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  <p:sldMasterId id="2147483696" r:id="rId2"/>
    <p:sldMasterId id="2147483697" r:id="rId3"/>
    <p:sldMasterId id="2147483725" r:id="rId4"/>
  </p:sldMasterIdLst>
  <p:notesMasterIdLst>
    <p:notesMasterId r:id="rId35"/>
  </p:notesMasterIdLst>
  <p:sldIdLst>
    <p:sldId id="256" r:id="rId5"/>
    <p:sldId id="321" r:id="rId6"/>
    <p:sldId id="335" r:id="rId7"/>
    <p:sldId id="333" r:id="rId8"/>
    <p:sldId id="334" r:id="rId9"/>
    <p:sldId id="264" r:id="rId10"/>
    <p:sldId id="267" r:id="rId11"/>
    <p:sldId id="331" r:id="rId12"/>
    <p:sldId id="332" r:id="rId13"/>
    <p:sldId id="259" r:id="rId14"/>
    <p:sldId id="268" r:id="rId15"/>
    <p:sldId id="261" r:id="rId16"/>
    <p:sldId id="280" r:id="rId17"/>
    <p:sldId id="336" r:id="rId18"/>
    <p:sldId id="337" r:id="rId19"/>
    <p:sldId id="281" r:id="rId20"/>
    <p:sldId id="339" r:id="rId21"/>
    <p:sldId id="340" r:id="rId22"/>
    <p:sldId id="341" r:id="rId23"/>
    <p:sldId id="342" r:id="rId24"/>
    <p:sldId id="270" r:id="rId25"/>
    <p:sldId id="343" r:id="rId26"/>
    <p:sldId id="279" r:id="rId27"/>
    <p:sldId id="346" r:id="rId28"/>
    <p:sldId id="345" r:id="rId29"/>
    <p:sldId id="284" r:id="rId30"/>
    <p:sldId id="348" r:id="rId31"/>
    <p:sldId id="349" r:id="rId32"/>
    <p:sldId id="350" r:id="rId33"/>
    <p:sldId id="329" r:id="rId34"/>
  </p:sldIdLst>
  <p:sldSz cx="9144000" cy="6858000" type="screen4x3"/>
  <p:notesSz cx="6854825" cy="92932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36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3025" y="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009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64030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19343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26318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929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272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112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53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6613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38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14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70359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477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6616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439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81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63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80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5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71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43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26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88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4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92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93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9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514599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4800600" y="2209799"/>
            <a:ext cx="57149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49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marR="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marR="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8B68-08D8-4718-8EEE-AF69363AD04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7/12/2016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ADD9B-C789-4FCE-9975-2451C824153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8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@collegeinsidetrack.co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baseline="0" dirty="0" smtClean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bb</a:t>
            </a:r>
            <a:endParaRPr sz="4400" b="0" i="0" u="none" strike="noStrike" cap="none" baseline="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6" name="Shape 3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648" y="-106070"/>
            <a:ext cx="9144000" cy="697771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128589" y="4557712"/>
            <a:ext cx="395763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Chris Wills</a:t>
            </a:r>
            <a:endParaRPr lang="en-US" sz="36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128588" y="5400675"/>
            <a:ext cx="395763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CollegeInsideTrack.com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128589" y="6215062"/>
            <a:ext cx="3757612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651 </a:t>
            </a: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269-2602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1558" y="4880876"/>
            <a:ext cx="4012442" cy="18574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27"/>
          <p:cNvSpPr txBox="1"/>
          <p:nvPr/>
        </p:nvSpPr>
        <p:spPr>
          <a:xfrm>
            <a:off x="327547" y="184368"/>
            <a:ext cx="835925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7 </a:t>
            </a:r>
            <a:r>
              <a:rPr lang="en-US" sz="44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Insider Tips to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Late-Stage College Planning</a:t>
            </a:r>
            <a:endParaRPr lang="en-US" sz="4400" b="1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23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/>
        </p:nvSpPr>
        <p:spPr>
          <a:xfrm>
            <a:off x="0" y="0"/>
            <a:ext cx="9144000" cy="77098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Noto Symbol"/>
              <a:buChar char="•"/>
            </a:pPr>
            <a:r>
              <a:rPr lang="en-US" sz="6600" b="1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Average </a:t>
            </a:r>
            <a:r>
              <a:rPr lang="en-US" sz="6600" b="1" i="0" strike="noStrike" cap="none" baseline="0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Family</a:t>
            </a:r>
            <a:r>
              <a:rPr lang="en-US" sz="6600" b="1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 college debt:</a:t>
            </a:r>
          </a:p>
          <a:p>
            <a:pPr marL="0" marR="0" lvl="0" indent="0" algn="ctr" rtl="0">
              <a:spcBef>
                <a:spcPts val="33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Noto Symbol"/>
              <a:buChar char="•"/>
            </a:pPr>
            <a:r>
              <a:rPr lang="en-US" sz="6600" b="1" i="0" u="sng" strike="noStrike" cap="none" baseline="0" dirty="0">
                <a:solidFill>
                  <a:srgbClr val="FFFF00"/>
                </a:solidFill>
                <a:latin typeface="+mn-lt"/>
                <a:ea typeface="Comic Sans MS"/>
                <a:cs typeface="Comic Sans MS"/>
                <a:sym typeface="Comic Sans MS"/>
              </a:rPr>
              <a:t>$47,000+</a:t>
            </a:r>
            <a:r>
              <a:rPr lang="en-US" sz="6600" b="1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 in </a:t>
            </a:r>
            <a:r>
              <a:rPr lang="en-US" sz="6600" b="1" i="0" u="sng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loans</a:t>
            </a:r>
          </a:p>
          <a:p>
            <a:pPr marL="0" marR="0" lvl="0" indent="0" algn="ctr" rtl="0">
              <a:spcBef>
                <a:spcPts val="33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Noto Symbol"/>
              <a:buChar char="•"/>
            </a:pPr>
            <a:r>
              <a:rPr lang="en-US" sz="6600" b="1" i="0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Includes </a:t>
            </a:r>
            <a:r>
              <a:rPr lang="en-US" sz="6600" b="1" i="0" strike="noStrike" cap="none" baseline="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student </a:t>
            </a:r>
            <a:r>
              <a:rPr lang="en-US" sz="6600" b="1" i="0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&amp; </a:t>
            </a:r>
            <a:r>
              <a:rPr lang="en-US" sz="6600" b="1" i="0" strike="noStrike" cap="none" baseline="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family</a:t>
            </a:r>
            <a:endParaRPr lang="en-US" sz="6600" b="1" i="0" strike="noStrike" cap="none" baseline="0" dirty="0">
              <a:solidFill>
                <a:schemeClr val="lt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330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6600" b="1" i="0" u="sng" strike="noStrike" cap="none" baseline="0" dirty="0">
              <a:solidFill>
                <a:schemeClr val="lt1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/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1" i="0" u="none" strike="noStrike" cap="none" baseline="0" dirty="0">
                <a:solidFill>
                  <a:schemeClr val="lt2"/>
                </a:solidFill>
                <a:latin typeface="+mj-lt"/>
                <a:ea typeface="Tahoma"/>
                <a:cs typeface="Tahoma"/>
                <a:sym typeface="Tahoma"/>
              </a:rPr>
              <a:t>What Will College Cost?</a:t>
            </a:r>
          </a:p>
        </p:txBody>
      </p:sp>
      <p:sp>
        <p:nvSpPr>
          <p:cNvPr id="361" name="Shape 361"/>
          <p:cNvSpPr/>
          <p:nvPr/>
        </p:nvSpPr>
        <p:spPr>
          <a:xfrm>
            <a:off x="245660" y="1371600"/>
            <a:ext cx="8898340" cy="54863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endParaRPr sz="3000" b="1" i="0" u="none" strike="noStrike" cap="none" baseline="0" dirty="0">
              <a:solidFill>
                <a:schemeClr val="lt1"/>
              </a:solidFill>
              <a:latin typeface="+mn-lt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1" i="0" u="sng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1986</a:t>
            </a:r>
            <a:r>
              <a:rPr lang="en-US" sz="3200" b="1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 annual cost: $  5,000 to </a:t>
            </a:r>
            <a:r>
              <a:rPr lang="en-US" sz="3200" b="1" i="0" u="sng" strike="noStrike" cap="none" baseline="0" dirty="0">
                <a:solidFill>
                  <a:srgbClr val="FFFF66"/>
                </a:solidFill>
                <a:latin typeface="+mn-lt"/>
                <a:ea typeface="Comic Sans MS"/>
                <a:cs typeface="Comic Sans MS"/>
                <a:sym typeface="Comic Sans MS"/>
              </a:rPr>
              <a:t>$13,000</a:t>
            </a:r>
          </a:p>
          <a:p>
            <a: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1" i="0" u="sng" strike="noStrike" cap="none" baseline="0" dirty="0">
              <a:solidFill>
                <a:schemeClr val="lt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1" i="0" u="sng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2015</a:t>
            </a:r>
            <a:r>
              <a:rPr lang="en-US" sz="3200" b="1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 annual cost: $19,000 to </a:t>
            </a:r>
            <a:r>
              <a:rPr lang="en-US" sz="3200" b="1" i="0" u="sng" strike="noStrike" cap="none" baseline="0" dirty="0">
                <a:solidFill>
                  <a:srgbClr val="FFFF66"/>
                </a:solidFill>
                <a:latin typeface="+mn-lt"/>
                <a:ea typeface="Comic Sans MS"/>
                <a:cs typeface="Comic Sans MS"/>
                <a:sym typeface="Comic Sans MS"/>
              </a:rPr>
              <a:t>$69,000</a:t>
            </a:r>
          </a:p>
          <a:p>
            <a: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1" i="0" u="sng" strike="noStrike" cap="none" baseline="0" dirty="0">
              <a:solidFill>
                <a:schemeClr val="lt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1" i="0" u="sng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2023</a:t>
            </a:r>
            <a:r>
              <a:rPr lang="en-US" sz="3200" b="1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 annual cost: $36,000 to </a:t>
            </a:r>
            <a:r>
              <a:rPr lang="en-US" sz="3200" b="1" i="0" u="sng" strike="noStrike" cap="none" baseline="0" dirty="0">
                <a:solidFill>
                  <a:srgbClr val="FFFF66"/>
                </a:solidFill>
                <a:latin typeface="+mn-lt"/>
                <a:ea typeface="Comic Sans MS"/>
                <a:cs typeface="Comic Sans MS"/>
                <a:sym typeface="Comic Sans MS"/>
              </a:rPr>
              <a:t>$96,500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1" i="1" u="none" strike="noStrike" cap="none" baseline="0" dirty="0">
              <a:solidFill>
                <a:schemeClr val="lt1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1082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21" name="Shape 5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8589"/>
            <a:ext cx="9144000" cy="6586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FFFF00"/>
                </a:solidFill>
                <a:ea typeface="Times New Roman"/>
                <a:cs typeface="Times New Roman"/>
                <a:sym typeface="Times New Roman"/>
              </a:rPr>
              <a:t>2 Types of Aid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SzPct val="64999"/>
              <a:buNone/>
            </a:pPr>
            <a:r>
              <a:rPr lang="en-US" sz="6600" b="1" dirty="0">
                <a:solidFill>
                  <a:schemeClr val="lt1"/>
                </a:solidFill>
                <a:ea typeface="Comic Sans MS"/>
                <a:cs typeface="Comic Sans MS"/>
                <a:sym typeface="Comic Sans MS"/>
              </a:rPr>
              <a:t>1. Need-based aid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ct val="64999"/>
              <a:buNone/>
            </a:pPr>
            <a:endParaRPr lang="en-US" sz="6600" b="1" dirty="0">
              <a:solidFill>
                <a:schemeClr val="lt1"/>
              </a:solidFill>
              <a:ea typeface="Comic Sans MS"/>
              <a:cs typeface="Comic Sans MS"/>
              <a:sym typeface="Comic Sans MS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ct val="64999"/>
              <a:buNone/>
            </a:pPr>
            <a:r>
              <a:rPr lang="en-US" sz="6600" b="1" dirty="0">
                <a:solidFill>
                  <a:schemeClr val="lt1"/>
                </a:solidFill>
                <a:ea typeface="Comic Sans MS"/>
                <a:cs typeface="Comic Sans MS"/>
                <a:sym typeface="Comic Sans MS"/>
              </a:rPr>
              <a:t>2. Merit aid</a:t>
            </a:r>
            <a:endParaRPr lang="en-US" sz="6600" b="1" dirty="0">
              <a:solidFill>
                <a:srgbClr val="FFFF00"/>
              </a:solidFill>
              <a:ea typeface="Comic Sans MS"/>
              <a:cs typeface="Comic Sans MS"/>
              <a:sym typeface="Comic Sans MS"/>
            </a:endParaRP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213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54"/>
          <p:cNvSpPr/>
          <p:nvPr/>
        </p:nvSpPr>
        <p:spPr>
          <a:xfrm>
            <a:off x="272956" y="5199797"/>
            <a:ext cx="8566244" cy="15820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400" b="1" i="0" u="none" strike="noStrike" cap="none" baseline="0" dirty="0" smtClean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FAFSA</a:t>
            </a:r>
            <a:r>
              <a:rPr lang="en-US" sz="5400" b="1" i="0" u="none" strike="noStrike" cap="none" dirty="0" smtClean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 vs. 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CSS/Profile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3600" b="1" i="0" u="none" strike="noStrike" cap="none" baseline="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Expected</a:t>
            </a:r>
            <a:r>
              <a:rPr lang="en-US" sz="3600" b="1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Family Contribution (EFC)</a:t>
            </a:r>
            <a:endParaRPr lang="en-US" sz="3600" b="1" i="0" u="none" strike="noStrike" cap="none" baseline="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hape 354"/>
          <p:cNvSpPr/>
          <p:nvPr/>
        </p:nvSpPr>
        <p:spPr>
          <a:xfrm>
            <a:off x="272956" y="1"/>
            <a:ext cx="8816455" cy="10235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400" b="1" i="0" u="none" strike="noStrike" cap="none" baseline="0" dirty="0" smtClean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2 Need-based</a:t>
            </a:r>
            <a:r>
              <a:rPr lang="en-US" sz="5400" b="1" i="0" u="none" strike="noStrike" cap="none" dirty="0" smtClean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 aid forms</a:t>
            </a:r>
            <a:endParaRPr lang="en-US" sz="5400" b="1" dirty="0" smtClean="0">
              <a:solidFill>
                <a:srgbClr val="FF0000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2" y="1023582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E4B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/>
        </p:nvSpPr>
        <p:spPr>
          <a:xfrm>
            <a:off x="294965" y="321414"/>
            <a:ext cx="548419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Biggest Influencers of </a:t>
            </a:r>
            <a:r>
              <a:rPr lang="en-US" sz="3200" b="0" i="0" u="none" strike="noStrike" cap="none" baseline="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Financial </a:t>
            </a:r>
            <a:r>
              <a:rPr lang="en-US" sz="32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Aid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720579" y="3241294"/>
            <a:ext cx="3212597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Parent non-retirement assets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764831" y="2347415"/>
            <a:ext cx="3053345" cy="38474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Income from tax return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701337" y="4981598"/>
            <a:ext cx="3904135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Children’s assets and income </a:t>
            </a:r>
            <a:br>
              <a:rPr lang="en-US" sz="24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4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(UGMA/UTMA, Grandparent donations</a:t>
            </a:r>
            <a:r>
              <a:rPr lang="en-US" sz="16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</p:txBody>
      </p:sp>
      <p:sp>
        <p:nvSpPr>
          <p:cNvPr id="530" name="Shape 530"/>
          <p:cNvSpPr/>
          <p:nvPr/>
        </p:nvSpPr>
        <p:spPr>
          <a:xfrm>
            <a:off x="476074" y="5124925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551162" y="2517516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517443" y="3732603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x="764831" y="3571607"/>
            <a:ext cx="332139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Number of children in college</a:t>
            </a: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998" y="1610163"/>
            <a:ext cx="3037995" cy="303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6639" y="3800069"/>
            <a:ext cx="2278497" cy="264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 smtClean="0"/>
              <a:t>Tip #1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4203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 smtClean="0">
                <a:solidFill>
                  <a:srgbClr val="0070C0"/>
                </a:solidFill>
                <a:ea typeface="Comic Sans MS"/>
              </a:rPr>
              <a:t>If need-based aid is an option, move assets out of child’s name</a:t>
            </a: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endParaRPr lang="en-US" sz="3600" dirty="0" smtClean="0">
              <a:solidFill>
                <a:schemeClr val="tx1"/>
              </a:solidFill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 smtClean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Child assessed </a:t>
            </a:r>
            <a:r>
              <a:rPr lang="en-US" sz="36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@ 20</a:t>
            </a:r>
            <a:r>
              <a:rPr lang="en-US" sz="3600" dirty="0" smtClean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%</a:t>
            </a:r>
            <a:endParaRPr lang="en-US" sz="3600" dirty="0">
              <a:solidFill>
                <a:schemeClr val="tx1"/>
              </a:solidFill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spcBef>
                <a:spcPts val="52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Parent rate is 5.64%</a:t>
            </a:r>
          </a:p>
          <a:p>
            <a:pPr marL="342900" lvl="0" indent="-342900">
              <a:spcBef>
                <a:spcPts val="52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529 plans are assessed at parent’s </a:t>
            </a:r>
            <a:r>
              <a:rPr lang="en-US" sz="3600" dirty="0" smtClean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rate, UGMA/UTMA at child’s rate</a:t>
            </a:r>
            <a:endParaRPr lang="en-US" sz="3600" dirty="0">
              <a:solidFill>
                <a:schemeClr val="tx1"/>
              </a:solidFill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3893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 smtClean="0"/>
              <a:t>Tip #2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4203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 smtClean="0">
                <a:solidFill>
                  <a:srgbClr val="0070C0"/>
                </a:solidFill>
                <a:ea typeface="Comic Sans MS"/>
              </a:rPr>
              <a:t>Review financial aid forms for accuracy</a:t>
            </a: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 smtClean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42% contain errors that cost a family money</a:t>
            </a:r>
            <a:endParaRPr lang="en-US" sz="3600" dirty="0">
              <a:solidFill>
                <a:schemeClr val="tx1"/>
              </a:solidFill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spcBef>
                <a:spcPts val="52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 smtClean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FAFSA-Your </a:t>
            </a:r>
            <a:r>
              <a:rPr lang="en-US" sz="36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primary residence and your retirement are not counted as assets (CSS/Profile is different)</a:t>
            </a:r>
          </a:p>
          <a:p>
            <a:pPr>
              <a:spcBef>
                <a:spcPts val="720"/>
              </a:spcBef>
              <a:buSzPct val="64999"/>
            </a:pPr>
            <a:endParaRPr lang="en-US" sz="36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8008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830883"/>
            <a:ext cx="6096000" cy="4629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534" y="0"/>
            <a:ext cx="8993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4999"/>
            </a:pPr>
            <a:r>
              <a:rPr lang="en-US" sz="8000" b="1" dirty="0" smtClean="0">
                <a:solidFill>
                  <a:srgbClr val="00B050"/>
                </a:solidFill>
                <a:ea typeface="Comic Sans MS"/>
                <a:cs typeface="Comic Sans MS"/>
                <a:sym typeface="Comic Sans MS"/>
              </a:rPr>
              <a:t>Merit Aid</a:t>
            </a:r>
            <a:endParaRPr lang="en-US" sz="8000" b="1" dirty="0">
              <a:solidFill>
                <a:srgbClr val="00B050"/>
              </a:solidFill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534" y="5171918"/>
            <a:ext cx="89930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Clr>
                <a:schemeClr val="hlink"/>
              </a:buClr>
              <a:buSzPct val="64999"/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00B050"/>
                </a:solidFill>
                <a:ea typeface="Comic Sans MS"/>
                <a:cs typeface="Comic Sans MS"/>
                <a:sym typeface="Comic Sans MS"/>
              </a:rPr>
              <a:t>AP, PSEO, standardized test scores, GPA, sports, etc.</a:t>
            </a:r>
            <a:endParaRPr lang="en-US" sz="4400" b="1" dirty="0">
              <a:solidFill>
                <a:srgbClr val="00B050"/>
              </a:solidFill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793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228300"/>
            <a:ext cx="4237630" cy="2247488"/>
          </a:xfrm>
          <a:prstGeom prst="rect">
            <a:avLst/>
          </a:prstGeom>
        </p:spPr>
      </p:pic>
      <p:pic>
        <p:nvPicPr>
          <p:cNvPr id="6" name="Shape 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4621569"/>
            <a:ext cx="4012442" cy="18574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99546" y="1228300"/>
            <a:ext cx="3787254" cy="2247488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 Helps over 500,000 students per year with the transition to life after HS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899546" y="4621569"/>
            <a:ext cx="3787254" cy="20524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 Saves families an average of $18,872 per year off college sticker price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95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 smtClean="0"/>
              <a:t>Tip #3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4203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 smtClean="0">
                <a:solidFill>
                  <a:srgbClr val="0070C0"/>
                </a:solidFill>
                <a:ea typeface="Comic Sans MS"/>
              </a:rPr>
              <a:t>To get the most merit aid, spend the majority of your time finding the right college </a:t>
            </a:r>
          </a:p>
          <a:p>
            <a:pPr>
              <a:spcBef>
                <a:spcPts val="720"/>
              </a:spcBef>
              <a:buSzPct val="64999"/>
            </a:pPr>
            <a:r>
              <a:rPr lang="en-US" sz="4400" dirty="0" smtClean="0">
                <a:solidFill>
                  <a:srgbClr val="0070C0"/>
                </a:solidFill>
                <a:ea typeface="Comic Sans MS"/>
              </a:rPr>
              <a:t>(not private scholarships)</a:t>
            </a:r>
            <a:endParaRPr lang="en-US" sz="36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753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E4A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294965" y="321414"/>
            <a:ext cx="509267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Scholarship/Grant Sources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317802" y="2015734"/>
            <a:ext cx="151099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Federal </a:t>
            </a:r>
            <a:br>
              <a:rPr lang="en-US" sz="18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government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6914535" y="2147171"/>
            <a:ext cx="136668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Employers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6914534" y="3553183"/>
            <a:ext cx="177963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Private scholarships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7066932" y="5011275"/>
            <a:ext cx="177963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State governments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546918" y="5080942"/>
            <a:ext cx="140847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Colleges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1870585" y="2040422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40%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1887574" y="4964564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35%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6060353" y="5033396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11%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6104598" y="3523710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7%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6097223" y="2023108"/>
            <a:ext cx="962335" cy="6446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6%</a:t>
            </a:r>
          </a:p>
        </p:txBody>
      </p:sp>
      <p:cxnSp>
        <p:nvCxnSpPr>
          <p:cNvPr id="433" name="Shape 433"/>
          <p:cNvCxnSpPr/>
          <p:nvPr/>
        </p:nvCxnSpPr>
        <p:spPr>
          <a:xfrm rot="10800000">
            <a:off x="2973533" y="2365857"/>
            <a:ext cx="212800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4" name="Shape 434"/>
          <p:cNvCxnSpPr/>
          <p:nvPr/>
        </p:nvCxnSpPr>
        <p:spPr>
          <a:xfrm>
            <a:off x="3181350" y="2363586"/>
            <a:ext cx="468228" cy="475865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5" name="Shape 435"/>
          <p:cNvCxnSpPr/>
          <p:nvPr/>
        </p:nvCxnSpPr>
        <p:spPr>
          <a:xfrm flipH="1">
            <a:off x="3181350" y="4692316"/>
            <a:ext cx="508333" cy="610248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6" name="Shape 436"/>
          <p:cNvCxnSpPr/>
          <p:nvPr/>
        </p:nvCxnSpPr>
        <p:spPr>
          <a:xfrm rot="10800000">
            <a:off x="5875425" y="2363586"/>
            <a:ext cx="200909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7" name="Shape 437"/>
          <p:cNvCxnSpPr/>
          <p:nvPr/>
        </p:nvCxnSpPr>
        <p:spPr>
          <a:xfrm rot="10800000">
            <a:off x="5630779" y="3809999"/>
            <a:ext cx="448050" cy="4176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8" name="Shape 438"/>
          <p:cNvCxnSpPr/>
          <p:nvPr/>
        </p:nvCxnSpPr>
        <p:spPr>
          <a:xfrm rot="10800000">
            <a:off x="5875425" y="5302564"/>
            <a:ext cx="149149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9" name="Shape 439"/>
          <p:cNvCxnSpPr/>
          <p:nvPr/>
        </p:nvCxnSpPr>
        <p:spPr>
          <a:xfrm rot="10800000">
            <a:off x="5224787" y="4589441"/>
            <a:ext cx="653132" cy="713124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0" name="Shape 440"/>
          <p:cNvCxnSpPr/>
          <p:nvPr/>
        </p:nvCxnSpPr>
        <p:spPr>
          <a:xfrm flipH="1">
            <a:off x="5202363" y="2363586"/>
            <a:ext cx="675556" cy="673616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1" name="Shape 441"/>
          <p:cNvCxnSpPr/>
          <p:nvPr/>
        </p:nvCxnSpPr>
        <p:spPr>
          <a:xfrm rot="10800000">
            <a:off x="2973533" y="5302564"/>
            <a:ext cx="212800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442" name="Shape 442"/>
          <p:cNvGrpSpPr/>
          <p:nvPr/>
        </p:nvGrpSpPr>
        <p:grpSpPr>
          <a:xfrm>
            <a:off x="3884769" y="3170324"/>
            <a:ext cx="1152132" cy="1152132"/>
            <a:chOff x="3863189" y="3185360"/>
            <a:chExt cx="1152132" cy="1152132"/>
          </a:xfrm>
        </p:grpSpPr>
        <p:sp>
          <p:nvSpPr>
            <p:cNvPr id="443" name="Shape 443"/>
            <p:cNvSpPr/>
            <p:nvPr/>
          </p:nvSpPr>
          <p:spPr>
            <a:xfrm>
              <a:off x="3863189" y="3185360"/>
              <a:ext cx="1152132" cy="1152132"/>
            </a:xfrm>
            <a:prstGeom prst="ellipse">
              <a:avLst/>
            </a:prstGeom>
            <a:solidFill>
              <a:srgbClr val="68D8D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444" name="Shape 4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83048" y="3426678"/>
              <a:ext cx="712412" cy="6694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5" name="Shape 4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2105" y="1950791"/>
            <a:ext cx="5717457" cy="3591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2"/>
          </a:xfrm>
        </p:spPr>
        <p:txBody>
          <a:bodyPr/>
          <a:lstStyle/>
          <a:p>
            <a:pPr algn="ctr"/>
            <a:r>
              <a:rPr lang="en-US" sz="3600" dirty="0" smtClean="0"/>
              <a:t>#1 mistake families make with merit aid?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81" y="1719615"/>
            <a:ext cx="3911231" cy="3452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58357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Clr>
                <a:schemeClr val="hlink"/>
              </a:buClr>
              <a:buSzPct val="64999"/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FF0000"/>
                </a:solidFill>
                <a:ea typeface="Comic Sans MS"/>
                <a:cs typeface="Comic Sans MS"/>
                <a:sym typeface="Comic Sans MS"/>
              </a:rPr>
              <a:t>Not all colleges offer merit aid!</a:t>
            </a:r>
            <a:endParaRPr lang="en-US" sz="4400" b="1" dirty="0">
              <a:solidFill>
                <a:srgbClr val="FF0000"/>
              </a:solidFill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712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 smtClean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Look for schools</a:t>
            </a:r>
            <a:r>
              <a:rPr lang="en-US" sz="4400" b="0" i="0" u="none" strike="noStrike" cap="none" dirty="0" smtClean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…</a:t>
            </a:r>
            <a:endParaRPr lang="en-US" sz="4400" b="0" i="0" u="none" strike="noStrike" cap="none" baseline="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457200" y="1637731"/>
            <a:ext cx="8229600" cy="5076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Offer merit aid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Where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student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would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bring something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special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20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G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rades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 and test scores in the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top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25-33%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20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Extra-curricular talents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20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Gender or ethnicity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20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Geographic diversity</a:t>
            </a:r>
            <a:endParaRPr sz="3200" b="0" i="0" u="none" strike="noStrike" cap="none" baseline="0" dirty="0">
              <a:solidFill>
                <a:schemeClr val="lt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marR="0" lvl="0" indent="-2273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lt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 smtClean="0"/>
              <a:t>Tip #4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44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 smtClean="0">
                <a:solidFill>
                  <a:srgbClr val="0070C0"/>
                </a:solidFill>
                <a:ea typeface="Comic Sans MS"/>
              </a:rPr>
              <a:t>Consider colleges in other states</a:t>
            </a:r>
          </a:p>
          <a:p>
            <a:pPr lvl="0">
              <a:buClr>
                <a:schemeClr val="hlink"/>
              </a:buClr>
              <a:buSzPct val="64999"/>
            </a:pPr>
            <a:endParaRPr lang="en-US" sz="1600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50% of students attend college within 100 mi of home</a:t>
            </a:r>
            <a:endParaRPr lang="en-US" sz="28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MN colleges have all the Minnesotans they want- 72% stay in MN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Students have geographic “hook” by looking at colleges outside geographic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area</a:t>
            </a:r>
            <a:endParaRPr lang="en-US"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Location can cost families $15,000 a year</a:t>
            </a:r>
            <a:endParaRPr lang="en-US" sz="2800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612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 smtClean="0"/>
              <a:t>Tip #5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4203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 smtClean="0">
                <a:solidFill>
                  <a:srgbClr val="0070C0"/>
                </a:solidFill>
                <a:ea typeface="Comic Sans MS"/>
              </a:rPr>
              <a:t>1 or 2 more points on the ACT or SAT can be worth $1,000’s</a:t>
            </a:r>
          </a:p>
          <a:p>
            <a:pPr lvl="0">
              <a:buClr>
                <a:schemeClr val="hlink"/>
              </a:buClr>
              <a:buSzPct val="64999"/>
            </a:pPr>
            <a:endParaRPr lang="en-US" sz="2800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Goal is to be in top 25% of college’s scores</a:t>
            </a: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Investment in test prep may be worth it</a:t>
            </a:r>
            <a:endParaRPr lang="en-US" sz="28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 smtClean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Test optional</a:t>
            </a:r>
            <a:r>
              <a:rPr lang="en-US" sz="28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- If </a:t>
            </a:r>
            <a:r>
              <a:rPr lang="en-US" sz="28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student does poorly on standardized tests consider </a:t>
            </a:r>
            <a:r>
              <a:rPr lang="en-US" sz="2800" dirty="0" smtClean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800+ colleges </a:t>
            </a:r>
            <a:r>
              <a:rPr lang="en-US" sz="28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that do not require </a:t>
            </a:r>
            <a:r>
              <a:rPr lang="en-US" sz="2800" dirty="0" smtClean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them (www.f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airtest.org)</a:t>
            </a:r>
          </a:p>
        </p:txBody>
      </p:sp>
    </p:spTree>
    <p:extLst>
      <p:ext uri="{BB962C8B-B14F-4D97-AF65-F5344CB8AC3E}">
        <p14:creationId xmlns:p14="http://schemas.microsoft.com/office/powerpoint/2010/main" val="33001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3657599" y="115864"/>
            <a:ext cx="5227093" cy="13764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Anatomy of </a:t>
            </a:r>
            <a:r>
              <a:rPr lang="en-US" sz="4400" dirty="0" smtClean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1 College’s </a:t>
            </a:r>
            <a:r>
              <a:rPr lang="en-US" sz="4400" b="0" i="0" u="none" strike="noStrike" cap="none" baseline="0" dirty="0" smtClean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Merit </a:t>
            </a:r>
            <a:r>
              <a:rPr lang="en-US" sz="4400" b="0" i="0" u="none" strike="noStrike" cap="none" baseline="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Aid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204717" y="1752599"/>
            <a:ext cx="8679976" cy="4962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None/>
            </a:pPr>
            <a:endParaRPr lang="en-US" sz="2200" b="0" i="0" u="none" strike="noStrike" cap="none" baseline="0" dirty="0" smtClean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Demonstrated </a:t>
            </a:r>
            <a:r>
              <a:rPr lang="en-US" sz="23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Interest- $3,000 (Don’t be “stealth” candidate)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Lives out of state-$2,000-$15,000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“A” in class-$62 for every “A” on transcript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Rigorous class-$400 for every AP, IB, etc.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Excellent letter of recommendation-$1,800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Increase ACT score-$425 for every point above avg.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FAFSA-$1,800 for completing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CSS/Profile-$2,500 for completing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Essay-$1,100-8,500 for excellent essay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 smtClean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Major- </a:t>
            </a:r>
            <a:r>
              <a:rPr lang="en-US" sz="2300" b="0" i="0" u="none" strike="noStrike" cap="none" baseline="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deduct $1.89 for every student admitted w/ same major (good news for philosophy majors!)</a:t>
            </a:r>
          </a:p>
          <a:p>
            <a:pPr marL="342900" marR="0" lvl="0" indent="-2438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7" y="115863"/>
            <a:ext cx="3276600" cy="1714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 smtClean="0"/>
              <a:t>Tip </a:t>
            </a:r>
            <a:r>
              <a:rPr lang="en-US" sz="4800" dirty="0" smtClean="0"/>
              <a:t>#6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686801" cy="44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 smtClean="0">
                <a:solidFill>
                  <a:srgbClr val="0070C0"/>
                </a:solidFill>
                <a:ea typeface="Comic Sans MS"/>
              </a:rPr>
              <a:t>Negotiate the financial aid award</a:t>
            </a:r>
          </a:p>
          <a:p>
            <a:pPr lvl="0">
              <a:buClr>
                <a:schemeClr val="hlink"/>
              </a:buClr>
              <a:buSzPct val="64999"/>
            </a:pPr>
            <a:endParaRPr lang="en-US" sz="1600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Called an “appeal,” dirty little secret colleges don’t want you to know about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Need a reason like a better offer from another college, family circumstance change, etc.</a:t>
            </a:r>
            <a:endParaRPr lang="en-US"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Last year our appeals saved our clients an average of $8,200 per year ($32,800 over the 4 years) </a:t>
            </a:r>
            <a:endParaRPr lang="en-US" sz="2800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505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 smtClean="0"/>
              <a:t>Tip </a:t>
            </a:r>
            <a:r>
              <a:rPr lang="en-US" sz="4800" dirty="0" smtClean="0"/>
              <a:t>#7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686801" cy="44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 smtClean="0">
                <a:solidFill>
                  <a:srgbClr val="0070C0"/>
                </a:solidFill>
                <a:ea typeface="Comic Sans MS"/>
              </a:rPr>
              <a:t>Start the spring of 10</a:t>
            </a:r>
            <a:r>
              <a:rPr lang="en-US" sz="4400" baseline="30000" dirty="0" smtClean="0">
                <a:solidFill>
                  <a:srgbClr val="0070C0"/>
                </a:solidFill>
                <a:ea typeface="Comic Sans MS"/>
              </a:rPr>
              <a:t>th</a:t>
            </a:r>
            <a:r>
              <a:rPr lang="en-US" sz="4400" dirty="0" smtClean="0">
                <a:solidFill>
                  <a:srgbClr val="0070C0"/>
                </a:solidFill>
                <a:ea typeface="Comic Sans MS"/>
              </a:rPr>
              <a:t> grade</a:t>
            </a:r>
          </a:p>
          <a:p>
            <a:pPr lvl="0">
              <a:buClr>
                <a:schemeClr val="hlink"/>
              </a:buClr>
              <a:buSzPct val="64999"/>
            </a:pPr>
            <a:endParaRPr lang="en-US" sz="1600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FAFSA change – will use financial data from 2 years prior starting with class of 2017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Research and then target schools based on predicted aid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Give yourself enough time to retake ACT if needed</a:t>
            </a:r>
            <a:endParaRPr lang="en-US"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7196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752" y="159438"/>
            <a:ext cx="3989694" cy="2886294"/>
          </a:xfrm>
          <a:prstGeom prst="rect">
            <a:avLst/>
          </a:prstGeom>
        </p:spPr>
      </p:pic>
      <p:sp>
        <p:nvSpPr>
          <p:cNvPr id="3" name="Shape 341"/>
          <p:cNvSpPr txBox="1">
            <a:spLocks/>
          </p:cNvSpPr>
          <p:nvPr/>
        </p:nvSpPr>
        <p:spPr>
          <a:xfrm>
            <a:off x="457199" y="3357349"/>
            <a:ext cx="8686801" cy="3500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 smtClean="0">
                <a:solidFill>
                  <a:srgbClr val="0070C0"/>
                </a:solidFill>
                <a:latin typeface="+mn-lt"/>
                <a:ea typeface="Tahoma"/>
                <a:cs typeface="Tahoma"/>
                <a:sym typeface="Tahoma"/>
              </a:rPr>
              <a:t>For presentation slides, text your email to 651-269-2602 or email </a:t>
            </a:r>
            <a:r>
              <a:rPr lang="en-US" sz="2800" dirty="0" smtClean="0">
                <a:solidFill>
                  <a:srgbClr val="0070C0"/>
                </a:solidFill>
                <a:latin typeface="+mn-lt"/>
                <a:ea typeface="Tahoma"/>
                <a:cs typeface="Tahoma"/>
                <a:sym typeface="Tahoma"/>
                <a:hlinkClick r:id="rId3"/>
              </a:rPr>
              <a:t>chris@collegeinsidetrack.com</a:t>
            </a:r>
            <a:r>
              <a:rPr lang="en-US" sz="2800" dirty="0">
                <a:solidFill>
                  <a:srgbClr val="0070C0"/>
                </a:solidFill>
                <a:latin typeface="+mn-lt"/>
                <a:ea typeface="Tahoma"/>
                <a:cs typeface="Tahoma"/>
                <a:sym typeface="Tahoma"/>
              </a:rPr>
              <a:t>.</a:t>
            </a:r>
            <a:r>
              <a:rPr lang="en-US" sz="2800" dirty="0" smtClean="0">
                <a:solidFill>
                  <a:srgbClr val="0070C0"/>
                </a:solidFill>
                <a:latin typeface="+mn-lt"/>
                <a:ea typeface="Tahoma"/>
                <a:cs typeface="Tahoma"/>
                <a:sym typeface="Tahoma"/>
              </a:rPr>
              <a:t> 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 smtClean="0">
                <a:solidFill>
                  <a:srgbClr val="FF0000"/>
                </a:solidFill>
                <a:latin typeface="+mn-lt"/>
                <a:ea typeface="Tahoma"/>
                <a:cs typeface="Tahoma"/>
                <a:sym typeface="Tahoma"/>
              </a:rPr>
              <a:t>We do free customer appreciation or new client education events for financial advisors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 smtClean="0">
                <a:solidFill>
                  <a:srgbClr val="0070C0"/>
                </a:solidFill>
                <a:latin typeface="+mn-lt"/>
                <a:ea typeface="Tahoma"/>
                <a:cs typeface="Tahoma"/>
                <a:sym typeface="Tahoma"/>
              </a:rPr>
              <a:t>Referrals are appreciated and we will provide 1 hour of free college consulting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 smtClean="0">
                <a:solidFill>
                  <a:srgbClr val="FF0000"/>
                </a:solidFill>
                <a:latin typeface="+mn-lt"/>
                <a:ea typeface="Tahoma"/>
                <a:cs typeface="Tahoma"/>
                <a:sym typeface="Tahoma"/>
              </a:rPr>
              <a:t>Contact me anytime with questions! </a:t>
            </a:r>
            <a:endParaRPr lang="en-US" sz="2800" dirty="0">
              <a:solidFill>
                <a:srgbClr val="FF0000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022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992866"/>
            <a:ext cx="4462817" cy="3347113"/>
          </a:xfrm>
          <a:prstGeom prst="rect">
            <a:avLst/>
          </a:prstGeom>
        </p:spPr>
      </p:pic>
      <p:sp>
        <p:nvSpPr>
          <p:cNvPr id="3" name="Shape 354"/>
          <p:cNvSpPr/>
          <p:nvPr/>
        </p:nvSpPr>
        <p:spPr>
          <a:xfrm>
            <a:off x="6500883" y="2071041"/>
            <a:ext cx="2492992" cy="1725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9600" b="1" i="0" u="none" strike="noStrike" cap="none" baseline="0" dirty="0" smtClean="0">
                <a:solidFill>
                  <a:srgbClr val="00B050"/>
                </a:solidFill>
                <a:latin typeface="+mn-lt"/>
                <a:ea typeface="Comic Sans MS"/>
                <a:cs typeface="Comic Sans MS"/>
                <a:sym typeface="Comic Sans MS"/>
              </a:rPr>
              <a:t>529</a:t>
            </a:r>
            <a:endParaRPr lang="en-US" sz="9600" b="1" i="0" u="none" strike="noStrike" cap="none" baseline="0" dirty="0">
              <a:solidFill>
                <a:srgbClr val="00B050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hape 354"/>
          <p:cNvSpPr/>
          <p:nvPr/>
        </p:nvSpPr>
        <p:spPr>
          <a:xfrm>
            <a:off x="4874528" y="2071041"/>
            <a:ext cx="1596788" cy="1725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9600" b="1" i="0" u="none" strike="noStrike" cap="none" baseline="0" dirty="0" smtClean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&gt;</a:t>
            </a:r>
            <a:endParaRPr lang="en-US" sz="9600" b="1" i="0" u="none" strike="noStrike" cap="none" baseline="0" dirty="0">
              <a:solidFill>
                <a:srgbClr val="FF0000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Shape 354"/>
          <p:cNvSpPr/>
          <p:nvPr/>
        </p:nvSpPr>
        <p:spPr>
          <a:xfrm>
            <a:off x="272956" y="4558353"/>
            <a:ext cx="8566244" cy="22996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4000" b="1" i="0" u="none" strike="noStrike" cap="none" baseline="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Late-stage college planning is a significant opportunity to provide value to your clients</a:t>
            </a:r>
            <a:endParaRPr lang="en-US" sz="4000" b="1" i="0" u="none" strike="noStrike" cap="none" baseline="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768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V="1">
            <a:off x="0" y="6187004"/>
            <a:ext cx="9144000" cy="45719"/>
          </a:xfrm>
          <a:prstGeom prst="rect">
            <a:avLst/>
          </a:prstGeom>
          <a:solidFill>
            <a:srgbClr val="070D0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041589" y="120738"/>
            <a:ext cx="2000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kern="12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Questions</a:t>
            </a:r>
            <a:r>
              <a:rPr lang="en-US" sz="3200" kern="12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775311" y="2974464"/>
            <a:ext cx="44092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kern="1200" dirty="0" smtClean="0">
                <a:solidFill>
                  <a:srgbClr val="DCB85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Chris Wills</a:t>
            </a:r>
          </a:p>
          <a:p>
            <a:pPr algn="r"/>
            <a:r>
              <a:rPr lang="en-US" sz="2800" kern="1200" dirty="0" smtClean="0">
                <a:solidFill>
                  <a:srgbClr val="DCB85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CollegeInsideTrack.com</a:t>
            </a:r>
          </a:p>
          <a:p>
            <a:pPr algn="r"/>
            <a:r>
              <a:rPr lang="en-US" sz="2800" kern="1200" dirty="0" smtClean="0">
                <a:solidFill>
                  <a:srgbClr val="DCB85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651-269-2602 (cell)</a:t>
            </a:r>
          </a:p>
          <a:p>
            <a:pPr algn="r"/>
            <a:r>
              <a:rPr lang="en-US" sz="2800" kern="1200" dirty="0" smtClean="0">
                <a:solidFill>
                  <a:srgbClr val="DCB85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chris@collegeinsidetrack.com</a:t>
            </a:r>
            <a:endParaRPr lang="en-US" sz="2800" kern="1200" dirty="0">
              <a:solidFill>
                <a:prstClr val="whit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94" y="4817660"/>
            <a:ext cx="4694829" cy="20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1" y="0"/>
            <a:ext cx="9070607" cy="7083188"/>
          </a:xfrm>
          <a:prstGeom prst="rect">
            <a:avLst/>
          </a:prstGeom>
        </p:spPr>
      </p:pic>
      <p:sp>
        <p:nvSpPr>
          <p:cNvPr id="3" name="Shape 354"/>
          <p:cNvSpPr/>
          <p:nvPr/>
        </p:nvSpPr>
        <p:spPr>
          <a:xfrm>
            <a:off x="270982" y="5132695"/>
            <a:ext cx="8566244" cy="19504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400" b="1" i="0" u="none" strike="noStrike" cap="none" baseline="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College is different than when</a:t>
            </a:r>
            <a:r>
              <a:rPr lang="en-US" sz="5400" b="1" i="0" u="none" strike="noStrike" cap="none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 we went to school</a:t>
            </a:r>
            <a:endParaRPr lang="en-US" sz="5400" b="1" i="0" u="none" strike="noStrike" cap="none" baseline="0" dirty="0">
              <a:solidFill>
                <a:schemeClr val="lt1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144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84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 smtClean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Quiz</a:t>
            </a:r>
            <a:endParaRPr lang="en-US" sz="4400" b="0" i="0" u="none" strike="noStrike" cap="none" baseline="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57200" y="1228299"/>
            <a:ext cx="8229600" cy="5240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720"/>
              </a:spcBef>
              <a:buSzPct val="64999"/>
              <a:buNone/>
            </a:pPr>
            <a:r>
              <a:rPr lang="en-US" sz="3600" dirty="0" smtClean="0"/>
              <a:t>Since 1987, how much has tuition increased at the University of Minnesota?</a:t>
            </a:r>
            <a:endParaRPr lang="en-US" sz="3600" b="0" i="0" u="none" strike="noStrike" cap="none" baseline="0" dirty="0" smtClean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28%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77%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215%</a:t>
            </a:r>
            <a:endParaRPr lang="en-US" sz="3200" b="0" i="0" u="none" strike="noStrike" cap="none" baseline="0" dirty="0" smtClean="0">
              <a:solidFill>
                <a:schemeClr val="lt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513%</a:t>
            </a:r>
            <a:endParaRPr lang="en-US" sz="3200" b="0" i="0" u="none" strike="noStrike" cap="none" baseline="0" dirty="0" smtClean="0">
              <a:solidFill>
                <a:schemeClr val="lt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The numbers on my calculator don’t go that high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marR="0" lvl="0" indent="-19431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600" b="0" i="0" u="none" strike="noStrike" cap="none" baseline="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547876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327546" y="381000"/>
            <a:ext cx="8488908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 smtClean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U of M Tuition Increase since ‘87</a:t>
            </a:r>
            <a:endParaRPr lang="en-US" sz="4400" b="0" i="0" u="none" strike="noStrike" cap="none" baseline="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1557337" y="2043114"/>
            <a:ext cx="6929436" cy="13017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54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513%</a:t>
            </a:r>
            <a:endParaRPr lang="en-US" sz="54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Shape 380"/>
          <p:cNvSpPr txBox="1">
            <a:spLocks/>
          </p:cNvSpPr>
          <p:nvPr/>
        </p:nvSpPr>
        <p:spPr>
          <a:xfrm>
            <a:off x="457200" y="3344839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SzPct val="25000"/>
            </a:pPr>
            <a:r>
              <a:rPr lang="en-US" sz="4400" smtClean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Private College Tuition Increase</a:t>
            </a:r>
            <a:endParaRPr lang="en-US" sz="440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Shape 381"/>
          <p:cNvSpPr txBox="1">
            <a:spLocks/>
          </p:cNvSpPr>
          <p:nvPr/>
        </p:nvSpPr>
        <p:spPr>
          <a:xfrm>
            <a:off x="1557337" y="5006952"/>
            <a:ext cx="6929436" cy="13017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indent="-342900">
              <a:spcBef>
                <a:spcPts val="0"/>
              </a:spcBef>
              <a:buSzPct val="64999"/>
            </a:pPr>
            <a:r>
              <a:rPr lang="en-US" sz="540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401%</a:t>
            </a:r>
            <a:endParaRPr lang="en-US" sz="54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Sarah Lawrence U: $68,058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Drexel University: $67,648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NYU: $67,542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Carleton: $62,102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Macalester: $62,100</a:t>
            </a:r>
          </a:p>
          <a:p>
            <a:pPr marL="342900" indent="-342900" algn="ctr">
              <a:spcBef>
                <a:spcPts val="880"/>
              </a:spcBef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ea typeface="Comic Sans MS"/>
                <a:cs typeface="Comic Sans MS"/>
                <a:sym typeface="Comic Sans MS"/>
              </a:rPr>
              <a:t>St. Ben’s (MN): $</a:t>
            </a:r>
            <a:r>
              <a:rPr lang="en-US" sz="4400" dirty="0" smtClean="0">
                <a:solidFill>
                  <a:schemeClr val="lt1"/>
                </a:solidFill>
                <a:ea typeface="Comic Sans MS"/>
                <a:cs typeface="Comic Sans MS"/>
                <a:sym typeface="Comic Sans MS"/>
              </a:rPr>
              <a:t>51,359</a:t>
            </a:r>
            <a:endParaRPr lang="en-US" sz="4400" b="0" i="0" u="none" strike="noStrike" cap="none" baseline="0" dirty="0" smtClean="0">
              <a:solidFill>
                <a:schemeClr val="lt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St</a:t>
            </a:r>
            <a:r>
              <a:rPr lang="en-US" sz="44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. Thomas: $50,600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 smtClean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University </a:t>
            </a:r>
            <a:r>
              <a:rPr lang="en-US" sz="44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of MN: $25,800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32" y="184565"/>
            <a:ext cx="5568285" cy="3053856"/>
          </a:xfrm>
          <a:prstGeom prst="rect">
            <a:avLst/>
          </a:prstGeom>
        </p:spPr>
      </p:pic>
      <p:sp>
        <p:nvSpPr>
          <p:cNvPr id="3" name="Shape 354"/>
          <p:cNvSpPr/>
          <p:nvPr/>
        </p:nvSpPr>
        <p:spPr>
          <a:xfrm>
            <a:off x="272956" y="3398293"/>
            <a:ext cx="8566244" cy="33835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600" b="1" i="0" u="none" strike="noStrike" cap="none" baseline="0" dirty="0" smtClean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There is no</a:t>
            </a:r>
            <a:r>
              <a:rPr lang="en-US" sz="5600" b="1" i="0" u="none" strike="noStrike" cap="none" dirty="0" smtClean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 purchase 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600" b="1" i="0" u="none" strike="noStrike" cap="none" dirty="0" smtClean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as significant as college that people know so little about</a:t>
            </a:r>
            <a:endParaRPr lang="en-US" sz="5600" b="1" i="0" u="none" strike="noStrike" cap="none" baseline="0" dirty="0">
              <a:solidFill>
                <a:srgbClr val="FF0000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7820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825</Words>
  <Application>Microsoft Office PowerPoint</Application>
  <PresentationFormat>On-screen Show (4:3)</PresentationFormat>
  <Paragraphs>154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Noto Symbol</vt:lpstr>
      <vt:lpstr>Open Sans</vt:lpstr>
      <vt:lpstr>Open Sans Light</vt:lpstr>
      <vt:lpstr>Open Sans Semibold</vt:lpstr>
      <vt:lpstr>Tahoma</vt:lpstr>
      <vt:lpstr>Times New Roman</vt:lpstr>
      <vt:lpstr>Textured</vt:lpstr>
      <vt:lpstr>Motyw pakietu Office</vt:lpstr>
      <vt:lpstr>2_Motyw pakietu Office</vt:lpstr>
      <vt:lpstr>6_Motyw pakietu Office</vt:lpstr>
      <vt:lpstr>bb</vt:lpstr>
      <vt:lpstr>PowerPoint Presentation</vt:lpstr>
      <vt:lpstr>PowerPoint Presentation</vt:lpstr>
      <vt:lpstr>PowerPoint Presentation</vt:lpstr>
      <vt:lpstr>Quiz</vt:lpstr>
      <vt:lpstr>U of M Tuition Increase since ‘87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Types of Aid</vt:lpstr>
      <vt:lpstr>PowerPoint Presentation</vt:lpstr>
      <vt:lpstr>PowerPoint Presentation</vt:lpstr>
      <vt:lpstr>Tip #1</vt:lpstr>
      <vt:lpstr>Tip #2</vt:lpstr>
      <vt:lpstr>PowerPoint Presentation</vt:lpstr>
      <vt:lpstr>Tip #3</vt:lpstr>
      <vt:lpstr>PowerPoint Presentation</vt:lpstr>
      <vt:lpstr>#1 mistake families make with merit aid?</vt:lpstr>
      <vt:lpstr>Look for schools …</vt:lpstr>
      <vt:lpstr>Tip #4</vt:lpstr>
      <vt:lpstr>Tip #5</vt:lpstr>
      <vt:lpstr>Anatomy of 1 College’s Merit Aid</vt:lpstr>
      <vt:lpstr>Tip #6</vt:lpstr>
      <vt:lpstr>Tip #7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Wills</dc:creator>
  <cp:lastModifiedBy>Chris Wills</cp:lastModifiedBy>
  <cp:revision>62</cp:revision>
  <dcterms:modified xsi:type="dcterms:W3CDTF">2016-07-12T21:54:24Z</dcterms:modified>
</cp:coreProperties>
</file>