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  <p:sldMasterId id="2147483697" r:id="rId2"/>
    <p:sldMasterId id="2147483725" r:id="rId3"/>
    <p:sldMasterId id="2147483737" r:id="rId4"/>
    <p:sldMasterId id="2147483746" r:id="rId5"/>
  </p:sldMasterIdLst>
  <p:notesMasterIdLst>
    <p:notesMasterId r:id="rId41"/>
  </p:notesMasterIdLst>
  <p:sldIdLst>
    <p:sldId id="256" r:id="rId6"/>
    <p:sldId id="321" r:id="rId7"/>
    <p:sldId id="335" r:id="rId8"/>
    <p:sldId id="333" r:id="rId9"/>
    <p:sldId id="361" r:id="rId10"/>
    <p:sldId id="362" r:id="rId11"/>
    <p:sldId id="363" r:id="rId12"/>
    <p:sldId id="331" r:id="rId13"/>
    <p:sldId id="332" r:id="rId14"/>
    <p:sldId id="259" r:id="rId15"/>
    <p:sldId id="268" r:id="rId16"/>
    <p:sldId id="353" r:id="rId17"/>
    <p:sldId id="280" r:id="rId18"/>
    <p:sldId id="336" r:id="rId19"/>
    <p:sldId id="337" r:id="rId20"/>
    <p:sldId id="281" r:id="rId21"/>
    <p:sldId id="339" r:id="rId22"/>
    <p:sldId id="340" r:id="rId23"/>
    <p:sldId id="341" r:id="rId24"/>
    <p:sldId id="342" r:id="rId25"/>
    <p:sldId id="270" r:id="rId26"/>
    <p:sldId id="343" r:id="rId27"/>
    <p:sldId id="279" r:id="rId28"/>
    <p:sldId id="346" r:id="rId29"/>
    <p:sldId id="345" r:id="rId30"/>
    <p:sldId id="360" r:id="rId31"/>
    <p:sldId id="348" r:id="rId32"/>
    <p:sldId id="349" r:id="rId33"/>
    <p:sldId id="356" r:id="rId34"/>
    <p:sldId id="357" r:id="rId35"/>
    <p:sldId id="358" r:id="rId36"/>
    <p:sldId id="359" r:id="rId37"/>
    <p:sldId id="355" r:id="rId38"/>
    <p:sldId id="350" r:id="rId39"/>
    <p:sldId id="329" r:id="rId40"/>
  </p:sldIdLst>
  <p:sldSz cx="9144000" cy="6858000" type="screen4x3"/>
  <p:notesSz cx="6854825" cy="92932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142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3025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009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64030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19343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26318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929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272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9710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53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6613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3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95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8251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18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6616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439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SzPct val="25000"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40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63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80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71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43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26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8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4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92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93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91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81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00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57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23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22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5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19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49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381A3-05A2-415D-AE0D-1D97B3E273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72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80B37-D090-4458-AEC6-681199170B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86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94F0E-D6C3-446D-807D-D1A39D1C7DE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12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30FCF-6DDB-4997-B7C0-73B540FB49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09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AF91E-D8A2-4657-9AAD-A030C26CB5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6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33326-ADF7-4F71-8CCE-B81537F7B5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17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ADA48-985B-47EF-B6AE-0F4CE4EA77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70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556D2-E4EF-49E3-89E6-12997D7DB2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6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6D581-153B-4363-A402-89483E380A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3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FED1F-107F-4812-9ADF-B462362AB8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36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14B39-F3D6-4E31-80FB-1F7B3C17E3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92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F44F7-2DDC-467D-82D5-5BBDECEF4E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436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F06D9-4D09-497D-BD19-9C2DC252A3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208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138FE-5368-47AE-9140-03D1AB5EDD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6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8B68-08D8-4718-8EEE-AF69363AD0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5/30/2017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DD9B-C789-4FCE-9975-2451C824153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8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marR="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marR="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087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86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E24030-D9D5-418A-B79B-4CD8653E5B38}" type="slidenum">
              <a:rPr lang="en-US" kern="120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 dirty="0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318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1.jpe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jpe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@collegeinsidetrack.co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bb</a:t>
            </a:r>
            <a:endParaRPr sz="4400" b="0" i="0" u="none" strike="noStrike" cap="none" baseline="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6" name="Shape 3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648" y="-106070"/>
            <a:ext cx="9144000" cy="697771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128589" y="4557712"/>
            <a:ext cx="395763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Chris Wills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128588" y="5400675"/>
            <a:ext cx="395763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CollegeInsideTrack.com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128589" y="6215062"/>
            <a:ext cx="375761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651 269-2602</a:t>
            </a: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1558" y="4880876"/>
            <a:ext cx="4012442" cy="18574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27"/>
          <p:cNvSpPr txBox="1"/>
          <p:nvPr/>
        </p:nvSpPr>
        <p:spPr>
          <a:xfrm>
            <a:off x="327547" y="184368"/>
            <a:ext cx="835925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7 Insider Tips to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Late-Stage College Planning</a:t>
            </a:r>
            <a:endParaRPr lang="en-US" sz="4400" b="1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23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>
            <a:off x="0" y="2039815"/>
            <a:ext cx="9144000" cy="5669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r>
              <a:rPr lang="en-US" sz="4400" b="1" i="0" u="none" strike="noStrike" cap="none" baseline="0" dirty="0">
                <a:solidFill>
                  <a:srgbClr val="0070C0"/>
                </a:solidFill>
                <a:latin typeface="+mn-lt"/>
                <a:ea typeface="Comic Sans MS"/>
                <a:cs typeface="Comic Sans MS"/>
                <a:sym typeface="Comic Sans MS"/>
              </a:rPr>
              <a:t>Average </a:t>
            </a:r>
            <a:r>
              <a:rPr lang="en-US" sz="4400" b="1" i="0" strike="noStrike" cap="none" baseline="0" dirty="0">
                <a:solidFill>
                  <a:srgbClr val="0070C0"/>
                </a:solidFill>
                <a:latin typeface="+mn-lt"/>
                <a:ea typeface="Comic Sans MS"/>
                <a:cs typeface="Comic Sans MS"/>
                <a:sym typeface="Comic Sans MS"/>
              </a:rPr>
              <a:t>family</a:t>
            </a:r>
            <a:r>
              <a:rPr lang="en-US" sz="4400" b="1" i="0" u="none" strike="noStrike" cap="none" baseline="0" dirty="0">
                <a:solidFill>
                  <a:srgbClr val="0070C0"/>
                </a:solidFill>
                <a:latin typeface="+mn-lt"/>
                <a:ea typeface="Comic Sans MS"/>
                <a:cs typeface="Comic Sans MS"/>
                <a:sym typeface="Comic Sans MS"/>
              </a:rPr>
              <a:t> college debt:</a:t>
            </a:r>
          </a:p>
          <a:p>
            <a:pPr marL="0" marR="0" lvl="0" indent="0" algn="ctr" rtl="0">
              <a:spcBef>
                <a:spcPts val="33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Noto Symbol"/>
              <a:buChar char="•"/>
            </a:pPr>
            <a:r>
              <a:rPr lang="en-US" sz="5400" b="1" i="0" u="sng" strike="noStrike" cap="none" baseline="0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$48,000+</a:t>
            </a:r>
            <a:r>
              <a:rPr lang="en-US" sz="5400" b="1" i="0" u="none" strike="noStrike" cap="none" baseline="0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5400" b="1" i="0" u="none" strike="noStrike" cap="none" baseline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 </a:t>
            </a:r>
            <a:r>
              <a:rPr lang="en-US" sz="5400" b="1" i="0" u="sng" strike="noStrike" cap="none" baseline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loans</a:t>
            </a:r>
          </a:p>
          <a:p>
            <a:pPr marL="0" marR="0" lvl="0" indent="0" algn="ctr" rtl="0">
              <a:spcBef>
                <a:spcPts val="33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Noto Symbol"/>
              <a:buChar char="•"/>
            </a:pPr>
            <a:r>
              <a:rPr lang="en-US" sz="5400" b="1" i="0" strike="noStrike" cap="none" baseline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Includes student &amp; family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/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algn="ctr">
              <a:buSzPct val="25000"/>
            </a:pPr>
            <a:r>
              <a:rPr lang="en-US" sz="4800" b="1" dirty="0">
                <a:solidFill>
                  <a:srgbClr val="E5FFFF"/>
                </a:solidFill>
                <a:ea typeface="Tahoma"/>
                <a:cs typeface="Tahoma"/>
                <a:sym typeface="Tahoma"/>
              </a:rPr>
              <a:t>What Will College Cost?</a:t>
            </a:r>
          </a:p>
        </p:txBody>
      </p:sp>
      <p:sp>
        <p:nvSpPr>
          <p:cNvPr id="361" name="Shape 361"/>
          <p:cNvSpPr/>
          <p:nvPr/>
        </p:nvSpPr>
        <p:spPr>
          <a:xfrm>
            <a:off x="245660" y="1371600"/>
            <a:ext cx="8898340" cy="54863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indent="-342900">
              <a:buClr>
                <a:srgbClr val="00CCFF"/>
              </a:buClr>
              <a:buFont typeface="Times New Roman"/>
              <a:buNone/>
            </a:pPr>
            <a:endParaRPr sz="3000" b="1" dirty="0">
              <a:solidFill>
                <a:srgbClr val="FFFFFF"/>
              </a:solidFill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rgbClr val="00CCFF"/>
              </a:buClr>
              <a:buSzPct val="64999"/>
              <a:buFont typeface="Noto Symbol"/>
              <a:buChar char="■"/>
            </a:pPr>
            <a:r>
              <a:rPr lang="en-US" sz="3200" b="1" u="sng" dirty="0">
                <a:solidFill>
                  <a:srgbClr val="FFFFFF"/>
                </a:solidFill>
                <a:ea typeface="Comic Sans MS"/>
                <a:cs typeface="Comic Sans MS"/>
                <a:sym typeface="Comic Sans MS"/>
              </a:rPr>
              <a:t>1986</a:t>
            </a:r>
            <a:r>
              <a:rPr lang="en-US" sz="3200" b="1" dirty="0">
                <a:solidFill>
                  <a:srgbClr val="FFFFFF"/>
                </a:solidFill>
                <a:ea typeface="Comic Sans MS"/>
                <a:cs typeface="Comic Sans MS"/>
                <a:sym typeface="Comic Sans MS"/>
              </a:rPr>
              <a:t> annual cost: $5,000 to </a:t>
            </a:r>
            <a:r>
              <a:rPr lang="en-US" sz="3200" b="1" u="sng" dirty="0">
                <a:solidFill>
                  <a:srgbClr val="FFFF66"/>
                </a:solidFill>
                <a:ea typeface="Comic Sans MS"/>
                <a:cs typeface="Comic Sans MS"/>
                <a:sym typeface="Comic Sans MS"/>
              </a:rPr>
              <a:t>$13,000</a:t>
            </a:r>
          </a:p>
          <a:p>
            <a:pPr marL="342900" indent="-210820">
              <a:spcBef>
                <a:spcPts val="640"/>
              </a:spcBef>
              <a:buClr>
                <a:srgbClr val="00CCFF"/>
              </a:buClr>
              <a:buFont typeface="Noto Symbol"/>
              <a:buNone/>
            </a:pPr>
            <a:endParaRPr sz="3200" b="1" u="sng" dirty="0">
              <a:solidFill>
                <a:srgbClr val="FFFFFF"/>
              </a:solidFill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rgbClr val="00CCFF"/>
              </a:buClr>
              <a:buSzPct val="64999"/>
              <a:buFont typeface="Noto Symbol"/>
              <a:buChar char="■"/>
            </a:pPr>
            <a:r>
              <a:rPr lang="en-US" sz="3200" b="1" u="sng" dirty="0">
                <a:solidFill>
                  <a:srgbClr val="FFFFFF"/>
                </a:solidFill>
                <a:ea typeface="Comic Sans MS"/>
                <a:cs typeface="Comic Sans MS"/>
                <a:sym typeface="Comic Sans MS"/>
              </a:rPr>
              <a:t>2016</a:t>
            </a:r>
            <a:r>
              <a:rPr lang="en-US" sz="3200" b="1" dirty="0">
                <a:solidFill>
                  <a:srgbClr val="FFFFFF"/>
                </a:solidFill>
                <a:ea typeface="Comic Sans MS"/>
                <a:cs typeface="Comic Sans MS"/>
                <a:sym typeface="Comic Sans MS"/>
              </a:rPr>
              <a:t> annual cost: $20,000 to </a:t>
            </a:r>
            <a:r>
              <a:rPr lang="en-US" sz="3200" b="1" u="sng" dirty="0">
                <a:solidFill>
                  <a:srgbClr val="FFFF66"/>
                </a:solidFill>
                <a:ea typeface="Comic Sans MS"/>
                <a:cs typeface="Comic Sans MS"/>
                <a:sym typeface="Comic Sans MS"/>
              </a:rPr>
              <a:t>$70,000</a:t>
            </a:r>
          </a:p>
          <a:p>
            <a:pPr marL="342900" indent="-210820">
              <a:spcBef>
                <a:spcPts val="640"/>
              </a:spcBef>
              <a:buClr>
                <a:srgbClr val="00CCFF"/>
              </a:buClr>
              <a:buFont typeface="Noto Symbol"/>
              <a:buNone/>
            </a:pPr>
            <a:endParaRPr sz="3200" b="1" u="sng" dirty="0">
              <a:solidFill>
                <a:srgbClr val="FFFFFF"/>
              </a:solidFill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rgbClr val="00CCFF"/>
              </a:buClr>
              <a:buSzPct val="64999"/>
              <a:buFont typeface="Noto Symbol"/>
              <a:buChar char="■"/>
            </a:pPr>
            <a:r>
              <a:rPr lang="en-US" sz="3200" b="1" u="sng" dirty="0">
                <a:solidFill>
                  <a:srgbClr val="FFFFFF"/>
                </a:solidFill>
                <a:ea typeface="Comic Sans MS"/>
                <a:cs typeface="Comic Sans MS"/>
                <a:sym typeface="Comic Sans MS"/>
              </a:rPr>
              <a:t>2025</a:t>
            </a:r>
            <a:r>
              <a:rPr lang="en-US" sz="3200" b="1" dirty="0">
                <a:solidFill>
                  <a:srgbClr val="FFFFFF"/>
                </a:solidFill>
                <a:ea typeface="Comic Sans MS"/>
                <a:cs typeface="Comic Sans MS"/>
                <a:sym typeface="Comic Sans MS"/>
              </a:rPr>
              <a:t> annual cost: $53,000 to </a:t>
            </a:r>
            <a:r>
              <a:rPr lang="en-US" sz="3200" b="1" u="sng" dirty="0">
                <a:solidFill>
                  <a:srgbClr val="FFFF66"/>
                </a:solidFill>
                <a:ea typeface="Comic Sans MS"/>
                <a:cs typeface="Comic Sans MS"/>
                <a:sym typeface="Comic Sans MS"/>
              </a:rPr>
              <a:t>$102,000</a:t>
            </a:r>
          </a:p>
          <a:p>
            <a:pPr marL="342900" indent="-342900">
              <a:lnSpc>
                <a:spcPct val="80000"/>
              </a:lnSpc>
              <a:spcBef>
                <a:spcPts val="640"/>
              </a:spcBef>
              <a:buClr>
                <a:srgbClr val="00CCFF"/>
              </a:buClr>
              <a:buFont typeface="Noto Symbol"/>
              <a:buNone/>
            </a:pPr>
            <a:endParaRPr sz="3200" b="1" i="1" dirty="0">
              <a:solidFill>
                <a:srgbClr val="FFFFFF"/>
              </a:solidFill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619167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1082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1" name="Shape 5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8589"/>
            <a:ext cx="9144000" cy="6586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31219"/>
            <a:ext cx="7886700" cy="1325562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2 Types of Aid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179297"/>
            <a:ext cx="7886700" cy="2997665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r>
              <a:rPr lang="en-US" sz="6000" b="1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1. Need-based aid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endParaRPr lang="en-US" sz="6000" b="1" dirty="0">
              <a:solidFill>
                <a:schemeClr val="tx1"/>
              </a:solidFill>
              <a:ea typeface="Comic Sans MS"/>
              <a:cs typeface="Comic Sans MS"/>
              <a:sym typeface="Comic Sans MS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r>
              <a:rPr lang="en-US" sz="6000" b="1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2. Merit aid</a:t>
            </a:r>
          </a:p>
          <a:p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54"/>
          <p:cNvSpPr/>
          <p:nvPr/>
        </p:nvSpPr>
        <p:spPr>
          <a:xfrm>
            <a:off x="272956" y="5199797"/>
            <a:ext cx="8566244" cy="15820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400" b="1" i="0" u="none" strike="noStrike" cap="none" baseline="0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FAFSA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 vs. 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CSS/Profile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3600" b="1" i="0" u="none" strike="noStrike" cap="none" baseline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Expected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Family Contribution (EFC)</a:t>
            </a:r>
            <a:endParaRPr lang="en-US" sz="3600" b="1" i="0" u="none" strike="noStrike" cap="none" baseline="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hape 354"/>
          <p:cNvSpPr/>
          <p:nvPr/>
        </p:nvSpPr>
        <p:spPr>
          <a:xfrm>
            <a:off x="272956" y="1"/>
            <a:ext cx="8816455" cy="10235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400" b="1" i="0" u="none" strike="noStrike" cap="none" baseline="0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2 Need-based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 aid forms</a:t>
            </a:r>
            <a:endParaRPr lang="en-US" sz="5400" b="1" dirty="0">
              <a:solidFill>
                <a:srgbClr val="FF0000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2" y="1023582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E4B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/>
        </p:nvSpPr>
        <p:spPr>
          <a:xfrm>
            <a:off x="294965" y="321414"/>
            <a:ext cx="548419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Biggest Influencers of Financial Aid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720579" y="3241294"/>
            <a:ext cx="321259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Parent non-retirement assets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764831" y="2347415"/>
            <a:ext cx="3053345" cy="38474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Income from tax return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701337" y="4981598"/>
            <a:ext cx="390413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Children’s assets and income </a:t>
            </a:r>
            <a:b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(UGMA/UTMA, Grandparent donations</a:t>
            </a:r>
            <a:r>
              <a:rPr lang="en-US" sz="16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  <p:sp>
        <p:nvSpPr>
          <p:cNvPr id="530" name="Shape 530"/>
          <p:cNvSpPr/>
          <p:nvPr/>
        </p:nvSpPr>
        <p:spPr>
          <a:xfrm>
            <a:off x="476074" y="5124925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551162" y="2517516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517443" y="3732603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764831" y="3571607"/>
            <a:ext cx="332139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Number of children in college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998" y="1610163"/>
            <a:ext cx="3037995" cy="303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6639" y="3800069"/>
            <a:ext cx="2278497" cy="264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If need-based aid is an option, move assets out of child’s name</a:t>
            </a: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endParaRPr lang="en-US" sz="3600" dirty="0">
              <a:solidFill>
                <a:schemeClr val="tx1"/>
              </a:solidFill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Child assessed @ 20%</a:t>
            </a:r>
          </a:p>
          <a:p>
            <a:pPr marL="342900" lvl="0" indent="-342900">
              <a:spcBef>
                <a:spcPts val="52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Parent rate is 5.64%</a:t>
            </a:r>
          </a:p>
          <a:p>
            <a:pPr marL="342900" lvl="0" indent="-342900">
              <a:spcBef>
                <a:spcPts val="52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529 plans are assessed at parent’s rate, UGMA/UTMA at child’s rate</a:t>
            </a:r>
          </a:p>
        </p:txBody>
      </p:sp>
    </p:spTree>
    <p:extLst>
      <p:ext uri="{BB962C8B-B14F-4D97-AF65-F5344CB8AC3E}">
        <p14:creationId xmlns:p14="http://schemas.microsoft.com/office/powerpoint/2010/main" val="17389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Review financial aid forms for accuracy</a:t>
            </a: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42% contain errors that cost a family money</a:t>
            </a:r>
          </a:p>
          <a:p>
            <a:pPr marL="342900" lvl="0" indent="-342900">
              <a:spcBef>
                <a:spcPts val="52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FAFSA-Your primary residence and your retirement are not counted as assets (CSS/Profile is different)</a:t>
            </a:r>
          </a:p>
          <a:p>
            <a:pPr>
              <a:spcBef>
                <a:spcPts val="720"/>
              </a:spcBef>
              <a:buSzPct val="64999"/>
            </a:pPr>
            <a:endParaRPr lang="en-US" sz="36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800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830883"/>
            <a:ext cx="6096000" cy="4629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534" y="0"/>
            <a:ext cx="8993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4999"/>
            </a:pPr>
            <a:r>
              <a:rPr lang="en-US" sz="8000" b="1" dirty="0">
                <a:solidFill>
                  <a:srgbClr val="00B050"/>
                </a:solidFill>
                <a:ea typeface="Comic Sans MS"/>
                <a:cs typeface="Comic Sans MS"/>
                <a:sym typeface="Comic Sans MS"/>
              </a:rPr>
              <a:t>Merit Aid</a:t>
            </a:r>
          </a:p>
        </p:txBody>
      </p:sp>
      <p:sp>
        <p:nvSpPr>
          <p:cNvPr id="6" name="Rectangle 5"/>
          <p:cNvSpPr/>
          <p:nvPr/>
        </p:nvSpPr>
        <p:spPr>
          <a:xfrm>
            <a:off x="95534" y="5171918"/>
            <a:ext cx="89930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Clr>
                <a:schemeClr val="hlink"/>
              </a:buClr>
              <a:buSzPct val="64999"/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B050"/>
                </a:solidFill>
                <a:ea typeface="Comic Sans MS"/>
                <a:cs typeface="Comic Sans MS"/>
                <a:sym typeface="Comic Sans MS"/>
              </a:rPr>
              <a:t>AP, PSEO, standardized test scores, GPA, sports, etc.</a:t>
            </a:r>
          </a:p>
        </p:txBody>
      </p:sp>
    </p:spTree>
    <p:extLst>
      <p:ext uri="{BB962C8B-B14F-4D97-AF65-F5344CB8AC3E}">
        <p14:creationId xmlns:p14="http://schemas.microsoft.com/office/powerpoint/2010/main" val="77932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388" y="457532"/>
            <a:ext cx="4012442" cy="18574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36099" y="2905311"/>
            <a:ext cx="8243667" cy="2552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3208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Saves families an average of $75,488 off college sticker price</a:t>
            </a:r>
          </a:p>
        </p:txBody>
      </p:sp>
    </p:spTree>
    <p:extLst>
      <p:ext uri="{BB962C8B-B14F-4D97-AF65-F5344CB8AC3E}">
        <p14:creationId xmlns:p14="http://schemas.microsoft.com/office/powerpoint/2010/main" val="661939553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To get the most merit aid, spend the majority of your time finding the right college </a:t>
            </a:r>
          </a:p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(not private scholarships)</a:t>
            </a:r>
            <a:endParaRPr lang="en-US" sz="36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753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E4A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294965" y="321414"/>
            <a:ext cx="509267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Scholarship/Grant Sources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317802" y="2015734"/>
            <a:ext cx="151099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Federal </a:t>
            </a:r>
            <a:br>
              <a:rPr lang="en-US" sz="18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government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6914535" y="2147171"/>
            <a:ext cx="136668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Employers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6914534" y="3553183"/>
            <a:ext cx="177963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Private scholarships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7066932" y="5011275"/>
            <a:ext cx="177963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State governments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546918" y="5080942"/>
            <a:ext cx="140847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Colleges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1870585" y="2040422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40%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1887574" y="4964564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35%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6060353" y="5033396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11%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6104598" y="3523710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7%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6097223" y="2023108"/>
            <a:ext cx="962335" cy="6446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6%</a:t>
            </a:r>
          </a:p>
        </p:txBody>
      </p:sp>
      <p:cxnSp>
        <p:nvCxnSpPr>
          <p:cNvPr id="433" name="Shape 433"/>
          <p:cNvCxnSpPr/>
          <p:nvPr/>
        </p:nvCxnSpPr>
        <p:spPr>
          <a:xfrm rot="10800000">
            <a:off x="2973533" y="2365857"/>
            <a:ext cx="212800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4" name="Shape 434"/>
          <p:cNvCxnSpPr/>
          <p:nvPr/>
        </p:nvCxnSpPr>
        <p:spPr>
          <a:xfrm>
            <a:off x="3181350" y="2363586"/>
            <a:ext cx="468228" cy="475865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5" name="Shape 435"/>
          <p:cNvCxnSpPr/>
          <p:nvPr/>
        </p:nvCxnSpPr>
        <p:spPr>
          <a:xfrm flipH="1">
            <a:off x="3181350" y="4692316"/>
            <a:ext cx="508333" cy="610248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6" name="Shape 436"/>
          <p:cNvCxnSpPr/>
          <p:nvPr/>
        </p:nvCxnSpPr>
        <p:spPr>
          <a:xfrm rot="10800000">
            <a:off x="5875425" y="2363586"/>
            <a:ext cx="200909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7" name="Shape 437"/>
          <p:cNvCxnSpPr/>
          <p:nvPr/>
        </p:nvCxnSpPr>
        <p:spPr>
          <a:xfrm rot="10800000">
            <a:off x="5630779" y="3809999"/>
            <a:ext cx="448050" cy="4176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8" name="Shape 438"/>
          <p:cNvCxnSpPr/>
          <p:nvPr/>
        </p:nvCxnSpPr>
        <p:spPr>
          <a:xfrm rot="10800000">
            <a:off x="5875425" y="5302564"/>
            <a:ext cx="149149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9" name="Shape 439"/>
          <p:cNvCxnSpPr/>
          <p:nvPr/>
        </p:nvCxnSpPr>
        <p:spPr>
          <a:xfrm rot="10800000">
            <a:off x="5224787" y="4589441"/>
            <a:ext cx="653132" cy="713124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0" name="Shape 440"/>
          <p:cNvCxnSpPr/>
          <p:nvPr/>
        </p:nvCxnSpPr>
        <p:spPr>
          <a:xfrm flipH="1">
            <a:off x="5202363" y="2363586"/>
            <a:ext cx="675556" cy="673616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1" name="Shape 441"/>
          <p:cNvCxnSpPr/>
          <p:nvPr/>
        </p:nvCxnSpPr>
        <p:spPr>
          <a:xfrm rot="10800000">
            <a:off x="2973533" y="5302564"/>
            <a:ext cx="212800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442" name="Shape 442"/>
          <p:cNvGrpSpPr/>
          <p:nvPr/>
        </p:nvGrpSpPr>
        <p:grpSpPr>
          <a:xfrm>
            <a:off x="3884769" y="3170324"/>
            <a:ext cx="1152132" cy="1152132"/>
            <a:chOff x="3863189" y="3185360"/>
            <a:chExt cx="1152132" cy="1152132"/>
          </a:xfrm>
        </p:grpSpPr>
        <p:sp>
          <p:nvSpPr>
            <p:cNvPr id="443" name="Shape 443"/>
            <p:cNvSpPr/>
            <p:nvPr/>
          </p:nvSpPr>
          <p:spPr>
            <a:xfrm>
              <a:off x="3863189" y="3185360"/>
              <a:ext cx="1152132" cy="1152132"/>
            </a:xfrm>
            <a:prstGeom prst="ellipse">
              <a:avLst/>
            </a:prstGeom>
            <a:solidFill>
              <a:srgbClr val="68D8D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444" name="Shape 4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83048" y="3426678"/>
              <a:ext cx="712412" cy="669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5" name="Shape 4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2105" y="1950791"/>
            <a:ext cx="5717457" cy="3591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5561"/>
            <a:ext cx="9144000" cy="1325562"/>
          </a:xfrm>
        </p:spPr>
        <p:txBody>
          <a:bodyPr/>
          <a:lstStyle/>
          <a:p>
            <a:pPr algn="ctr"/>
            <a:r>
              <a:rPr lang="en-US" sz="3600" dirty="0"/>
              <a:t>#1 mistake families make with merit aid?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66" y="3041123"/>
            <a:ext cx="2749468" cy="24272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58357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Clr>
                <a:schemeClr val="hlink"/>
              </a:buClr>
              <a:buSzPct val="64999"/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0000"/>
                </a:solidFill>
                <a:ea typeface="Comic Sans MS"/>
                <a:cs typeface="Comic Sans MS"/>
                <a:sym typeface="Comic Sans MS"/>
              </a:rPr>
              <a:t>Not all colleges offer merit aid!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800100" y="1931067"/>
            <a:ext cx="7886700" cy="8146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Look for schools</a:t>
            </a:r>
            <a:r>
              <a:rPr lang="en-US" sz="4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…</a:t>
            </a:r>
            <a:endParaRPr lang="en-US" sz="4400" b="0" i="0" u="none" strike="noStrike" cap="none" baseline="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457200" y="3081129"/>
            <a:ext cx="8229600" cy="36335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Offer merit aid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Where student would bring something special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</a:t>
            </a:r>
            <a:r>
              <a:rPr lang="en-US" sz="3200" b="0" i="0" u="none" strike="noStrike" cap="none" baseline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rades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and test scores in the</a:t>
            </a:r>
            <a:r>
              <a:rPr lang="en-US" sz="3200" b="0" i="0" u="none" strike="noStrike" cap="none" baseline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top 25-33%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Extra-curricular talents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Gender or ethnicity</a:t>
            </a:r>
            <a:endParaRPr sz="3200" b="0" i="0" u="none" strike="noStrike" cap="none" baseline="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4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Consider colleges in other states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50% of students attend college within 100 mi of home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MN colleges have all the Minnesotans they want- 72% stay in MN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Students have geographic “hook” by looking at colleges outside geographic area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Location can cost families $15,000 a year</a:t>
            </a:r>
            <a:endParaRPr lang="en-US" sz="28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612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1 or 2 more points on the ACT or SAT can be worth $1,000’s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28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Goal is to be in top 25% of college’s scores</a:t>
            </a: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Investment in test prep may be worth it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Test optional - If student does poorly on standardized tests consider 800+ colleges that do not require them (www.f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airtest.org)</a:t>
            </a:r>
          </a:p>
        </p:txBody>
      </p:sp>
    </p:spTree>
    <p:extLst>
      <p:ext uri="{BB962C8B-B14F-4D97-AF65-F5344CB8AC3E}">
        <p14:creationId xmlns:p14="http://schemas.microsoft.com/office/powerpoint/2010/main" val="3300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3657599" y="115864"/>
            <a:ext cx="5227093" cy="13764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+mj-lt"/>
                <a:ea typeface="Tahoma"/>
                <a:cs typeface="Tahoma"/>
                <a:sym typeface="Tahoma"/>
              </a:rPr>
              <a:t>Anatomy of </a:t>
            </a:r>
            <a:r>
              <a:rPr lang="en-US" sz="4400" dirty="0">
                <a:solidFill>
                  <a:schemeClr val="lt2"/>
                </a:solidFill>
                <a:latin typeface="+mj-lt"/>
                <a:ea typeface="Tahoma"/>
                <a:cs typeface="Tahoma"/>
                <a:sym typeface="Tahoma"/>
              </a:rPr>
              <a:t>1 College’s </a:t>
            </a:r>
            <a:r>
              <a:rPr lang="en-US" sz="4400" b="0" i="0" u="none" strike="noStrike" cap="none" baseline="0" dirty="0">
                <a:solidFill>
                  <a:schemeClr val="lt2"/>
                </a:solidFill>
                <a:latin typeface="+mj-lt"/>
                <a:ea typeface="Tahoma"/>
                <a:cs typeface="Tahoma"/>
                <a:sym typeface="Tahoma"/>
              </a:rPr>
              <a:t>Merit Aid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204717" y="1752599"/>
            <a:ext cx="8679976" cy="49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None/>
            </a:pPr>
            <a:endParaRPr lang="en-US" sz="22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Demonstrated Interest- $3,000 (Don’t be “stealth” candidate)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Lives out of state-$2,000-$15,000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“A” in class-$62 for every “A” on transcript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Rigorous class-$400 for every AP, IB, etc.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Excellent letter of recommendation-$1,800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Increase ACT score-$425 for every point above avg.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FAFSA-$1,800 for completing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CSS/Profile-$2,500 for completing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Essay-$1,100-8,500 for excellent essay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Major- deduct $1.89 for every student admitted w/ same major (good news for philosophy majors!)</a:t>
            </a:r>
          </a:p>
          <a:p>
            <a:pPr marL="342900" marR="0" lvl="0" indent="-2438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lt1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7" y="115863"/>
            <a:ext cx="3276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664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686801" cy="44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Negotiate the financial aid award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Called an “appeal,” dirty little secret colleges don’t want you to know about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Need a reason like a better offer from another college, family circumstance change, etc.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Last year our appeals saved our clients an average of </a:t>
            </a:r>
            <a:r>
              <a:rPr lang="en-US" sz="2800" dirty="0">
                <a:ea typeface="Tahoma"/>
                <a:cs typeface="Tahoma"/>
                <a:sym typeface="Tahoma"/>
              </a:rPr>
              <a:t>$7,883 per year ($31,532 </a:t>
            </a:r>
            <a:r>
              <a:rPr lang="en-US" sz="28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over the 4 years)</a:t>
            </a:r>
            <a:endParaRPr lang="en-US" sz="28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505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686801" cy="44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Start the spring of 10</a:t>
            </a:r>
            <a:r>
              <a:rPr lang="en-US" sz="4400" baseline="30000" dirty="0">
                <a:solidFill>
                  <a:srgbClr val="0070C0"/>
                </a:solidFill>
                <a:ea typeface="Comic Sans MS"/>
              </a:rPr>
              <a:t>th</a:t>
            </a:r>
            <a:r>
              <a:rPr lang="en-US" sz="4400" dirty="0">
                <a:solidFill>
                  <a:srgbClr val="0070C0"/>
                </a:solidFill>
                <a:ea typeface="Comic Sans MS"/>
              </a:rPr>
              <a:t> grade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FAFSA change – will use financial data from 2 years prior starting with class of 2017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Research and then target schools based on predicted aid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Give yourself enough time to retake ACT if needed</a:t>
            </a:r>
          </a:p>
        </p:txBody>
      </p:sp>
    </p:spTree>
    <p:extLst>
      <p:ext uri="{BB962C8B-B14F-4D97-AF65-F5344CB8AC3E}">
        <p14:creationId xmlns:p14="http://schemas.microsoft.com/office/powerpoint/2010/main" val="357196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1965278"/>
            <a:ext cx="8686801" cy="4892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What We Do</a:t>
            </a:r>
          </a:p>
          <a:p>
            <a:pPr>
              <a:buClr>
                <a:srgbClr val="0563C1"/>
              </a:buClr>
              <a:buSzPct val="64999"/>
            </a:pPr>
            <a:endParaRPr lang="en-US" sz="1600" dirty="0"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Just like you hire a realtor for the major purchase of a home, you hire us for the major purchase of college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You can do it on your own, but you will often cost yourself money</a:t>
            </a:r>
          </a:p>
        </p:txBody>
      </p:sp>
    </p:spTree>
    <p:extLst>
      <p:ext uri="{BB962C8B-B14F-4D97-AF65-F5344CB8AC3E}">
        <p14:creationId xmlns:p14="http://schemas.microsoft.com/office/powerpoint/2010/main" val="346097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992866"/>
            <a:ext cx="4462817" cy="3347113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6500883" y="2071041"/>
            <a:ext cx="2492992" cy="1725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9600" b="1" i="0" u="none" strike="noStrike" cap="none" baseline="0" dirty="0">
                <a:solidFill>
                  <a:srgbClr val="00B050"/>
                </a:solidFill>
                <a:latin typeface="+mn-lt"/>
                <a:ea typeface="Comic Sans MS"/>
                <a:cs typeface="Comic Sans MS"/>
                <a:sym typeface="Comic Sans MS"/>
              </a:rPr>
              <a:t>529</a:t>
            </a:r>
          </a:p>
        </p:txBody>
      </p:sp>
      <p:sp>
        <p:nvSpPr>
          <p:cNvPr id="4" name="Shape 354"/>
          <p:cNvSpPr/>
          <p:nvPr/>
        </p:nvSpPr>
        <p:spPr>
          <a:xfrm>
            <a:off x="4874528" y="2071041"/>
            <a:ext cx="1596788" cy="1725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9600" b="1" i="0" u="none" strike="noStrike" cap="none" baseline="0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&gt;</a:t>
            </a:r>
          </a:p>
        </p:txBody>
      </p:sp>
      <p:sp>
        <p:nvSpPr>
          <p:cNvPr id="5" name="Shape 354"/>
          <p:cNvSpPr/>
          <p:nvPr/>
        </p:nvSpPr>
        <p:spPr>
          <a:xfrm>
            <a:off x="272956" y="4558353"/>
            <a:ext cx="8566244" cy="22996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4000" b="1" i="0" u="none" strike="noStrike" cap="none" baseline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Late-stage college planning is a significant opportunity to provide value to your clients</a:t>
            </a:r>
          </a:p>
        </p:txBody>
      </p:sp>
    </p:spTree>
    <p:extLst>
      <p:ext uri="{BB962C8B-B14F-4D97-AF65-F5344CB8AC3E}">
        <p14:creationId xmlns:p14="http://schemas.microsoft.com/office/powerpoint/2010/main" val="32768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5"/>
          <a:stretch/>
        </p:blipFill>
        <p:spPr>
          <a:xfrm>
            <a:off x="2036744" y="247335"/>
            <a:ext cx="5070511" cy="4456262"/>
          </a:xfrm>
          <a:prstGeom prst="rect">
            <a:avLst/>
          </a:prstGeom>
        </p:spPr>
      </p:pic>
      <p:sp>
        <p:nvSpPr>
          <p:cNvPr id="4" name="Shape 354"/>
          <p:cNvSpPr/>
          <p:nvPr/>
        </p:nvSpPr>
        <p:spPr>
          <a:xfrm>
            <a:off x="1280160" y="5082430"/>
            <a:ext cx="7146388" cy="1289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  <a:buFont typeface="Noto Symbo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We help navigate the complicated process and find the right fit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3"/>
          <a:stretch/>
        </p:blipFill>
        <p:spPr>
          <a:xfrm>
            <a:off x="216265" y="4785978"/>
            <a:ext cx="116236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1495766" y="5126641"/>
            <a:ext cx="6541477" cy="1320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  <a:buFont typeface="Noto Symbol"/>
              <a:buNone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We help families save lots of money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7" y="864230"/>
            <a:ext cx="6100497" cy="3921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3"/>
          <a:stretch/>
        </p:blipFill>
        <p:spPr>
          <a:xfrm>
            <a:off x="216265" y="4785978"/>
            <a:ext cx="116236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1167618" y="4993417"/>
            <a:ext cx="7526216" cy="1453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  <a:buFont typeface="Noto Symbol"/>
              <a:buNone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We are a neutral third-party </a:t>
            </a:r>
          </a:p>
          <a:p>
            <a:pPr marL="342900" indent="-342900" algn="ctr">
              <a:buClr>
                <a:srgbClr val="2B5481"/>
              </a:buClr>
              <a:buSzPct val="25000"/>
              <a:buFont typeface="Noto Symbol"/>
              <a:buNone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that students listen 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39" y="281354"/>
            <a:ext cx="6342574" cy="4205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3"/>
          <a:stretch/>
        </p:blipFill>
        <p:spPr>
          <a:xfrm>
            <a:off x="216265" y="4785978"/>
            <a:ext cx="116236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282768"/>
            <a:ext cx="8686801" cy="45752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Comprehensive package is $3895 that can be paid over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We'll pay for ourselves by helping you find free money at least equal to our fee, or we'll refund the difference.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3347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64" y="159438"/>
            <a:ext cx="3989694" cy="2886294"/>
          </a:xfrm>
          <a:prstGeom prst="rect">
            <a:avLst/>
          </a:prstGeom>
        </p:spPr>
      </p:pic>
      <p:sp>
        <p:nvSpPr>
          <p:cNvPr id="3" name="Shape 341"/>
          <p:cNvSpPr txBox="1">
            <a:spLocks/>
          </p:cNvSpPr>
          <p:nvPr/>
        </p:nvSpPr>
        <p:spPr>
          <a:xfrm>
            <a:off x="457199" y="3357349"/>
            <a:ext cx="8686801" cy="3500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rgbClr val="0070C0"/>
                </a:solidFill>
                <a:latin typeface="+mn-lt"/>
                <a:ea typeface="Tahoma"/>
                <a:cs typeface="Tahoma"/>
                <a:sym typeface="Tahoma"/>
              </a:rPr>
              <a:t>For presentation slides, text your email to 651-269-2602 or email </a:t>
            </a:r>
            <a:r>
              <a:rPr lang="en-US" sz="2800" dirty="0">
                <a:solidFill>
                  <a:srgbClr val="0070C0"/>
                </a:solidFill>
                <a:latin typeface="+mn-lt"/>
                <a:ea typeface="Tahoma"/>
                <a:cs typeface="Tahoma"/>
                <a:sym typeface="Tahoma"/>
                <a:hlinkClick r:id="rId3"/>
              </a:rPr>
              <a:t>chris@collegeinsidetrack.com</a:t>
            </a:r>
            <a:r>
              <a:rPr lang="en-US" sz="2800" dirty="0">
                <a:solidFill>
                  <a:srgbClr val="0070C0"/>
                </a:solidFill>
                <a:latin typeface="+mn-lt"/>
                <a:ea typeface="Tahoma"/>
                <a:cs typeface="Tahoma"/>
                <a:sym typeface="Tahoma"/>
              </a:rPr>
              <a:t>. 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rgbClr val="FF0000"/>
                </a:solidFill>
                <a:latin typeface="+mn-lt"/>
                <a:ea typeface="Tahoma"/>
                <a:cs typeface="Tahoma"/>
                <a:sym typeface="Tahoma"/>
              </a:rPr>
              <a:t>We do free customer appreciation or new client education events for financial advisors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rgbClr val="0070C0"/>
                </a:solidFill>
                <a:latin typeface="+mn-lt"/>
                <a:ea typeface="Tahoma"/>
                <a:cs typeface="Tahoma"/>
                <a:sym typeface="Tahoma"/>
              </a:rPr>
              <a:t>Referrals are appreciated and we will provide 1 hour of free college consulting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rgbClr val="FF0000"/>
                </a:solidFill>
                <a:latin typeface="+mn-lt"/>
                <a:ea typeface="Tahoma"/>
                <a:cs typeface="Tahoma"/>
                <a:sym typeface="Tahoma"/>
              </a:rPr>
              <a:t>Contact me anytime with questions!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V="1">
            <a:off x="0" y="6187004"/>
            <a:ext cx="9144000" cy="45719"/>
          </a:xfrm>
          <a:prstGeom prst="rect">
            <a:avLst/>
          </a:prstGeom>
          <a:solidFill>
            <a:srgbClr val="070D0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035041" y="120738"/>
            <a:ext cx="3007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kern="12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Questions</a:t>
            </a:r>
            <a:r>
              <a:rPr lang="en-US" sz="3200" kern="12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95225" y="2974464"/>
            <a:ext cx="5189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kern="1200" dirty="0">
                <a:solidFill>
                  <a:srgbClr val="DCB85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Chris Wills</a:t>
            </a:r>
          </a:p>
          <a:p>
            <a:pPr algn="r"/>
            <a:r>
              <a:rPr lang="en-US" sz="2800" kern="1200" dirty="0">
                <a:solidFill>
                  <a:srgbClr val="DCB85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CollegeInsideTrack.com</a:t>
            </a:r>
          </a:p>
          <a:p>
            <a:pPr algn="r"/>
            <a:r>
              <a:rPr lang="en-US" sz="2800" kern="1200" dirty="0">
                <a:solidFill>
                  <a:srgbClr val="DCB85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651-269-2602 (cell)</a:t>
            </a:r>
          </a:p>
          <a:p>
            <a:pPr algn="r"/>
            <a:r>
              <a:rPr lang="en-US" sz="2800" kern="1200" dirty="0">
                <a:solidFill>
                  <a:srgbClr val="DCB85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chris@collegeinsidetrack.com</a:t>
            </a:r>
            <a:endParaRPr lang="en-US" sz="2800" kern="1200" dirty="0">
              <a:solidFill>
                <a:prstClr val="whit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94" y="4817660"/>
            <a:ext cx="4694829" cy="20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5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1" y="0"/>
            <a:ext cx="9070607" cy="7083188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270982" y="5132695"/>
            <a:ext cx="8566244" cy="19504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400" b="1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College is different than when</a:t>
            </a:r>
            <a:r>
              <a:rPr lang="en-US" sz="5400" b="1" i="0" u="none" strike="noStrike" cap="none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we went to school</a:t>
            </a:r>
            <a:endParaRPr lang="en-US" sz="5400" b="1" i="0" u="none" strike="noStrike" cap="none" baseline="0" dirty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14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457200" y="1228299"/>
            <a:ext cx="8229600" cy="5240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720"/>
              </a:spcBef>
              <a:buSzPct val="64999"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Since 1987, how much has tuition increased at the University of Minnesota?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28%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77%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215%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570</a:t>
            </a:r>
            <a:r>
              <a:rPr lang="en-US" sz="32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%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The numbers on my calculator don’t go that high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19431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600" b="0" i="0" u="none" strike="noStrike" cap="none" baseline="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225096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327546" y="381000"/>
            <a:ext cx="8488908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U of M Tuition Increase since ‘87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idx="1"/>
          </p:nvPr>
        </p:nvSpPr>
        <p:spPr>
          <a:xfrm>
            <a:off x="1557337" y="2043114"/>
            <a:ext cx="6929436" cy="1301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5400" dirty="0">
                <a:solidFill>
                  <a:schemeClr val="lt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570</a:t>
            </a:r>
            <a:r>
              <a:rPr lang="en-US" sz="54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%</a:t>
            </a:r>
          </a:p>
        </p:txBody>
      </p:sp>
      <p:sp>
        <p:nvSpPr>
          <p:cNvPr id="4" name="Shape 380"/>
          <p:cNvSpPr txBox="1">
            <a:spLocks/>
          </p:cNvSpPr>
          <p:nvPr/>
        </p:nvSpPr>
        <p:spPr>
          <a:xfrm>
            <a:off x="457200" y="3344839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Private College Tuition Increase</a:t>
            </a:r>
          </a:p>
        </p:txBody>
      </p:sp>
      <p:sp>
        <p:nvSpPr>
          <p:cNvPr id="5" name="Shape 381"/>
          <p:cNvSpPr txBox="1">
            <a:spLocks/>
          </p:cNvSpPr>
          <p:nvPr/>
        </p:nvSpPr>
        <p:spPr>
          <a:xfrm>
            <a:off x="1557337" y="5006952"/>
            <a:ext cx="6929436" cy="1301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360%</a:t>
            </a:r>
          </a:p>
        </p:txBody>
      </p:sp>
    </p:spTree>
    <p:extLst>
      <p:ext uri="{BB962C8B-B14F-4D97-AF65-F5344CB8AC3E}">
        <p14:creationId xmlns:p14="http://schemas.microsoft.com/office/powerpoint/2010/main" val="6330499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4294967295"/>
          </p:nvPr>
        </p:nvSpPr>
        <p:spPr>
          <a:xfrm>
            <a:off x="0" y="265176"/>
            <a:ext cx="9144000" cy="6839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NYU: $70,444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Drexel University: $</a:t>
            </a:r>
            <a:r>
              <a:rPr lang="en-US" sz="44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69,489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Sarah Lawrence U: $67,130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Carleton: $64,420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Macalester: $61,853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St. Thomas: $54,133</a:t>
            </a:r>
          </a:p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St. Ben’s (MN): $53,477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University of MN: $26,304</a:t>
            </a:r>
          </a:p>
        </p:txBody>
      </p:sp>
    </p:spTree>
    <p:extLst>
      <p:ext uri="{BB962C8B-B14F-4D97-AF65-F5344CB8AC3E}">
        <p14:creationId xmlns:p14="http://schemas.microsoft.com/office/powerpoint/2010/main" val="94671539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8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32" y="184565"/>
            <a:ext cx="5568285" cy="3053856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272956" y="3398293"/>
            <a:ext cx="8566244" cy="33835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600" b="1" i="0" u="none" strike="noStrike" cap="none" baseline="0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There is no</a:t>
            </a:r>
            <a:r>
              <a:rPr lang="en-US" sz="5600" b="1" i="0" u="none" strike="noStrike" cap="none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 purchase 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600" b="1" i="0" u="none" strike="noStrike" cap="none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as significant as college that people know so little about</a:t>
            </a:r>
            <a:endParaRPr lang="en-US" sz="5600" b="1" i="0" u="none" strike="noStrike" cap="none" baseline="0" dirty="0">
              <a:solidFill>
                <a:srgbClr val="FF0000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782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935</Words>
  <Application>Microsoft Office PowerPoint</Application>
  <PresentationFormat>On-screen Show (4:3)</PresentationFormat>
  <Paragraphs>166</Paragraphs>
  <Slides>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Arial</vt:lpstr>
      <vt:lpstr>Calibri</vt:lpstr>
      <vt:lpstr>Calibri Light</vt:lpstr>
      <vt:lpstr>Comic Sans MS</vt:lpstr>
      <vt:lpstr>Noto Symbol</vt:lpstr>
      <vt:lpstr>Open Sans</vt:lpstr>
      <vt:lpstr>Open Sans Light</vt:lpstr>
      <vt:lpstr>Open Sans Semibold</vt:lpstr>
      <vt:lpstr>Tahoma</vt:lpstr>
      <vt:lpstr>Times New Roman</vt:lpstr>
      <vt:lpstr>Wingdings</vt:lpstr>
      <vt:lpstr>Motyw pakietu Office</vt:lpstr>
      <vt:lpstr>2_Motyw pakietu Office</vt:lpstr>
      <vt:lpstr>6_Motyw pakietu Office</vt:lpstr>
      <vt:lpstr>1_Textured</vt:lpstr>
      <vt:lpstr>2_Textured</vt:lpstr>
      <vt:lpstr>bb</vt:lpstr>
      <vt:lpstr>PowerPoint Presentation</vt:lpstr>
      <vt:lpstr>PowerPoint Presentation</vt:lpstr>
      <vt:lpstr>PowerPoint Presentation</vt:lpstr>
      <vt:lpstr>Quiz</vt:lpstr>
      <vt:lpstr>U of M Tuition Increase since ‘87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Types of Aid</vt:lpstr>
      <vt:lpstr>PowerPoint Presentation</vt:lpstr>
      <vt:lpstr>PowerPoint Presentation</vt:lpstr>
      <vt:lpstr>Tip #1</vt:lpstr>
      <vt:lpstr>Tip #2</vt:lpstr>
      <vt:lpstr>PowerPoint Presentation</vt:lpstr>
      <vt:lpstr>Tip #3</vt:lpstr>
      <vt:lpstr>PowerPoint Presentation</vt:lpstr>
      <vt:lpstr>#1 mistake families make with merit aid?</vt:lpstr>
      <vt:lpstr>Look for schools …</vt:lpstr>
      <vt:lpstr>Tip #4</vt:lpstr>
      <vt:lpstr>Tip #5</vt:lpstr>
      <vt:lpstr>Anatomy of 1 College’s Merit Aid</vt:lpstr>
      <vt:lpstr>Tip #6</vt:lpstr>
      <vt:lpstr>Tip #7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Wills</dc:creator>
  <cp:lastModifiedBy>Chris Wills</cp:lastModifiedBy>
  <cp:revision>73</cp:revision>
  <dcterms:modified xsi:type="dcterms:W3CDTF">2017-05-30T19:14:57Z</dcterms:modified>
</cp:coreProperties>
</file>