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8" r:id="rId2"/>
    <p:sldMasterId id="2147483725" r:id="rId3"/>
    <p:sldMasterId id="2147483741" r:id="rId4"/>
    <p:sldMasterId id="2147483771" r:id="rId5"/>
  </p:sldMasterIdLst>
  <p:notesMasterIdLst>
    <p:notesMasterId r:id="rId40"/>
  </p:notesMasterIdLst>
  <p:sldIdLst>
    <p:sldId id="256" r:id="rId6"/>
    <p:sldId id="321" r:id="rId7"/>
    <p:sldId id="382" r:id="rId8"/>
    <p:sldId id="383" r:id="rId9"/>
    <p:sldId id="384" r:id="rId10"/>
    <p:sldId id="361" r:id="rId11"/>
    <p:sldId id="334" r:id="rId12"/>
    <p:sldId id="336" r:id="rId13"/>
    <p:sldId id="259" r:id="rId14"/>
    <p:sldId id="268" r:id="rId15"/>
    <p:sldId id="260" r:id="rId16"/>
    <p:sldId id="280" r:id="rId17"/>
    <p:sldId id="376" r:id="rId18"/>
    <p:sldId id="341" r:id="rId19"/>
    <p:sldId id="342" r:id="rId20"/>
    <p:sldId id="385" r:id="rId21"/>
    <p:sldId id="340" r:id="rId22"/>
    <p:sldId id="339" r:id="rId23"/>
    <p:sldId id="386" r:id="rId24"/>
    <p:sldId id="270" r:id="rId25"/>
    <p:sldId id="343" r:id="rId26"/>
    <p:sldId id="279" r:id="rId27"/>
    <p:sldId id="346" r:id="rId28"/>
    <p:sldId id="349" r:id="rId29"/>
    <p:sldId id="351" r:id="rId30"/>
    <p:sldId id="356" r:id="rId31"/>
    <p:sldId id="357" r:id="rId32"/>
    <p:sldId id="370" r:id="rId33"/>
    <p:sldId id="379" r:id="rId34"/>
    <p:sldId id="380" r:id="rId35"/>
    <p:sldId id="381" r:id="rId36"/>
    <p:sldId id="368" r:id="rId37"/>
    <p:sldId id="354" r:id="rId38"/>
    <p:sldId id="329" r:id="rId39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934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129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92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2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6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02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8194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7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061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68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4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56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81A3-05A2-415D-AE0D-1D97B3E27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2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0B37-D090-4458-AEC6-681199170B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9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4F0E-D6C3-446D-807D-D1A39D1C7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5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0FCF-6DDB-4997-B7C0-73B540FB4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F91E-D8A2-4657-9AAD-A030C26CB5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33326-ADF7-4F71-8CCE-B81537F7B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ADA48-985B-47EF-B6AE-0F4CE4EA77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56D2-E4EF-49E3-89E6-12997D7DB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D581-153B-4363-A402-89483E380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ED1F-107F-4812-9ADF-B462362AB8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4B39-F3D6-4E31-80FB-1F7B3C17E3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44F7-2DDC-467D-82D5-5BBDECEF4E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8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06D9-4D09-497D-BD19-9C2DC252A3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18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38FE-5368-47AE-9140-03D1AB5EDD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3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5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4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2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93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70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6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6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2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5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46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3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94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3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1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5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6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24030-D9D5-418A-B79B-4CD8653E5B38}" type="slidenum">
              <a:rPr 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11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9/14/2018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78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7" r:id="rId5"/>
    <p:sldLayoutId id="2147483748" r:id="rId6"/>
    <p:sldLayoutId id="2147483749" r:id="rId7"/>
    <p:sldLayoutId id="2147483750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4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cas.org/sites/default/files/pub_files/classof2015.pdf" TargetMode="External"/><Relationship Id="rId4" Type="http://schemas.openxmlformats.org/officeDocument/2006/relationships/hyperlink" Target="https://www.nerdwallet.com/blog/loans/student-loans/parent-plus-loans-retiremen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troyonink/2017/01/08/2017-guide-to-college-financial-aid-the-fafsa-and-css-profile/#431408674cd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k.niche.com/going-away-college-data-dive-350000-hs-grad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e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e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e.state.mn.us/dPg.cfm?pageID=8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dmissions.tc.umn.edu/costsaid/tui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s.collegeboard.org/college-pricing/figures-tables/tuition-fees-room-board-over-time-unweigh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718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28589" y="4557712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Chris Wills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28588" y="5400675"/>
            <a:ext cx="417871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CollegeInsideTrack.com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8589" y="6215062"/>
            <a:ext cx="375761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651 269-2602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283" y="4853354"/>
            <a:ext cx="4178717" cy="18849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7 Insider Tips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Navigate the College Process</a:t>
            </a:r>
            <a:endParaRPr lang="en-US" sz="4400" b="1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2039815"/>
            <a:ext cx="9144000" cy="566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9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Average family college debt: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563C1"/>
              </a:buClr>
              <a:buSzPct val="90000"/>
              <a:buFont typeface="Noto Symbol"/>
              <a:buChar char="•"/>
              <a:tabLst/>
              <a:defRPr/>
            </a:pP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$57,800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in 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loans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563C1"/>
              </a:buClr>
              <a:buSzPct val="90000"/>
              <a:buFont typeface="Noto Symbol"/>
              <a:buChar char="•"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Includes student &amp;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sp>
        <p:nvSpPr>
          <p:cNvPr id="4" name="Shape 380">
            <a:extLst>
              <a:ext uri="{FF2B5EF4-FFF2-40B4-BE49-F238E27FC236}">
                <a16:creationId xmlns:a16="http://schemas.microsoft.com/office/drawing/2014/main" id="{78CCCFE0-4343-45A1-A79C-C31EA67C1D7C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*Sources: Nerdwallet.com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  <a:rtl val="0"/>
              </a:rPr>
              <a:t>Got Parent PLUS Loans? Save Money With These Alternative Payment Plans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  <a:rtl val="0"/>
              </a:rPr>
              <a:t>The Institute for College Access and Success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8-18-17</a:t>
            </a:r>
          </a:p>
        </p:txBody>
      </p:sp>
    </p:spTree>
    <p:extLst>
      <p:ext uri="{BB962C8B-B14F-4D97-AF65-F5344CB8AC3E}">
        <p14:creationId xmlns:p14="http://schemas.microsoft.com/office/powerpoint/2010/main" val="278570144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381000" y="0"/>
            <a:ext cx="8229600" cy="457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baseline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57200" y="1447800"/>
            <a:ext cx="8381999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6000" b="1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Treat this decision like the major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6000" b="1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financial investment that it is.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1082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589"/>
            <a:ext cx="9144000" cy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1219"/>
            <a:ext cx="7886700" cy="132556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2 Types of Aid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179297"/>
            <a:ext cx="7886700" cy="299766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000" b="1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2. Merit aid</a:t>
            </a:r>
          </a:p>
          <a:p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44546A"/>
              </a:buClr>
              <a:buSzPct val="25000"/>
              <a:buFont typeface="Noto Symbol"/>
              <a:buNone/>
            </a:pPr>
            <a:r>
              <a:rPr lang="en-US" sz="5400" b="1" dirty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FAFSA vs. CSS/Profile</a:t>
            </a:r>
          </a:p>
          <a:p>
            <a:pPr marL="342900" indent="-342900" algn="ctr">
              <a:buClr>
                <a:srgbClr val="44546A"/>
              </a:buClr>
              <a:buSzPct val="25000"/>
              <a:buFont typeface="Noto Symbol"/>
              <a:buNone/>
            </a:pPr>
            <a:r>
              <a:rPr lang="en-US" sz="3600" b="1" dirty="0">
                <a:ea typeface="Comic Sans MS"/>
                <a:cs typeface="Comic Sans MS"/>
                <a:sym typeface="Comic Sans MS"/>
              </a:rPr>
              <a:t>Expected Family Contribution (EFC)</a:t>
            </a: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44546A"/>
              </a:buClr>
              <a:buSzPct val="25000"/>
              <a:buFont typeface="Noto Symbol"/>
              <a:buNone/>
            </a:pPr>
            <a:r>
              <a:rPr lang="en-US" sz="5400" b="1" dirty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2 Need-based aid 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551161" y="545251"/>
            <a:ext cx="548419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667618" y="2282613"/>
            <a:ext cx="3053345" cy="39299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Income from tax return 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Children’s assets and income (UGMA/UTMA, Grandparent donations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0300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3873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If need-based aid is an option, move assets out of child’s name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Child assessed @ 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Parent rate is 5.64%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529 plans are assessed at parent’s rate, UGMA/UTMA at child’s rate</a:t>
            </a:r>
          </a:p>
        </p:txBody>
      </p:sp>
      <p:sp>
        <p:nvSpPr>
          <p:cNvPr id="5" name="Shape 380">
            <a:extLst>
              <a:ext uri="{FF2B5EF4-FFF2-40B4-BE49-F238E27FC236}">
                <a16:creationId xmlns:a16="http://schemas.microsoft.com/office/drawing/2014/main" id="{4C839812-7305-4C95-BF64-3AE0037FE9C5}"/>
              </a:ext>
            </a:extLst>
          </p:cNvPr>
          <p:cNvSpPr txBox="1">
            <a:spLocks/>
          </p:cNvSpPr>
          <p:nvPr/>
        </p:nvSpPr>
        <p:spPr>
          <a:xfrm>
            <a:off x="224861" y="6457070"/>
            <a:ext cx="8792530" cy="295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Forbes 2017 Guide to College Financial Aid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8-18-17</a:t>
            </a:r>
          </a:p>
        </p:txBody>
      </p:sp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39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Review financial aid forms for accuracy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42% contain errors that cost a family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FAFSA-Your primary residence and your retirement are not counted as assets (CSS/Profile is different)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0E2A4C-A565-47A0-86E4-97DE5806B6F5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8454683" cy="281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*Source: 2015 College Inside Track graduating senior analysis</a:t>
            </a:r>
          </a:p>
        </p:txBody>
      </p:sp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830883"/>
            <a:ext cx="6096000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563C1"/>
              </a:buClr>
              <a:buSzPct val="64999"/>
            </a:pPr>
            <a:r>
              <a:rPr lang="en-US" sz="80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563C1"/>
              </a:buClr>
              <a:buSzPct val="64999"/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B050"/>
                </a:solidFill>
                <a:ea typeface="Comic Sans MS"/>
                <a:cs typeface="Comic Sans MS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192999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To get the most merit aid, families should spend the majority of their time finding the right college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		(not private scholarships)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75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88" y="457532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36099" y="2905311"/>
            <a:ext cx="8454683" cy="255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Saves families an average of $75,488 off college sticker price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01B53-40EA-4A8C-9B88-DB07632766CE}"/>
              </a:ext>
            </a:extLst>
          </p:cNvPr>
          <p:cNvSpPr txBox="1">
            <a:spLocks/>
          </p:cNvSpPr>
          <p:nvPr/>
        </p:nvSpPr>
        <p:spPr>
          <a:xfrm>
            <a:off x="0" y="6217920"/>
            <a:ext cx="8454683" cy="4642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*Source: 2015 College Inside Track graduating senior analysis</a:t>
            </a:r>
          </a:p>
        </p:txBody>
      </p:sp>
    </p:spTree>
    <p:extLst>
      <p:ext uri="{BB962C8B-B14F-4D97-AF65-F5344CB8AC3E}">
        <p14:creationId xmlns:p14="http://schemas.microsoft.com/office/powerpoint/2010/main" val="302182090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4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94965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17802" y="2015734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Federal </a:t>
            </a:r>
            <a:b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914535" y="2147171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914534" y="3553183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066932" y="5011275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46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870585" y="204042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887574" y="4964564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060353" y="5033396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04598" y="3523710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097223" y="2023108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2973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3181350" y="2363586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3181350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5875425" y="2363586"/>
            <a:ext cx="20090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5630779" y="3809999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5875425" y="5302564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5224787" y="4589441"/>
            <a:ext cx="653132" cy="713124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5202363" y="2363586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2973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3884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05" y="1950791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5561"/>
            <a:ext cx="9144000" cy="1325562"/>
          </a:xfrm>
        </p:spPr>
        <p:txBody>
          <a:bodyPr/>
          <a:lstStyle/>
          <a:p>
            <a:pPr algn="ctr"/>
            <a:r>
              <a:rPr lang="en-US" sz="3200" dirty="0"/>
              <a:t>One huge mistake families make with merit aid?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66" y="3041123"/>
            <a:ext cx="2749468" cy="2427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835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Not all colleges offer merit aid!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800100" y="1931067"/>
            <a:ext cx="7886700" cy="814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Look for schools</a:t>
            </a:r>
            <a:r>
              <a:rPr lang="en-US" sz="4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…</a:t>
            </a:r>
            <a:endParaRPr lang="en-US" sz="4400" b="0" i="0" u="none" strike="noStrike" cap="none" baseline="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3081129"/>
            <a:ext cx="8391378" cy="3633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</a:t>
            </a: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rades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and test scores in the</a:t>
            </a:r>
            <a:r>
              <a:rPr lang="en-US" sz="3200" b="0" i="0" u="none" strike="noStrike" cap="none" baseline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2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Gender or ethnicity</a:t>
            </a:r>
            <a:endParaRPr sz="3200" b="0" i="0" u="none" strike="noStrike" cap="none" baseline="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4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89853" cy="3929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Consider colleges in other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mic Sans MS"/>
                <a:cs typeface="Comic Sans MS"/>
                <a:sym typeface="Comic Sans MS"/>
                <a:rtl val="0"/>
              </a:rPr>
              <a:t>58% of students attend college within 100 mi of home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Local colleges have all the local students they want - 72% stay in their home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Students have geographic “hook” by looking at colleges outside geographic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Families can save thousands per year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19FB0C-C5F1-43E3-BAD8-40DADDEDC1D6}"/>
              </a:ext>
            </a:extLst>
          </p:cNvPr>
          <p:cNvSpPr txBox="1">
            <a:spLocks/>
          </p:cNvSpPr>
          <p:nvPr/>
        </p:nvSpPr>
        <p:spPr>
          <a:xfrm>
            <a:off x="0" y="6358598"/>
            <a:ext cx="8454683" cy="393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Tx/>
              <a:buFont typeface="Noto Symbo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*Source: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  <a:rtl val="0"/>
              </a:rPr>
              <a:t>Niche Ink: Going Away to College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accessed 8-18-17</a:t>
            </a:r>
          </a:p>
        </p:txBody>
      </p:sp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1 or 2 more points on the ACT or SAT can be worth $1,000’s</a:t>
            </a:r>
          </a:p>
          <a:p>
            <a:pPr>
              <a:buClr>
                <a:srgbClr val="0563C1"/>
              </a:buClr>
              <a:buSzPct val="64999"/>
            </a:pPr>
            <a:endParaRPr lang="en-US" sz="28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Goal is to be in top 25% of college’s scores</a:t>
            </a:r>
          </a:p>
          <a:p>
            <a:pPr marL="342900" indent="-342900"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Investment in test prep may be worth it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Comic Sans MS"/>
                <a:cs typeface="Comic Sans MS"/>
                <a:sym typeface="Comic Sans MS"/>
              </a:rPr>
              <a:t>Test optional - If student does poorly on standardized tests consider 800+ colleges that do not require them (www.fairtest.org)</a:t>
            </a:r>
          </a:p>
        </p:txBody>
      </p:sp>
    </p:spTree>
    <p:extLst>
      <p:ext uri="{BB962C8B-B14F-4D97-AF65-F5344CB8AC3E}">
        <p14:creationId xmlns:p14="http://schemas.microsoft.com/office/powerpoint/2010/main" val="21708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657599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Anatomy of </a:t>
            </a:r>
            <a:r>
              <a:rPr lang="en-US" sz="440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1 College’s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+mj-lt"/>
                <a:ea typeface="Tahoma"/>
                <a:cs typeface="Tahoma"/>
                <a:sym typeface="Tahoma"/>
              </a:rPr>
              <a:t>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204717" y="1752599"/>
            <a:ext cx="8679976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Demonstrated 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300" b="0" i="0" u="none" strike="noStrike" cap="none" baseline="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Major- 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6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Negotiate the financial aid award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Called an “appeal,” dirty little secret colleges don’t want you to know about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Need a reason like a better offer from another college, family circumstance change, etc.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Last year our appeals saved our clients an average of $7,883 per year ($31,532 over the 4 years) </a:t>
            </a:r>
            <a:endParaRPr lang="en-US" sz="2800" dirty="0"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57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/>
              <a:t>Tip #7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Start the spring of 10</a:t>
            </a:r>
            <a:r>
              <a:rPr lang="en-US" sz="4400" baseline="30000" dirty="0">
                <a:solidFill>
                  <a:srgbClr val="0070C0"/>
                </a:solidFill>
                <a:ea typeface="Comic Sans MS"/>
              </a:rPr>
              <a:t>th</a:t>
            </a:r>
            <a:r>
              <a:rPr lang="en-US" sz="4400" dirty="0">
                <a:solidFill>
                  <a:srgbClr val="0070C0"/>
                </a:solidFill>
                <a:ea typeface="Comic Sans MS"/>
              </a:rPr>
              <a:t> grade or ASAP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FAFSA change – will use financial data from 2 years prior starting with class of 2017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Research and then target schools based on predicted aid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Give yourself enough time to retake ACT if needed</a:t>
            </a:r>
          </a:p>
        </p:txBody>
      </p:sp>
    </p:spTree>
    <p:extLst>
      <p:ext uri="{BB962C8B-B14F-4D97-AF65-F5344CB8AC3E}">
        <p14:creationId xmlns:p14="http://schemas.microsoft.com/office/powerpoint/2010/main" val="27018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65278"/>
            <a:ext cx="8686801" cy="4892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What We Do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Just like you hire a realtor for the major purchase of a home, you hire us for the major purchase of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346097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036744" y="247335"/>
            <a:ext cx="5070511" cy="4456262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1280160" y="5082430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rtl val="0"/>
              </a:rPr>
              <a:t>We help navigate the complicated process and find the right fit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1" y="0"/>
            <a:ext cx="9070607" cy="7083188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349922"/>
            <a:ext cx="8566244" cy="1733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rtl val="0"/>
              </a:rPr>
              <a:t>College is different than when we went to school</a:t>
            </a:r>
          </a:p>
        </p:txBody>
      </p:sp>
    </p:spTree>
    <p:extLst>
      <p:ext uri="{BB962C8B-B14F-4D97-AF65-F5344CB8AC3E}">
        <p14:creationId xmlns:p14="http://schemas.microsoft.com/office/powerpoint/2010/main" val="4044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495766" y="5126641"/>
            <a:ext cx="6541477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rtl val="0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7" y="864230"/>
            <a:ext cx="6100497" cy="3921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167618" y="4993417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rtl val="0"/>
              </a:rPr>
              <a:t>We are a neutral third-party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ct val="25000"/>
              <a:buFont typeface="Noto Symbo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  <a:rtl val="0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39" y="281354"/>
            <a:ext cx="6342574" cy="420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282768"/>
            <a:ext cx="8686801" cy="4575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ea typeface="Comic Sans MS"/>
              </a:rPr>
              <a:t>Services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ea typeface="Tahoma"/>
                <a:cs typeface="Tahoma"/>
                <a:sym typeface="Tahoma"/>
              </a:rPr>
              <a:t>Comprehensive package is $4995 that can be paid over time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</a:pPr>
            <a:endParaRPr lang="en-US" sz="2800" dirty="0"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/>
              <a:t>If student applies to merit aid schools, we'll pay for ourselves by helping you find free money at least equal to our fee, or we'll refund the difference.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endParaRPr lang="en-US" sz="2800" dirty="0"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34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1"/>
          <p:cNvSpPr txBox="1">
            <a:spLocks/>
          </p:cNvSpPr>
          <p:nvPr/>
        </p:nvSpPr>
        <p:spPr>
          <a:xfrm>
            <a:off x="457199" y="3357349"/>
            <a:ext cx="8686801" cy="3500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ea typeface="Tahoma"/>
                <a:cs typeface="Tahoma"/>
                <a:sym typeface="Tahoma"/>
              </a:rPr>
              <a:t>Please complete feedback form to request copy of PowerPoint or sign up for our e-newsletter (we are a spam-free zone!)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FF0000"/>
                </a:solidFill>
                <a:ea typeface="Tahoma"/>
                <a:cs typeface="Tahoma"/>
                <a:sym typeface="Tahoma"/>
              </a:rPr>
              <a:t>We offer private event “Pizza Nights” for friends, sports teams, churches, etc.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rgbClr val="0070C0"/>
                </a:solidFill>
                <a:ea typeface="Tahoma"/>
                <a:cs typeface="Tahoma"/>
                <a:sym typeface="Tahoma"/>
              </a:rPr>
              <a:t>For any attendees, we will provide 1 free hour of college consulting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64" y="159438"/>
            <a:ext cx="3989694" cy="288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0" y="6187004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64107" y="106310"/>
            <a:ext cx="293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kern="1200" dirty="0">
                <a:solidFill>
                  <a:prstClr val="whit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Questions</a:t>
            </a:r>
            <a:r>
              <a:rPr lang="en-US" sz="3200" kern="1200" dirty="0">
                <a:solidFill>
                  <a:prstClr val="white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643532" y="2974464"/>
            <a:ext cx="5541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Cozy Wittman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CollegeInsideTrack.com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612-850-5729 (cell)</a:t>
            </a:r>
          </a:p>
          <a:p>
            <a:pPr algn="r"/>
            <a:endParaRPr lang="en-US" sz="2800" kern="1200" dirty="0">
              <a:solidFill>
                <a:srgbClr val="DCB85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/>
            <a:endParaRPr lang="en-US" sz="2800" kern="1200" dirty="0">
              <a:solidFill>
                <a:srgbClr val="DCB85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cwittman@collegeinsidetrack.com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Like us on Facebook</a:t>
            </a:r>
          </a:p>
          <a:p>
            <a:pPr algn="r"/>
            <a:r>
              <a:rPr lang="en-US" sz="2800" kern="1200" dirty="0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@</a:t>
            </a:r>
            <a:r>
              <a:rPr lang="en-US" sz="2800" kern="1200" dirty="0" err="1">
                <a:solidFill>
                  <a:srgbClr val="DCB85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</a:t>
            </a:r>
            <a:endParaRPr lang="en-US" sz="2800" kern="120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3" y="5250385"/>
            <a:ext cx="3699126" cy="1607614"/>
          </a:xfrm>
          <a:prstGeom prst="rect">
            <a:avLst/>
          </a:prstGeom>
        </p:spPr>
      </p:pic>
      <p:pic>
        <p:nvPicPr>
          <p:cNvPr id="7" name="Picture 6" descr="https://en.facebookbrand.com/wp-content/uploads/2016/05/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60" y="5673390"/>
            <a:ext cx="812847" cy="3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323557" y="1228299"/>
            <a:ext cx="8820443" cy="48067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Since 1987, how much has tuition increased at the University of Minnesota?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28%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215%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557</a:t>
            </a: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%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numbers on my calculator don’t go that high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380">
            <a:extLst>
              <a:ext uri="{FF2B5EF4-FFF2-40B4-BE49-F238E27FC236}">
                <a16:creationId xmlns:a16="http://schemas.microsoft.com/office/drawing/2014/main" id="{8AB940C7-C55B-42E5-B1FE-E7412D2D16C3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*Sources: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Minnesota System-Level Undergraduate Tuition &amp; Fee Trends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4"/>
                <a:rtl val="0"/>
              </a:rPr>
              <a:t>University of Minnesota Costs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of 8-17-17</a:t>
            </a:r>
          </a:p>
        </p:txBody>
      </p:sp>
    </p:spTree>
    <p:extLst>
      <p:ext uri="{BB962C8B-B14F-4D97-AF65-F5344CB8AC3E}">
        <p14:creationId xmlns:p14="http://schemas.microsoft.com/office/powerpoint/2010/main" val="36961422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 of M Tuition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557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Private College Tuition Increase</a:t>
            </a:r>
          </a:p>
        </p:txBody>
      </p:sp>
      <p:sp>
        <p:nvSpPr>
          <p:cNvPr id="5" name="Shape 381"/>
          <p:cNvSpPr txBox="1">
            <a:spLocks/>
          </p:cNvSpPr>
          <p:nvPr/>
        </p:nvSpPr>
        <p:spPr>
          <a:xfrm>
            <a:off x="1557337" y="5006952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413%</a:t>
            </a:r>
          </a:p>
        </p:txBody>
      </p:sp>
      <p:sp>
        <p:nvSpPr>
          <p:cNvPr id="6" name="Shape 380">
            <a:extLst>
              <a:ext uri="{FF2B5EF4-FFF2-40B4-BE49-F238E27FC236}">
                <a16:creationId xmlns:a16="http://schemas.microsoft.com/office/drawing/2014/main" id="{3B33D62E-A765-4C69-941D-8EB9E0526849}"/>
              </a:ext>
            </a:extLst>
          </p:cNvPr>
          <p:cNvSpPr txBox="1">
            <a:spLocks/>
          </p:cNvSpPr>
          <p:nvPr/>
        </p:nvSpPr>
        <p:spPr>
          <a:xfrm>
            <a:off x="224861" y="6133514"/>
            <a:ext cx="8792530" cy="57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hlinkClick r:id="rId3"/>
                <a:rtl val="0"/>
              </a:rPr>
              <a:t>College Board Tuition and Fees and Room and Board over Time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accessed 8-17-17</a:t>
            </a:r>
          </a:p>
        </p:txBody>
      </p:sp>
    </p:spTree>
    <p:extLst>
      <p:ext uri="{BB962C8B-B14F-4D97-AF65-F5344CB8AC3E}">
        <p14:creationId xmlns:p14="http://schemas.microsoft.com/office/powerpoint/2010/main" val="32352400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147711"/>
            <a:ext cx="9144000" cy="6957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NYU: $71,754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Drexel University: $</a:t>
            </a: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69,489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Sarah Lawrence U: $67,130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Carleton: $64,420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Macalester: $61,853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St. Thomas: $54,100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St. Ben’s (MN): $53,477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University of MN: $26,304</a:t>
            </a:r>
          </a:p>
        </p:txBody>
      </p:sp>
      <p:sp>
        <p:nvSpPr>
          <p:cNvPr id="3" name="Shape 380">
            <a:extLst>
              <a:ext uri="{FF2B5EF4-FFF2-40B4-BE49-F238E27FC236}">
                <a16:creationId xmlns:a16="http://schemas.microsoft.com/office/drawing/2014/main" id="{A4B93B94-8CF8-4A4F-8A8A-67C350B88CF7}"/>
              </a:ext>
            </a:extLst>
          </p:cNvPr>
          <p:cNvSpPr txBox="1">
            <a:spLocks/>
          </p:cNvSpPr>
          <p:nvPr/>
        </p:nvSpPr>
        <p:spPr>
          <a:xfrm>
            <a:off x="224861" y="6428935"/>
            <a:ext cx="8792530" cy="281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 algn="l">
              <a:buSzPct val="25000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  <a:rtl val="0"/>
              </a:rPr>
              <a:t>*Source: Collegedata.com, accessed 8-17-17</a:t>
            </a:r>
          </a:p>
        </p:txBody>
      </p:sp>
    </p:spTree>
    <p:extLst>
      <p:ext uri="{BB962C8B-B14F-4D97-AF65-F5344CB8AC3E}">
        <p14:creationId xmlns:p14="http://schemas.microsoft.com/office/powerpoint/2010/main" val="9467153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2" y="184565"/>
            <a:ext cx="5568285" cy="3053856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2956" y="3398293"/>
            <a:ext cx="8566244" cy="3383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44546A"/>
              </a:buClr>
              <a:buSzPct val="25000"/>
              <a:buFont typeface="Noto Symbol"/>
              <a:buNone/>
            </a:pPr>
            <a:r>
              <a:rPr lang="en-US" sz="5600" b="1" dirty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There is no purchase </a:t>
            </a:r>
          </a:p>
          <a:p>
            <a:pPr marL="342900" indent="-342900" algn="ctr">
              <a:buClr>
                <a:srgbClr val="44546A"/>
              </a:buClr>
              <a:buSzPct val="25000"/>
              <a:buFont typeface="Noto Symbol"/>
              <a:buNone/>
            </a:pPr>
            <a:r>
              <a:rPr lang="en-US" sz="5600" b="1" dirty="0">
                <a:solidFill>
                  <a:srgbClr val="FF0000"/>
                </a:solidFill>
                <a:ea typeface="Comic Sans MS"/>
                <a:cs typeface="Comic Sans MS"/>
                <a:sym typeface="Comic Sans MS"/>
              </a:rPr>
              <a:t>as significant as college that people know so little about</a:t>
            </a:r>
          </a:p>
        </p:txBody>
      </p:sp>
    </p:spTree>
    <p:extLst>
      <p:ext uri="{BB962C8B-B14F-4D97-AF65-F5344CB8AC3E}">
        <p14:creationId xmlns:p14="http://schemas.microsoft.com/office/powerpoint/2010/main" val="26903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1042</Words>
  <Application>Microsoft Office PowerPoint</Application>
  <PresentationFormat>On-screen Show (4:3)</PresentationFormat>
  <Paragraphs>161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Helvetica Neue</vt:lpstr>
      <vt:lpstr>Noto Symbol</vt:lpstr>
      <vt:lpstr>Open Sans</vt:lpstr>
      <vt:lpstr>Open Sans Light</vt:lpstr>
      <vt:lpstr>Open Sans Semibold</vt:lpstr>
      <vt:lpstr>Tahoma</vt:lpstr>
      <vt:lpstr>Times New Roman</vt:lpstr>
      <vt:lpstr>Wingdings</vt:lpstr>
      <vt:lpstr>Motyw pakietu Office</vt:lpstr>
      <vt:lpstr>1_Textured</vt:lpstr>
      <vt:lpstr>6_Motyw pakietu Office</vt:lpstr>
      <vt:lpstr>Textured</vt:lpstr>
      <vt:lpstr>4_Textured</vt:lpstr>
      <vt:lpstr>bb</vt:lpstr>
      <vt:lpstr>PowerPoint Presentation</vt:lpstr>
      <vt:lpstr>PowerPoint Presentation</vt:lpstr>
      <vt:lpstr>Quiz</vt:lpstr>
      <vt:lpstr>U of M Tuition Increase since ‘87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Tip #1</vt:lpstr>
      <vt:lpstr>Tip #2</vt:lpstr>
      <vt:lpstr>PowerPoint Presentation</vt:lpstr>
      <vt:lpstr>Tip #3</vt:lpstr>
      <vt:lpstr>PowerPoint Presentation</vt:lpstr>
      <vt:lpstr>One huge mistake families make with merit aid?</vt:lpstr>
      <vt:lpstr>Look for schools …</vt:lpstr>
      <vt:lpstr>Tip #4</vt:lpstr>
      <vt:lpstr>Tip #5</vt:lpstr>
      <vt:lpstr>Anatomy of 1 College’s Merit Aid</vt:lpstr>
      <vt:lpstr>Tip #6</vt:lpstr>
      <vt:lpstr>Tip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Chris Wills</cp:lastModifiedBy>
  <cp:revision>62</cp:revision>
  <dcterms:modified xsi:type="dcterms:W3CDTF">2018-09-14T19:01:24Z</dcterms:modified>
</cp:coreProperties>
</file>