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65" r:id="rId3"/>
    <p:sldId id="261" r:id="rId4"/>
    <p:sldId id="262" r:id="rId5"/>
    <p:sldId id="268" r:id="rId6"/>
    <p:sldId id="269" r:id="rId7"/>
    <p:sldId id="271" r:id="rId8"/>
    <p:sldId id="270" r:id="rId9"/>
    <p:sldId id="272" r:id="rId10"/>
    <p:sldId id="371" r:id="rId11"/>
    <p:sldId id="274" r:id="rId12"/>
    <p:sldId id="387" r:id="rId13"/>
    <p:sldId id="389" r:id="rId14"/>
    <p:sldId id="372" r:id="rId15"/>
    <p:sldId id="373" r:id="rId16"/>
    <p:sldId id="374" r:id="rId17"/>
    <p:sldId id="390" r:id="rId18"/>
    <p:sldId id="266" r:id="rId19"/>
    <p:sldId id="263"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DD6"/>
    <a:srgbClr val="F0E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7"/>
    <p:restoredTop sz="94650"/>
  </p:normalViewPr>
  <p:slideViewPr>
    <p:cSldViewPr snapToGrid="0" snapToObjects="1">
      <p:cViewPr varScale="1">
        <p:scale>
          <a:sx n="90" d="100"/>
          <a:sy n="90" d="100"/>
        </p:scale>
        <p:origin x="4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BC914-A39A-884E-8C20-6E3B29873CC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8C25365-F792-E740-BB89-3CA1F0C51D4A}">
      <dgm:prSet phldrT="[Text]"/>
      <dgm:spPr>
        <a:ln w="44450">
          <a:solidFill>
            <a:schemeClr val="bg1"/>
          </a:solidFill>
        </a:ln>
      </dgm:spPr>
      <dgm:t>
        <a:bodyPr/>
        <a:lstStyle/>
        <a:p>
          <a:r>
            <a:rPr lang="en-US" dirty="0"/>
            <a:t>Parents &amp; Students</a:t>
          </a:r>
        </a:p>
      </dgm:t>
    </dgm:pt>
    <dgm:pt modelId="{67FB2A8E-0742-CE46-A655-F1B3C4DE98D9}" type="parTrans" cxnId="{9FF52336-2B4C-934D-AA48-29E852BCD94A}">
      <dgm:prSet/>
      <dgm:spPr/>
      <dgm:t>
        <a:bodyPr/>
        <a:lstStyle/>
        <a:p>
          <a:endParaRPr lang="en-US"/>
        </a:p>
      </dgm:t>
    </dgm:pt>
    <dgm:pt modelId="{C006AC94-CBBB-984B-B5F4-42EE40A16D5B}" type="sibTrans" cxnId="{9FF52336-2B4C-934D-AA48-29E852BCD94A}">
      <dgm:prSet/>
      <dgm:spPr/>
      <dgm:t>
        <a:bodyPr/>
        <a:lstStyle/>
        <a:p>
          <a:endParaRPr lang="en-US"/>
        </a:p>
      </dgm:t>
    </dgm:pt>
    <dgm:pt modelId="{80C2E82C-7EA2-6345-B3D0-11BD861642D8}">
      <dgm:prSet phldrT="[Text]"/>
      <dgm:spPr/>
      <dgm:t>
        <a:bodyPr/>
        <a:lstStyle/>
        <a:p>
          <a:r>
            <a:rPr lang="en-US" dirty="0"/>
            <a:t>Merit Aid</a:t>
          </a:r>
        </a:p>
      </dgm:t>
    </dgm:pt>
    <dgm:pt modelId="{370EE611-9159-7547-9A1D-E1BED903BCCE}" type="parTrans" cxnId="{D963E56D-D0F9-DF47-9444-758B06750D76}">
      <dgm:prSet/>
      <dgm:spPr/>
      <dgm:t>
        <a:bodyPr/>
        <a:lstStyle/>
        <a:p>
          <a:endParaRPr lang="en-US"/>
        </a:p>
      </dgm:t>
    </dgm:pt>
    <dgm:pt modelId="{3CF10A81-699A-7C4A-B2AF-0EB14D7E43B5}" type="sibTrans" cxnId="{D963E56D-D0F9-DF47-9444-758B06750D76}">
      <dgm:prSet/>
      <dgm:spPr/>
      <dgm:t>
        <a:bodyPr/>
        <a:lstStyle/>
        <a:p>
          <a:endParaRPr lang="en-US"/>
        </a:p>
      </dgm:t>
    </dgm:pt>
    <dgm:pt modelId="{CE3B322E-06BA-B145-976D-9FEC12975C53}">
      <dgm:prSet phldrT="[Text]"/>
      <dgm:spPr/>
      <dgm:t>
        <a:bodyPr/>
        <a:lstStyle/>
        <a:p>
          <a:r>
            <a:rPr lang="en-US" dirty="0"/>
            <a:t>Loans</a:t>
          </a:r>
        </a:p>
      </dgm:t>
    </dgm:pt>
    <dgm:pt modelId="{9DA160BE-BB39-AA4E-BAE1-E4BAD5872B04}" type="parTrans" cxnId="{33412E10-86F7-1144-80FB-9DF96CE2C3C1}">
      <dgm:prSet/>
      <dgm:spPr/>
      <dgm:t>
        <a:bodyPr/>
        <a:lstStyle/>
        <a:p>
          <a:endParaRPr lang="en-US"/>
        </a:p>
      </dgm:t>
    </dgm:pt>
    <dgm:pt modelId="{7961E8F1-1666-8A46-BE8E-FA194CBD55D0}" type="sibTrans" cxnId="{33412E10-86F7-1144-80FB-9DF96CE2C3C1}">
      <dgm:prSet/>
      <dgm:spPr/>
      <dgm:t>
        <a:bodyPr/>
        <a:lstStyle/>
        <a:p>
          <a:endParaRPr lang="en-US"/>
        </a:p>
      </dgm:t>
    </dgm:pt>
    <dgm:pt modelId="{94A7BEFA-95FC-7E42-A6B0-D41A232ECBD8}">
      <dgm:prSet phldrT="[Text]"/>
      <dgm:spPr/>
      <dgm:t>
        <a:bodyPr/>
        <a:lstStyle/>
        <a:p>
          <a:r>
            <a:rPr lang="en-US" dirty="0"/>
            <a:t>Need Based Aid</a:t>
          </a:r>
        </a:p>
      </dgm:t>
    </dgm:pt>
    <dgm:pt modelId="{828D4B60-E14D-854A-B458-284012963EA4}" type="parTrans" cxnId="{A2B93603-3508-404A-96B4-A0F228C354D5}">
      <dgm:prSet/>
      <dgm:spPr/>
      <dgm:t>
        <a:bodyPr/>
        <a:lstStyle/>
        <a:p>
          <a:endParaRPr lang="en-US"/>
        </a:p>
      </dgm:t>
    </dgm:pt>
    <dgm:pt modelId="{6A96F4D9-20C9-0D42-AAF3-FC238B5044D6}" type="sibTrans" cxnId="{A2B93603-3508-404A-96B4-A0F228C354D5}">
      <dgm:prSet/>
      <dgm:spPr/>
      <dgm:t>
        <a:bodyPr/>
        <a:lstStyle/>
        <a:p>
          <a:endParaRPr lang="en-US"/>
        </a:p>
      </dgm:t>
    </dgm:pt>
    <dgm:pt modelId="{E77AD92B-BEAF-3148-BA4B-72555C7EC3F2}" type="pres">
      <dgm:prSet presAssocID="{2ACBC914-A39A-884E-8C20-6E3B29873CCA}" presName="compositeShape" presStyleCnt="0">
        <dgm:presLayoutVars>
          <dgm:chMax val="9"/>
          <dgm:dir/>
          <dgm:resizeHandles val="exact"/>
        </dgm:presLayoutVars>
      </dgm:prSet>
      <dgm:spPr/>
    </dgm:pt>
    <dgm:pt modelId="{10036962-D21E-0247-813D-88B45A6E911E}" type="pres">
      <dgm:prSet presAssocID="{2ACBC914-A39A-884E-8C20-6E3B29873CCA}" presName="triangle1" presStyleLbl="node1" presStyleIdx="0" presStyleCnt="4" custLinFactNeighborX="558">
        <dgm:presLayoutVars>
          <dgm:bulletEnabled val="1"/>
        </dgm:presLayoutVars>
      </dgm:prSet>
      <dgm:spPr/>
    </dgm:pt>
    <dgm:pt modelId="{DEAEF676-2213-E34C-9479-9747CD9D074C}" type="pres">
      <dgm:prSet presAssocID="{2ACBC914-A39A-884E-8C20-6E3B29873CCA}" presName="triangle2" presStyleLbl="node1" presStyleIdx="1" presStyleCnt="4">
        <dgm:presLayoutVars>
          <dgm:bulletEnabled val="1"/>
        </dgm:presLayoutVars>
      </dgm:prSet>
      <dgm:spPr/>
    </dgm:pt>
    <dgm:pt modelId="{38277099-0FDF-DE43-A260-4EE47777F698}" type="pres">
      <dgm:prSet presAssocID="{2ACBC914-A39A-884E-8C20-6E3B29873CCA}" presName="triangle3" presStyleLbl="node1" presStyleIdx="2" presStyleCnt="4" custLinFactNeighborX="-557" custLinFactNeighborY="2229">
        <dgm:presLayoutVars>
          <dgm:bulletEnabled val="1"/>
        </dgm:presLayoutVars>
      </dgm:prSet>
      <dgm:spPr/>
    </dgm:pt>
    <dgm:pt modelId="{CF40A364-EB27-0340-A0B5-8ABF250B5F50}" type="pres">
      <dgm:prSet presAssocID="{2ACBC914-A39A-884E-8C20-6E3B29873CCA}" presName="triangle4" presStyleLbl="node1" presStyleIdx="3" presStyleCnt="4">
        <dgm:presLayoutVars>
          <dgm:bulletEnabled val="1"/>
        </dgm:presLayoutVars>
      </dgm:prSet>
      <dgm:spPr/>
    </dgm:pt>
  </dgm:ptLst>
  <dgm:cxnLst>
    <dgm:cxn modelId="{A2B93603-3508-404A-96B4-A0F228C354D5}" srcId="{2ACBC914-A39A-884E-8C20-6E3B29873CCA}" destId="{94A7BEFA-95FC-7E42-A6B0-D41A232ECBD8}" srcOrd="3" destOrd="0" parTransId="{828D4B60-E14D-854A-B458-284012963EA4}" sibTransId="{6A96F4D9-20C9-0D42-AAF3-FC238B5044D6}"/>
    <dgm:cxn modelId="{33412E10-86F7-1144-80FB-9DF96CE2C3C1}" srcId="{2ACBC914-A39A-884E-8C20-6E3B29873CCA}" destId="{CE3B322E-06BA-B145-976D-9FEC12975C53}" srcOrd="2" destOrd="0" parTransId="{9DA160BE-BB39-AA4E-BAE1-E4BAD5872B04}" sibTransId="{7961E8F1-1666-8A46-BE8E-FA194CBD55D0}"/>
    <dgm:cxn modelId="{A45A1015-D430-F346-A6E8-BB4274684E3C}" type="presOf" srcId="{2ACBC914-A39A-884E-8C20-6E3B29873CCA}" destId="{E77AD92B-BEAF-3148-BA4B-72555C7EC3F2}" srcOrd="0" destOrd="0" presId="urn:microsoft.com/office/officeart/2005/8/layout/pyramid4"/>
    <dgm:cxn modelId="{90811317-A700-7A4A-9CBA-5AA8B2946686}" type="presOf" srcId="{28C25365-F792-E740-BB89-3CA1F0C51D4A}" destId="{10036962-D21E-0247-813D-88B45A6E911E}" srcOrd="0" destOrd="0" presId="urn:microsoft.com/office/officeart/2005/8/layout/pyramid4"/>
    <dgm:cxn modelId="{9FF52336-2B4C-934D-AA48-29E852BCD94A}" srcId="{2ACBC914-A39A-884E-8C20-6E3B29873CCA}" destId="{28C25365-F792-E740-BB89-3CA1F0C51D4A}" srcOrd="0" destOrd="0" parTransId="{67FB2A8E-0742-CE46-A655-F1B3C4DE98D9}" sibTransId="{C006AC94-CBBB-984B-B5F4-42EE40A16D5B}"/>
    <dgm:cxn modelId="{D963E56D-D0F9-DF47-9444-758B06750D76}" srcId="{2ACBC914-A39A-884E-8C20-6E3B29873CCA}" destId="{80C2E82C-7EA2-6345-B3D0-11BD861642D8}" srcOrd="1" destOrd="0" parTransId="{370EE611-9159-7547-9A1D-E1BED903BCCE}" sibTransId="{3CF10A81-699A-7C4A-B2AF-0EB14D7E43B5}"/>
    <dgm:cxn modelId="{95DAB180-3F16-F647-A42A-DF4F0BD40CA2}" type="presOf" srcId="{80C2E82C-7EA2-6345-B3D0-11BD861642D8}" destId="{DEAEF676-2213-E34C-9479-9747CD9D074C}" srcOrd="0" destOrd="0" presId="urn:microsoft.com/office/officeart/2005/8/layout/pyramid4"/>
    <dgm:cxn modelId="{B9D1CAAD-34D7-004D-A913-2E15ED96BC52}" type="presOf" srcId="{94A7BEFA-95FC-7E42-A6B0-D41A232ECBD8}" destId="{CF40A364-EB27-0340-A0B5-8ABF250B5F50}" srcOrd="0" destOrd="0" presId="urn:microsoft.com/office/officeart/2005/8/layout/pyramid4"/>
    <dgm:cxn modelId="{2EAC42E1-3F25-4D41-82B2-BF0CA6591B27}" type="presOf" srcId="{CE3B322E-06BA-B145-976D-9FEC12975C53}" destId="{38277099-0FDF-DE43-A260-4EE47777F698}" srcOrd="0" destOrd="0" presId="urn:microsoft.com/office/officeart/2005/8/layout/pyramid4"/>
    <dgm:cxn modelId="{7E980AF6-96F1-544B-98F8-1906DBC354BE}" type="presParOf" srcId="{E77AD92B-BEAF-3148-BA4B-72555C7EC3F2}" destId="{10036962-D21E-0247-813D-88B45A6E911E}" srcOrd="0" destOrd="0" presId="urn:microsoft.com/office/officeart/2005/8/layout/pyramid4"/>
    <dgm:cxn modelId="{BCCE3728-1A95-1447-BCA6-958CEB2404D8}" type="presParOf" srcId="{E77AD92B-BEAF-3148-BA4B-72555C7EC3F2}" destId="{DEAEF676-2213-E34C-9479-9747CD9D074C}" srcOrd="1" destOrd="0" presId="urn:microsoft.com/office/officeart/2005/8/layout/pyramid4"/>
    <dgm:cxn modelId="{3AC2077F-88AF-2F4F-B557-71CAB897C061}" type="presParOf" srcId="{E77AD92B-BEAF-3148-BA4B-72555C7EC3F2}" destId="{38277099-0FDF-DE43-A260-4EE47777F698}" srcOrd="2" destOrd="0" presId="urn:microsoft.com/office/officeart/2005/8/layout/pyramid4"/>
    <dgm:cxn modelId="{E70EB244-D8E1-674D-8B11-301B333AEC6C}" type="presParOf" srcId="{E77AD92B-BEAF-3148-BA4B-72555C7EC3F2}" destId="{CF40A364-EB27-0340-A0B5-8ABF250B5F5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BC914-A39A-884E-8C20-6E3B29873CC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8C25365-F792-E740-BB89-3CA1F0C51D4A}">
      <dgm:prSet phldrT="[Text]"/>
      <dgm:spPr>
        <a:ln w="44450">
          <a:solidFill>
            <a:schemeClr val="bg1"/>
          </a:solidFill>
        </a:ln>
      </dgm:spPr>
      <dgm:t>
        <a:bodyPr/>
        <a:lstStyle/>
        <a:p>
          <a:r>
            <a:rPr lang="en-US" dirty="0"/>
            <a:t>Parents &amp; Students</a:t>
          </a:r>
        </a:p>
      </dgm:t>
    </dgm:pt>
    <dgm:pt modelId="{67FB2A8E-0742-CE46-A655-F1B3C4DE98D9}" type="parTrans" cxnId="{9FF52336-2B4C-934D-AA48-29E852BCD94A}">
      <dgm:prSet/>
      <dgm:spPr/>
      <dgm:t>
        <a:bodyPr/>
        <a:lstStyle/>
        <a:p>
          <a:endParaRPr lang="en-US"/>
        </a:p>
      </dgm:t>
    </dgm:pt>
    <dgm:pt modelId="{C006AC94-CBBB-984B-B5F4-42EE40A16D5B}" type="sibTrans" cxnId="{9FF52336-2B4C-934D-AA48-29E852BCD94A}">
      <dgm:prSet/>
      <dgm:spPr/>
      <dgm:t>
        <a:bodyPr/>
        <a:lstStyle/>
        <a:p>
          <a:endParaRPr lang="en-US"/>
        </a:p>
      </dgm:t>
    </dgm:pt>
    <dgm:pt modelId="{80C2E82C-7EA2-6345-B3D0-11BD861642D8}">
      <dgm:prSet phldrT="[Text]"/>
      <dgm:spPr/>
      <dgm:t>
        <a:bodyPr/>
        <a:lstStyle/>
        <a:p>
          <a:r>
            <a:rPr lang="en-US" dirty="0"/>
            <a:t>Merit Aid</a:t>
          </a:r>
        </a:p>
      </dgm:t>
    </dgm:pt>
    <dgm:pt modelId="{370EE611-9159-7547-9A1D-E1BED903BCCE}" type="parTrans" cxnId="{D963E56D-D0F9-DF47-9444-758B06750D76}">
      <dgm:prSet/>
      <dgm:spPr/>
      <dgm:t>
        <a:bodyPr/>
        <a:lstStyle/>
        <a:p>
          <a:endParaRPr lang="en-US"/>
        </a:p>
      </dgm:t>
    </dgm:pt>
    <dgm:pt modelId="{3CF10A81-699A-7C4A-B2AF-0EB14D7E43B5}" type="sibTrans" cxnId="{D963E56D-D0F9-DF47-9444-758B06750D76}">
      <dgm:prSet/>
      <dgm:spPr/>
      <dgm:t>
        <a:bodyPr/>
        <a:lstStyle/>
        <a:p>
          <a:endParaRPr lang="en-US"/>
        </a:p>
      </dgm:t>
    </dgm:pt>
    <dgm:pt modelId="{CE3B322E-06BA-B145-976D-9FEC12975C53}">
      <dgm:prSet phldrT="[Text]"/>
      <dgm:spPr>
        <a:ln w="44450">
          <a:solidFill>
            <a:srgbClr val="C00000"/>
          </a:solidFill>
        </a:ln>
      </dgm:spPr>
      <dgm:t>
        <a:bodyPr/>
        <a:lstStyle/>
        <a:p>
          <a:r>
            <a:rPr lang="en-US" dirty="0"/>
            <a:t>Loans</a:t>
          </a:r>
        </a:p>
      </dgm:t>
    </dgm:pt>
    <dgm:pt modelId="{9DA160BE-BB39-AA4E-BAE1-E4BAD5872B04}" type="parTrans" cxnId="{33412E10-86F7-1144-80FB-9DF96CE2C3C1}">
      <dgm:prSet/>
      <dgm:spPr/>
      <dgm:t>
        <a:bodyPr/>
        <a:lstStyle/>
        <a:p>
          <a:endParaRPr lang="en-US"/>
        </a:p>
      </dgm:t>
    </dgm:pt>
    <dgm:pt modelId="{7961E8F1-1666-8A46-BE8E-FA194CBD55D0}" type="sibTrans" cxnId="{33412E10-86F7-1144-80FB-9DF96CE2C3C1}">
      <dgm:prSet/>
      <dgm:spPr/>
      <dgm:t>
        <a:bodyPr/>
        <a:lstStyle/>
        <a:p>
          <a:endParaRPr lang="en-US"/>
        </a:p>
      </dgm:t>
    </dgm:pt>
    <dgm:pt modelId="{94A7BEFA-95FC-7E42-A6B0-D41A232ECBD8}">
      <dgm:prSet phldrT="[Text]"/>
      <dgm:spPr/>
      <dgm:t>
        <a:bodyPr/>
        <a:lstStyle/>
        <a:p>
          <a:r>
            <a:rPr lang="en-US" dirty="0"/>
            <a:t>Need Based Aid</a:t>
          </a:r>
        </a:p>
      </dgm:t>
    </dgm:pt>
    <dgm:pt modelId="{828D4B60-E14D-854A-B458-284012963EA4}" type="parTrans" cxnId="{A2B93603-3508-404A-96B4-A0F228C354D5}">
      <dgm:prSet/>
      <dgm:spPr/>
      <dgm:t>
        <a:bodyPr/>
        <a:lstStyle/>
        <a:p>
          <a:endParaRPr lang="en-US"/>
        </a:p>
      </dgm:t>
    </dgm:pt>
    <dgm:pt modelId="{6A96F4D9-20C9-0D42-AAF3-FC238B5044D6}" type="sibTrans" cxnId="{A2B93603-3508-404A-96B4-A0F228C354D5}">
      <dgm:prSet/>
      <dgm:spPr/>
      <dgm:t>
        <a:bodyPr/>
        <a:lstStyle/>
        <a:p>
          <a:endParaRPr lang="en-US"/>
        </a:p>
      </dgm:t>
    </dgm:pt>
    <dgm:pt modelId="{E77AD92B-BEAF-3148-BA4B-72555C7EC3F2}" type="pres">
      <dgm:prSet presAssocID="{2ACBC914-A39A-884E-8C20-6E3B29873CCA}" presName="compositeShape" presStyleCnt="0">
        <dgm:presLayoutVars>
          <dgm:chMax val="9"/>
          <dgm:dir/>
          <dgm:resizeHandles val="exact"/>
        </dgm:presLayoutVars>
      </dgm:prSet>
      <dgm:spPr/>
    </dgm:pt>
    <dgm:pt modelId="{10036962-D21E-0247-813D-88B45A6E911E}" type="pres">
      <dgm:prSet presAssocID="{2ACBC914-A39A-884E-8C20-6E3B29873CCA}" presName="triangle1" presStyleLbl="node1" presStyleIdx="0" presStyleCnt="4" custLinFactNeighborX="558">
        <dgm:presLayoutVars>
          <dgm:bulletEnabled val="1"/>
        </dgm:presLayoutVars>
      </dgm:prSet>
      <dgm:spPr/>
    </dgm:pt>
    <dgm:pt modelId="{DEAEF676-2213-E34C-9479-9747CD9D074C}" type="pres">
      <dgm:prSet presAssocID="{2ACBC914-A39A-884E-8C20-6E3B29873CCA}" presName="triangle2" presStyleLbl="node1" presStyleIdx="1" presStyleCnt="4">
        <dgm:presLayoutVars>
          <dgm:bulletEnabled val="1"/>
        </dgm:presLayoutVars>
      </dgm:prSet>
      <dgm:spPr/>
    </dgm:pt>
    <dgm:pt modelId="{38277099-0FDF-DE43-A260-4EE47777F698}" type="pres">
      <dgm:prSet presAssocID="{2ACBC914-A39A-884E-8C20-6E3B29873CCA}" presName="triangle3" presStyleLbl="node1" presStyleIdx="2" presStyleCnt="4" custLinFactNeighborX="-557" custLinFactNeighborY="0">
        <dgm:presLayoutVars>
          <dgm:bulletEnabled val="1"/>
        </dgm:presLayoutVars>
      </dgm:prSet>
      <dgm:spPr/>
    </dgm:pt>
    <dgm:pt modelId="{CF40A364-EB27-0340-A0B5-8ABF250B5F50}" type="pres">
      <dgm:prSet presAssocID="{2ACBC914-A39A-884E-8C20-6E3B29873CCA}" presName="triangle4" presStyleLbl="node1" presStyleIdx="3" presStyleCnt="4" custLinFactNeighborX="0" custLinFactNeighborY="0">
        <dgm:presLayoutVars>
          <dgm:bulletEnabled val="1"/>
        </dgm:presLayoutVars>
      </dgm:prSet>
      <dgm:spPr/>
    </dgm:pt>
  </dgm:ptLst>
  <dgm:cxnLst>
    <dgm:cxn modelId="{A2B93603-3508-404A-96B4-A0F228C354D5}" srcId="{2ACBC914-A39A-884E-8C20-6E3B29873CCA}" destId="{94A7BEFA-95FC-7E42-A6B0-D41A232ECBD8}" srcOrd="3" destOrd="0" parTransId="{828D4B60-E14D-854A-B458-284012963EA4}" sibTransId="{6A96F4D9-20C9-0D42-AAF3-FC238B5044D6}"/>
    <dgm:cxn modelId="{33412E10-86F7-1144-80FB-9DF96CE2C3C1}" srcId="{2ACBC914-A39A-884E-8C20-6E3B29873CCA}" destId="{CE3B322E-06BA-B145-976D-9FEC12975C53}" srcOrd="2" destOrd="0" parTransId="{9DA160BE-BB39-AA4E-BAE1-E4BAD5872B04}" sibTransId="{7961E8F1-1666-8A46-BE8E-FA194CBD55D0}"/>
    <dgm:cxn modelId="{A45A1015-D430-F346-A6E8-BB4274684E3C}" type="presOf" srcId="{2ACBC914-A39A-884E-8C20-6E3B29873CCA}" destId="{E77AD92B-BEAF-3148-BA4B-72555C7EC3F2}" srcOrd="0" destOrd="0" presId="urn:microsoft.com/office/officeart/2005/8/layout/pyramid4"/>
    <dgm:cxn modelId="{90811317-A700-7A4A-9CBA-5AA8B2946686}" type="presOf" srcId="{28C25365-F792-E740-BB89-3CA1F0C51D4A}" destId="{10036962-D21E-0247-813D-88B45A6E911E}" srcOrd="0" destOrd="0" presId="urn:microsoft.com/office/officeart/2005/8/layout/pyramid4"/>
    <dgm:cxn modelId="{9FF52336-2B4C-934D-AA48-29E852BCD94A}" srcId="{2ACBC914-A39A-884E-8C20-6E3B29873CCA}" destId="{28C25365-F792-E740-BB89-3CA1F0C51D4A}" srcOrd="0" destOrd="0" parTransId="{67FB2A8E-0742-CE46-A655-F1B3C4DE98D9}" sibTransId="{C006AC94-CBBB-984B-B5F4-42EE40A16D5B}"/>
    <dgm:cxn modelId="{D963E56D-D0F9-DF47-9444-758B06750D76}" srcId="{2ACBC914-A39A-884E-8C20-6E3B29873CCA}" destId="{80C2E82C-7EA2-6345-B3D0-11BD861642D8}" srcOrd="1" destOrd="0" parTransId="{370EE611-9159-7547-9A1D-E1BED903BCCE}" sibTransId="{3CF10A81-699A-7C4A-B2AF-0EB14D7E43B5}"/>
    <dgm:cxn modelId="{95DAB180-3F16-F647-A42A-DF4F0BD40CA2}" type="presOf" srcId="{80C2E82C-7EA2-6345-B3D0-11BD861642D8}" destId="{DEAEF676-2213-E34C-9479-9747CD9D074C}" srcOrd="0" destOrd="0" presId="urn:microsoft.com/office/officeart/2005/8/layout/pyramid4"/>
    <dgm:cxn modelId="{B9D1CAAD-34D7-004D-A913-2E15ED96BC52}" type="presOf" srcId="{94A7BEFA-95FC-7E42-A6B0-D41A232ECBD8}" destId="{CF40A364-EB27-0340-A0B5-8ABF250B5F50}" srcOrd="0" destOrd="0" presId="urn:microsoft.com/office/officeart/2005/8/layout/pyramid4"/>
    <dgm:cxn modelId="{2EAC42E1-3F25-4D41-82B2-BF0CA6591B27}" type="presOf" srcId="{CE3B322E-06BA-B145-976D-9FEC12975C53}" destId="{38277099-0FDF-DE43-A260-4EE47777F698}" srcOrd="0" destOrd="0" presId="urn:microsoft.com/office/officeart/2005/8/layout/pyramid4"/>
    <dgm:cxn modelId="{7E980AF6-96F1-544B-98F8-1906DBC354BE}" type="presParOf" srcId="{E77AD92B-BEAF-3148-BA4B-72555C7EC3F2}" destId="{10036962-D21E-0247-813D-88B45A6E911E}" srcOrd="0" destOrd="0" presId="urn:microsoft.com/office/officeart/2005/8/layout/pyramid4"/>
    <dgm:cxn modelId="{BCCE3728-1A95-1447-BCA6-958CEB2404D8}" type="presParOf" srcId="{E77AD92B-BEAF-3148-BA4B-72555C7EC3F2}" destId="{DEAEF676-2213-E34C-9479-9747CD9D074C}" srcOrd="1" destOrd="0" presId="urn:microsoft.com/office/officeart/2005/8/layout/pyramid4"/>
    <dgm:cxn modelId="{3AC2077F-88AF-2F4F-B557-71CAB897C061}" type="presParOf" srcId="{E77AD92B-BEAF-3148-BA4B-72555C7EC3F2}" destId="{38277099-0FDF-DE43-A260-4EE47777F698}" srcOrd="2" destOrd="0" presId="urn:microsoft.com/office/officeart/2005/8/layout/pyramid4"/>
    <dgm:cxn modelId="{E70EB244-D8E1-674D-8B11-301B333AEC6C}" type="presParOf" srcId="{E77AD92B-BEAF-3148-BA4B-72555C7EC3F2}" destId="{CF40A364-EB27-0340-A0B5-8ABF250B5F5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020467-06A0-E343-8815-856180C98408}"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US"/>
        </a:p>
      </dgm:t>
    </dgm:pt>
    <dgm:pt modelId="{9E51A873-D60A-9346-AEB9-982A53D5C175}">
      <dgm:prSet phldrT="[Text]" custT="1"/>
      <dgm:spPr/>
      <dgm:t>
        <a:bodyPr/>
        <a:lstStyle/>
        <a:p>
          <a:r>
            <a:rPr lang="en-US" sz="2000" dirty="0"/>
            <a:t>Use is limited to qualified college expenses</a:t>
          </a:r>
        </a:p>
      </dgm:t>
    </dgm:pt>
    <dgm:pt modelId="{FE54C8A9-F7FB-DD48-B770-9C4561BCEBB3}" type="parTrans" cxnId="{7E1463FA-A92E-EF48-8847-28B99BF69FB9}">
      <dgm:prSet/>
      <dgm:spPr/>
      <dgm:t>
        <a:bodyPr/>
        <a:lstStyle/>
        <a:p>
          <a:endParaRPr lang="en-US"/>
        </a:p>
      </dgm:t>
    </dgm:pt>
    <dgm:pt modelId="{3C8BC213-F4CC-D346-BEE5-4079AE4D0E9A}" type="sibTrans" cxnId="{7E1463FA-A92E-EF48-8847-28B99BF69FB9}">
      <dgm:prSet/>
      <dgm:spPr/>
      <dgm:t>
        <a:bodyPr/>
        <a:lstStyle/>
        <a:p>
          <a:endParaRPr lang="en-US"/>
        </a:p>
      </dgm:t>
    </dgm:pt>
    <dgm:pt modelId="{F8E4A1B0-734E-4C4E-A1C1-008082BF9864}">
      <dgm:prSet phldrT="[Text]" custT="1"/>
      <dgm:spPr/>
      <dgm:t>
        <a:bodyPr/>
        <a:lstStyle/>
        <a:p>
          <a:r>
            <a:rPr lang="en-US" sz="2000" dirty="0"/>
            <a:t>Assure there are no plans to use 529’s to cover loans!</a:t>
          </a:r>
        </a:p>
      </dgm:t>
    </dgm:pt>
    <dgm:pt modelId="{E28FCC40-4977-2C42-AFB7-E6A204E68758}" type="parTrans" cxnId="{4E085F7A-6F24-F94B-BFA1-BEA420226396}">
      <dgm:prSet/>
      <dgm:spPr/>
      <dgm:t>
        <a:bodyPr/>
        <a:lstStyle/>
        <a:p>
          <a:endParaRPr lang="en-US"/>
        </a:p>
      </dgm:t>
    </dgm:pt>
    <dgm:pt modelId="{1585BD46-3AAF-C841-950F-571620DF4523}" type="sibTrans" cxnId="{4E085F7A-6F24-F94B-BFA1-BEA420226396}">
      <dgm:prSet/>
      <dgm:spPr/>
      <dgm:t>
        <a:bodyPr/>
        <a:lstStyle/>
        <a:p>
          <a:endParaRPr lang="en-US"/>
        </a:p>
      </dgm:t>
    </dgm:pt>
    <dgm:pt modelId="{33B33A65-DC93-4847-8DB7-B0335262370B}">
      <dgm:prSet phldrT="[Text]" custT="1"/>
      <dgm:spPr/>
      <dgm:t>
        <a:bodyPr/>
        <a:lstStyle/>
        <a:p>
          <a:r>
            <a:rPr lang="en-US" sz="2000" dirty="0"/>
            <a:t>Plan for all 4 years to maximize the value of the 529</a:t>
          </a:r>
        </a:p>
      </dgm:t>
    </dgm:pt>
    <dgm:pt modelId="{12EB027A-6FCC-3A42-B88A-34B1F1507880}" type="parTrans" cxnId="{F54EB2A6-8749-EC4B-A67E-387172CA8883}">
      <dgm:prSet/>
      <dgm:spPr/>
      <dgm:t>
        <a:bodyPr/>
        <a:lstStyle/>
        <a:p>
          <a:endParaRPr lang="en-US"/>
        </a:p>
      </dgm:t>
    </dgm:pt>
    <dgm:pt modelId="{DF350FBF-B084-3F43-A34E-CCFE1261AC00}" type="sibTrans" cxnId="{F54EB2A6-8749-EC4B-A67E-387172CA8883}">
      <dgm:prSet/>
      <dgm:spPr/>
      <dgm:t>
        <a:bodyPr/>
        <a:lstStyle/>
        <a:p>
          <a:endParaRPr lang="en-US"/>
        </a:p>
      </dgm:t>
    </dgm:pt>
    <dgm:pt modelId="{F03F8513-7272-5547-AFD3-EF35E140C591}">
      <dgm:prSet phldrT="[Text]" custT="1"/>
      <dgm:spPr/>
      <dgm:t>
        <a:bodyPr/>
        <a:lstStyle/>
        <a:p>
          <a:r>
            <a:rPr lang="en-US" sz="2000" dirty="0">
              <a:solidFill>
                <a:schemeClr val="accent1">
                  <a:lumMod val="50000"/>
                </a:schemeClr>
              </a:solidFill>
            </a:rPr>
            <a:t>Tuition, Room &amp; Board, Books, Fees, Disability equipment</a:t>
          </a:r>
        </a:p>
      </dgm:t>
    </dgm:pt>
    <dgm:pt modelId="{96AD6FA3-855C-4D43-8F82-88D32D93D465}" type="parTrans" cxnId="{3BA9E8A8-41C5-0E44-8F2E-5BE4D342B985}">
      <dgm:prSet/>
      <dgm:spPr/>
      <dgm:t>
        <a:bodyPr/>
        <a:lstStyle/>
        <a:p>
          <a:endParaRPr lang="en-US"/>
        </a:p>
      </dgm:t>
    </dgm:pt>
    <dgm:pt modelId="{96008068-5470-A54C-8F7D-FA3735A19E44}" type="sibTrans" cxnId="{3BA9E8A8-41C5-0E44-8F2E-5BE4D342B985}">
      <dgm:prSet/>
      <dgm:spPr/>
      <dgm:t>
        <a:bodyPr/>
        <a:lstStyle/>
        <a:p>
          <a:endParaRPr lang="en-US"/>
        </a:p>
      </dgm:t>
    </dgm:pt>
    <dgm:pt modelId="{7178DA33-97FF-D64C-8499-AB3A2DB41A98}">
      <dgm:prSet custT="1"/>
      <dgm:spPr/>
      <dgm:t>
        <a:bodyPr/>
        <a:lstStyle/>
        <a:p>
          <a:r>
            <a:rPr lang="en-US" sz="2000" dirty="0">
              <a:solidFill>
                <a:schemeClr val="accent1">
                  <a:lumMod val="50000"/>
                </a:schemeClr>
              </a:solidFill>
            </a:rPr>
            <a:t>Does it make sense to take out subsidized money early to avoid private loans in year 4? Subsidized loans are at 0% until payback, can the family earn interest in this time frame?</a:t>
          </a:r>
        </a:p>
      </dgm:t>
    </dgm:pt>
    <dgm:pt modelId="{2A9D9DCB-47BD-FF42-97F7-0060B361D4DC}" type="parTrans" cxnId="{510A818A-85FF-E74C-93CC-49B2B292FB63}">
      <dgm:prSet/>
      <dgm:spPr/>
      <dgm:t>
        <a:bodyPr/>
        <a:lstStyle/>
        <a:p>
          <a:endParaRPr lang="en-US"/>
        </a:p>
      </dgm:t>
    </dgm:pt>
    <dgm:pt modelId="{4771BB6A-9D0F-3247-AC0F-42EF8EF0DC95}" type="sibTrans" cxnId="{510A818A-85FF-E74C-93CC-49B2B292FB63}">
      <dgm:prSet/>
      <dgm:spPr/>
      <dgm:t>
        <a:bodyPr/>
        <a:lstStyle/>
        <a:p>
          <a:endParaRPr lang="en-US"/>
        </a:p>
      </dgm:t>
    </dgm:pt>
    <dgm:pt modelId="{D595CCD7-179E-FF44-88A8-1ABE469B0E34}">
      <dgm:prSet custT="1"/>
      <dgm:spPr/>
      <dgm:t>
        <a:bodyPr/>
        <a:lstStyle/>
        <a:p>
          <a:r>
            <a:rPr lang="en-US" sz="2000" dirty="0">
              <a:solidFill>
                <a:schemeClr val="accent1">
                  <a:lumMod val="50000"/>
                </a:schemeClr>
              </a:solidFill>
            </a:rPr>
            <a:t>Some families want students to take out loans for "skin" and plan to pay them off if the student does well.</a:t>
          </a:r>
        </a:p>
      </dgm:t>
    </dgm:pt>
    <dgm:pt modelId="{81D7B646-261B-CD46-BA29-95E09EE55AD0}" type="parTrans" cxnId="{AFE9DCF3-65A1-674A-BCAC-0EBEE5F815EF}">
      <dgm:prSet/>
      <dgm:spPr/>
      <dgm:t>
        <a:bodyPr/>
        <a:lstStyle/>
        <a:p>
          <a:endParaRPr lang="en-US"/>
        </a:p>
      </dgm:t>
    </dgm:pt>
    <dgm:pt modelId="{DDD15634-9B03-2B48-822E-CADB55495F01}" type="sibTrans" cxnId="{AFE9DCF3-65A1-674A-BCAC-0EBEE5F815EF}">
      <dgm:prSet/>
      <dgm:spPr/>
      <dgm:t>
        <a:bodyPr/>
        <a:lstStyle/>
        <a:p>
          <a:endParaRPr lang="en-US"/>
        </a:p>
      </dgm:t>
    </dgm:pt>
    <dgm:pt modelId="{F17CA38B-4594-5A45-B7F4-AC138F48CF2C}" type="pres">
      <dgm:prSet presAssocID="{70020467-06A0-E343-8815-856180C98408}" presName="linear" presStyleCnt="0">
        <dgm:presLayoutVars>
          <dgm:dir/>
          <dgm:animLvl val="lvl"/>
          <dgm:resizeHandles val="exact"/>
        </dgm:presLayoutVars>
      </dgm:prSet>
      <dgm:spPr/>
    </dgm:pt>
    <dgm:pt modelId="{0AF769DF-460C-E343-AF1A-03C098D5DF1C}" type="pres">
      <dgm:prSet presAssocID="{9E51A873-D60A-9346-AEB9-982A53D5C175}" presName="parentLin" presStyleCnt="0"/>
      <dgm:spPr/>
    </dgm:pt>
    <dgm:pt modelId="{EDCB6124-885B-E440-8E0A-CB499F1216EE}" type="pres">
      <dgm:prSet presAssocID="{9E51A873-D60A-9346-AEB9-982A53D5C175}" presName="parentLeftMargin" presStyleLbl="node1" presStyleIdx="0" presStyleCnt="3"/>
      <dgm:spPr/>
    </dgm:pt>
    <dgm:pt modelId="{011ECEC1-DD48-234D-B920-FC1EA3DB2229}" type="pres">
      <dgm:prSet presAssocID="{9E51A873-D60A-9346-AEB9-982A53D5C175}" presName="parentText" presStyleLbl="node1" presStyleIdx="0" presStyleCnt="3" custScaleX="101960" custScaleY="56145">
        <dgm:presLayoutVars>
          <dgm:chMax val="0"/>
          <dgm:bulletEnabled val="1"/>
        </dgm:presLayoutVars>
      </dgm:prSet>
      <dgm:spPr/>
    </dgm:pt>
    <dgm:pt modelId="{189626F3-ACF3-9141-BD47-9677B938A049}" type="pres">
      <dgm:prSet presAssocID="{9E51A873-D60A-9346-AEB9-982A53D5C175}" presName="negativeSpace" presStyleCnt="0"/>
      <dgm:spPr/>
    </dgm:pt>
    <dgm:pt modelId="{307B1FF0-2B04-8346-B89A-8ECA95F3970D}" type="pres">
      <dgm:prSet presAssocID="{9E51A873-D60A-9346-AEB9-982A53D5C175}" presName="childText" presStyleLbl="conFgAcc1" presStyleIdx="0" presStyleCnt="3">
        <dgm:presLayoutVars>
          <dgm:bulletEnabled val="1"/>
        </dgm:presLayoutVars>
      </dgm:prSet>
      <dgm:spPr/>
    </dgm:pt>
    <dgm:pt modelId="{C656F745-2F0A-C442-AC3A-739FDE0C1877}" type="pres">
      <dgm:prSet presAssocID="{3C8BC213-F4CC-D346-BEE5-4079AE4D0E9A}" presName="spaceBetweenRectangles" presStyleCnt="0"/>
      <dgm:spPr/>
    </dgm:pt>
    <dgm:pt modelId="{60F12167-EC05-A943-A468-055B8929A8F7}" type="pres">
      <dgm:prSet presAssocID="{33B33A65-DC93-4847-8DB7-B0335262370B}" presName="parentLin" presStyleCnt="0"/>
      <dgm:spPr/>
    </dgm:pt>
    <dgm:pt modelId="{02DE1FE6-43BB-324F-B31A-C85AC10454E3}" type="pres">
      <dgm:prSet presAssocID="{33B33A65-DC93-4847-8DB7-B0335262370B}" presName="parentLeftMargin" presStyleLbl="node1" presStyleIdx="0" presStyleCnt="3"/>
      <dgm:spPr/>
    </dgm:pt>
    <dgm:pt modelId="{93BEF553-D582-D243-994D-EC927B3BDB15}" type="pres">
      <dgm:prSet presAssocID="{33B33A65-DC93-4847-8DB7-B0335262370B}" presName="parentText" presStyleLbl="node1" presStyleIdx="1" presStyleCnt="3" custScaleX="107447" custScaleY="54202">
        <dgm:presLayoutVars>
          <dgm:chMax val="0"/>
          <dgm:bulletEnabled val="1"/>
        </dgm:presLayoutVars>
      </dgm:prSet>
      <dgm:spPr/>
    </dgm:pt>
    <dgm:pt modelId="{259201FC-B2E1-3841-8748-101FE04FF504}" type="pres">
      <dgm:prSet presAssocID="{33B33A65-DC93-4847-8DB7-B0335262370B}" presName="negativeSpace" presStyleCnt="0"/>
      <dgm:spPr/>
    </dgm:pt>
    <dgm:pt modelId="{739C08A9-D74F-E648-A6CB-3B012C92E813}" type="pres">
      <dgm:prSet presAssocID="{33B33A65-DC93-4847-8DB7-B0335262370B}" presName="childText" presStyleLbl="conFgAcc1" presStyleIdx="1" presStyleCnt="3">
        <dgm:presLayoutVars>
          <dgm:bulletEnabled val="1"/>
        </dgm:presLayoutVars>
      </dgm:prSet>
      <dgm:spPr/>
    </dgm:pt>
    <dgm:pt modelId="{D83E0E78-4924-1A4E-8EF7-BC74EE25AA3A}" type="pres">
      <dgm:prSet presAssocID="{DF350FBF-B084-3F43-A34E-CCFE1261AC00}" presName="spaceBetweenRectangles" presStyleCnt="0"/>
      <dgm:spPr/>
    </dgm:pt>
    <dgm:pt modelId="{4E6E142D-4F4E-AB41-ADB0-CB447C0C79AD}" type="pres">
      <dgm:prSet presAssocID="{F8E4A1B0-734E-4C4E-A1C1-008082BF9864}" presName="parentLin" presStyleCnt="0"/>
      <dgm:spPr/>
    </dgm:pt>
    <dgm:pt modelId="{F9A9FAD6-EF4D-954F-96D9-E02BBDD2F250}" type="pres">
      <dgm:prSet presAssocID="{F8E4A1B0-734E-4C4E-A1C1-008082BF9864}" presName="parentLeftMargin" presStyleLbl="node1" presStyleIdx="1" presStyleCnt="3"/>
      <dgm:spPr/>
    </dgm:pt>
    <dgm:pt modelId="{6118AF41-9594-1F4E-A920-E383CCFA8C63}" type="pres">
      <dgm:prSet presAssocID="{F8E4A1B0-734E-4C4E-A1C1-008082BF9864}" presName="parentText" presStyleLbl="node1" presStyleIdx="2" presStyleCnt="3" custScaleX="111368" custScaleY="54570">
        <dgm:presLayoutVars>
          <dgm:chMax val="0"/>
          <dgm:bulletEnabled val="1"/>
        </dgm:presLayoutVars>
      </dgm:prSet>
      <dgm:spPr/>
    </dgm:pt>
    <dgm:pt modelId="{DA20A487-F0D5-0C40-B4BA-E07B11157615}" type="pres">
      <dgm:prSet presAssocID="{F8E4A1B0-734E-4C4E-A1C1-008082BF9864}" presName="negativeSpace" presStyleCnt="0"/>
      <dgm:spPr/>
    </dgm:pt>
    <dgm:pt modelId="{E25F6098-34BE-BC4B-B2D1-A7DD89F87CA3}" type="pres">
      <dgm:prSet presAssocID="{F8E4A1B0-734E-4C4E-A1C1-008082BF9864}" presName="childText" presStyleLbl="conFgAcc1" presStyleIdx="2" presStyleCnt="3">
        <dgm:presLayoutVars>
          <dgm:bulletEnabled val="1"/>
        </dgm:presLayoutVars>
      </dgm:prSet>
      <dgm:spPr/>
    </dgm:pt>
  </dgm:ptLst>
  <dgm:cxnLst>
    <dgm:cxn modelId="{F273BF01-D87A-E648-B755-D48C2DB7FA6B}" type="presOf" srcId="{33B33A65-DC93-4847-8DB7-B0335262370B}" destId="{93BEF553-D582-D243-994D-EC927B3BDB15}" srcOrd="1" destOrd="0" presId="urn:microsoft.com/office/officeart/2005/8/layout/list1"/>
    <dgm:cxn modelId="{9B395F31-9869-CA4A-9FBC-05C38DE799AA}" type="presOf" srcId="{F03F8513-7272-5547-AFD3-EF35E140C591}" destId="{307B1FF0-2B04-8346-B89A-8ECA95F3970D}" srcOrd="0" destOrd="0" presId="urn:microsoft.com/office/officeart/2005/8/layout/list1"/>
    <dgm:cxn modelId="{DD3C4E3D-BB2D-914E-9285-A483CD6A4F8B}" type="presOf" srcId="{33B33A65-DC93-4847-8DB7-B0335262370B}" destId="{02DE1FE6-43BB-324F-B31A-C85AC10454E3}" srcOrd="0" destOrd="0" presId="urn:microsoft.com/office/officeart/2005/8/layout/list1"/>
    <dgm:cxn modelId="{9558F660-D16E-504D-8018-2A782A9B4455}" type="presOf" srcId="{D595CCD7-179E-FF44-88A8-1ABE469B0E34}" destId="{E25F6098-34BE-BC4B-B2D1-A7DD89F87CA3}" srcOrd="0" destOrd="0" presId="urn:microsoft.com/office/officeart/2005/8/layout/list1"/>
    <dgm:cxn modelId="{24916F43-02F3-9949-B535-E0E47B2E90F1}" type="presOf" srcId="{9E51A873-D60A-9346-AEB9-982A53D5C175}" destId="{011ECEC1-DD48-234D-B920-FC1EA3DB2229}" srcOrd="1" destOrd="0" presId="urn:microsoft.com/office/officeart/2005/8/layout/list1"/>
    <dgm:cxn modelId="{AB57AF47-C4A4-B245-BD60-A74789DEE901}" type="presOf" srcId="{70020467-06A0-E343-8815-856180C98408}" destId="{F17CA38B-4594-5A45-B7F4-AC138F48CF2C}" srcOrd="0" destOrd="0" presId="urn:microsoft.com/office/officeart/2005/8/layout/list1"/>
    <dgm:cxn modelId="{1956FC68-2DB1-3A4B-AC81-5B3C966AD24A}" type="presOf" srcId="{9E51A873-D60A-9346-AEB9-982A53D5C175}" destId="{EDCB6124-885B-E440-8E0A-CB499F1216EE}" srcOrd="0" destOrd="0" presId="urn:microsoft.com/office/officeart/2005/8/layout/list1"/>
    <dgm:cxn modelId="{4E085F7A-6F24-F94B-BFA1-BEA420226396}" srcId="{70020467-06A0-E343-8815-856180C98408}" destId="{F8E4A1B0-734E-4C4E-A1C1-008082BF9864}" srcOrd="2" destOrd="0" parTransId="{E28FCC40-4977-2C42-AFB7-E6A204E68758}" sibTransId="{1585BD46-3AAF-C841-950F-571620DF4523}"/>
    <dgm:cxn modelId="{510A818A-85FF-E74C-93CC-49B2B292FB63}" srcId="{33B33A65-DC93-4847-8DB7-B0335262370B}" destId="{7178DA33-97FF-D64C-8499-AB3A2DB41A98}" srcOrd="0" destOrd="0" parTransId="{2A9D9DCB-47BD-FF42-97F7-0060B361D4DC}" sibTransId="{4771BB6A-9D0F-3247-AC0F-42EF8EF0DC95}"/>
    <dgm:cxn modelId="{F54EB2A6-8749-EC4B-A67E-387172CA8883}" srcId="{70020467-06A0-E343-8815-856180C98408}" destId="{33B33A65-DC93-4847-8DB7-B0335262370B}" srcOrd="1" destOrd="0" parTransId="{12EB027A-6FCC-3A42-B88A-34B1F1507880}" sibTransId="{DF350FBF-B084-3F43-A34E-CCFE1261AC00}"/>
    <dgm:cxn modelId="{3BA9E8A8-41C5-0E44-8F2E-5BE4D342B985}" srcId="{9E51A873-D60A-9346-AEB9-982A53D5C175}" destId="{F03F8513-7272-5547-AFD3-EF35E140C591}" srcOrd="0" destOrd="0" parTransId="{96AD6FA3-855C-4D43-8F82-88D32D93D465}" sibTransId="{96008068-5470-A54C-8F7D-FA3735A19E44}"/>
    <dgm:cxn modelId="{A2B177BA-038E-3A42-86EB-E7B221EEF594}" type="presOf" srcId="{F8E4A1B0-734E-4C4E-A1C1-008082BF9864}" destId="{6118AF41-9594-1F4E-A920-E383CCFA8C63}" srcOrd="1" destOrd="0" presId="urn:microsoft.com/office/officeart/2005/8/layout/list1"/>
    <dgm:cxn modelId="{30FBDDD1-438A-8845-80D3-FE5204BDFEB8}" type="presOf" srcId="{7178DA33-97FF-D64C-8499-AB3A2DB41A98}" destId="{739C08A9-D74F-E648-A6CB-3B012C92E813}" srcOrd="0" destOrd="0" presId="urn:microsoft.com/office/officeart/2005/8/layout/list1"/>
    <dgm:cxn modelId="{350653D3-1C99-814D-AA77-AF3F1763EBDE}" type="presOf" srcId="{F8E4A1B0-734E-4C4E-A1C1-008082BF9864}" destId="{F9A9FAD6-EF4D-954F-96D9-E02BBDD2F250}" srcOrd="0" destOrd="0" presId="urn:microsoft.com/office/officeart/2005/8/layout/list1"/>
    <dgm:cxn modelId="{AFE9DCF3-65A1-674A-BCAC-0EBEE5F815EF}" srcId="{F8E4A1B0-734E-4C4E-A1C1-008082BF9864}" destId="{D595CCD7-179E-FF44-88A8-1ABE469B0E34}" srcOrd="0" destOrd="0" parTransId="{81D7B646-261B-CD46-BA29-95E09EE55AD0}" sibTransId="{DDD15634-9B03-2B48-822E-CADB55495F01}"/>
    <dgm:cxn modelId="{7E1463FA-A92E-EF48-8847-28B99BF69FB9}" srcId="{70020467-06A0-E343-8815-856180C98408}" destId="{9E51A873-D60A-9346-AEB9-982A53D5C175}" srcOrd="0" destOrd="0" parTransId="{FE54C8A9-F7FB-DD48-B770-9C4561BCEBB3}" sibTransId="{3C8BC213-F4CC-D346-BEE5-4079AE4D0E9A}"/>
    <dgm:cxn modelId="{6F9C4079-5EDF-444B-86D6-1A8AD7E7C5F8}" type="presParOf" srcId="{F17CA38B-4594-5A45-B7F4-AC138F48CF2C}" destId="{0AF769DF-460C-E343-AF1A-03C098D5DF1C}" srcOrd="0" destOrd="0" presId="urn:microsoft.com/office/officeart/2005/8/layout/list1"/>
    <dgm:cxn modelId="{7FE5E1A8-E1D5-E642-A1D1-4731C62DF08B}" type="presParOf" srcId="{0AF769DF-460C-E343-AF1A-03C098D5DF1C}" destId="{EDCB6124-885B-E440-8E0A-CB499F1216EE}" srcOrd="0" destOrd="0" presId="urn:microsoft.com/office/officeart/2005/8/layout/list1"/>
    <dgm:cxn modelId="{45071B33-77C1-9E43-9FAA-E8B52AEEF298}" type="presParOf" srcId="{0AF769DF-460C-E343-AF1A-03C098D5DF1C}" destId="{011ECEC1-DD48-234D-B920-FC1EA3DB2229}" srcOrd="1" destOrd="0" presId="urn:microsoft.com/office/officeart/2005/8/layout/list1"/>
    <dgm:cxn modelId="{7E358E11-0314-2647-8501-2B0050BA77ED}" type="presParOf" srcId="{F17CA38B-4594-5A45-B7F4-AC138F48CF2C}" destId="{189626F3-ACF3-9141-BD47-9677B938A049}" srcOrd="1" destOrd="0" presId="urn:microsoft.com/office/officeart/2005/8/layout/list1"/>
    <dgm:cxn modelId="{A0C16A6F-9567-0046-9175-638E92E12B85}" type="presParOf" srcId="{F17CA38B-4594-5A45-B7F4-AC138F48CF2C}" destId="{307B1FF0-2B04-8346-B89A-8ECA95F3970D}" srcOrd="2" destOrd="0" presId="urn:microsoft.com/office/officeart/2005/8/layout/list1"/>
    <dgm:cxn modelId="{FA8652C2-3386-B14D-AAC7-BD8783FF6AE9}" type="presParOf" srcId="{F17CA38B-4594-5A45-B7F4-AC138F48CF2C}" destId="{C656F745-2F0A-C442-AC3A-739FDE0C1877}" srcOrd="3" destOrd="0" presId="urn:microsoft.com/office/officeart/2005/8/layout/list1"/>
    <dgm:cxn modelId="{024D90A6-CE4D-0942-BF6A-5FE414E7C216}" type="presParOf" srcId="{F17CA38B-4594-5A45-B7F4-AC138F48CF2C}" destId="{60F12167-EC05-A943-A468-055B8929A8F7}" srcOrd="4" destOrd="0" presId="urn:microsoft.com/office/officeart/2005/8/layout/list1"/>
    <dgm:cxn modelId="{B5758B7A-A78D-4049-8CCC-21DDFD4BF428}" type="presParOf" srcId="{60F12167-EC05-A943-A468-055B8929A8F7}" destId="{02DE1FE6-43BB-324F-B31A-C85AC10454E3}" srcOrd="0" destOrd="0" presId="urn:microsoft.com/office/officeart/2005/8/layout/list1"/>
    <dgm:cxn modelId="{5EBB4242-5683-AF42-85E4-DF6E9E82095E}" type="presParOf" srcId="{60F12167-EC05-A943-A468-055B8929A8F7}" destId="{93BEF553-D582-D243-994D-EC927B3BDB15}" srcOrd="1" destOrd="0" presId="urn:microsoft.com/office/officeart/2005/8/layout/list1"/>
    <dgm:cxn modelId="{AB1A581C-014F-DE48-8779-28FF49E9EF96}" type="presParOf" srcId="{F17CA38B-4594-5A45-B7F4-AC138F48CF2C}" destId="{259201FC-B2E1-3841-8748-101FE04FF504}" srcOrd="5" destOrd="0" presId="urn:microsoft.com/office/officeart/2005/8/layout/list1"/>
    <dgm:cxn modelId="{ADE1A650-099E-3C4D-BE45-A14E80945EAD}" type="presParOf" srcId="{F17CA38B-4594-5A45-B7F4-AC138F48CF2C}" destId="{739C08A9-D74F-E648-A6CB-3B012C92E813}" srcOrd="6" destOrd="0" presId="urn:microsoft.com/office/officeart/2005/8/layout/list1"/>
    <dgm:cxn modelId="{3183E6C5-B7DB-8543-ACFA-A93A595B8DE1}" type="presParOf" srcId="{F17CA38B-4594-5A45-B7F4-AC138F48CF2C}" destId="{D83E0E78-4924-1A4E-8EF7-BC74EE25AA3A}" srcOrd="7" destOrd="0" presId="urn:microsoft.com/office/officeart/2005/8/layout/list1"/>
    <dgm:cxn modelId="{86B99886-409C-BF47-8A06-CDA62296EEF5}" type="presParOf" srcId="{F17CA38B-4594-5A45-B7F4-AC138F48CF2C}" destId="{4E6E142D-4F4E-AB41-ADB0-CB447C0C79AD}" srcOrd="8" destOrd="0" presId="urn:microsoft.com/office/officeart/2005/8/layout/list1"/>
    <dgm:cxn modelId="{B20CCAEE-758A-E54D-A161-299F3196BD9E}" type="presParOf" srcId="{4E6E142D-4F4E-AB41-ADB0-CB447C0C79AD}" destId="{F9A9FAD6-EF4D-954F-96D9-E02BBDD2F250}" srcOrd="0" destOrd="0" presId="urn:microsoft.com/office/officeart/2005/8/layout/list1"/>
    <dgm:cxn modelId="{5B7921ED-9D09-4C41-80E2-FBCCA8FAEC9B}" type="presParOf" srcId="{4E6E142D-4F4E-AB41-ADB0-CB447C0C79AD}" destId="{6118AF41-9594-1F4E-A920-E383CCFA8C63}" srcOrd="1" destOrd="0" presId="urn:microsoft.com/office/officeart/2005/8/layout/list1"/>
    <dgm:cxn modelId="{1E11C6CC-598F-4647-BF88-B75AE9F238D6}" type="presParOf" srcId="{F17CA38B-4594-5A45-B7F4-AC138F48CF2C}" destId="{DA20A487-F0D5-0C40-B4BA-E07B11157615}" srcOrd="9" destOrd="0" presId="urn:microsoft.com/office/officeart/2005/8/layout/list1"/>
    <dgm:cxn modelId="{FFB6E55E-B017-9A4A-BD4E-1EA97DB25CDB}" type="presParOf" srcId="{F17CA38B-4594-5A45-B7F4-AC138F48CF2C}" destId="{E25F6098-34BE-BC4B-B2D1-A7DD89F87C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020467-06A0-E343-8815-856180C98408}"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n-US"/>
        </a:p>
      </dgm:t>
    </dgm:pt>
    <dgm:pt modelId="{9E51A873-D60A-9346-AEB9-982A53D5C175}">
      <dgm:prSet phldrT="[Text]" custT="1"/>
      <dgm:spPr/>
      <dgm:t>
        <a:bodyPr/>
        <a:lstStyle/>
        <a:p>
          <a:r>
            <a:rPr lang="en-US" sz="2000" dirty="0"/>
            <a:t>Potential Impact on Need based money</a:t>
          </a:r>
        </a:p>
      </dgm:t>
    </dgm:pt>
    <dgm:pt modelId="{FE54C8A9-F7FB-DD48-B770-9C4561BCEBB3}" type="parTrans" cxnId="{7E1463FA-A92E-EF48-8847-28B99BF69FB9}">
      <dgm:prSet/>
      <dgm:spPr/>
      <dgm:t>
        <a:bodyPr/>
        <a:lstStyle/>
        <a:p>
          <a:endParaRPr lang="en-US"/>
        </a:p>
      </dgm:t>
    </dgm:pt>
    <dgm:pt modelId="{3C8BC213-F4CC-D346-BEE5-4079AE4D0E9A}" type="sibTrans" cxnId="{7E1463FA-A92E-EF48-8847-28B99BF69FB9}">
      <dgm:prSet/>
      <dgm:spPr/>
      <dgm:t>
        <a:bodyPr/>
        <a:lstStyle/>
        <a:p>
          <a:endParaRPr lang="en-US"/>
        </a:p>
      </dgm:t>
    </dgm:pt>
    <dgm:pt modelId="{F8E4A1B0-734E-4C4E-A1C1-008082BF9864}">
      <dgm:prSet phldrT="[Text]" custT="1"/>
      <dgm:spPr/>
      <dgm:t>
        <a:bodyPr/>
        <a:lstStyle/>
        <a:p>
          <a:r>
            <a:rPr lang="en-US" sz="2000" dirty="0"/>
            <a:t>If student is not need based, money has no impact</a:t>
          </a:r>
        </a:p>
      </dgm:t>
    </dgm:pt>
    <dgm:pt modelId="{E28FCC40-4977-2C42-AFB7-E6A204E68758}" type="parTrans" cxnId="{4E085F7A-6F24-F94B-BFA1-BEA420226396}">
      <dgm:prSet/>
      <dgm:spPr/>
      <dgm:t>
        <a:bodyPr/>
        <a:lstStyle/>
        <a:p>
          <a:endParaRPr lang="en-US"/>
        </a:p>
      </dgm:t>
    </dgm:pt>
    <dgm:pt modelId="{1585BD46-3AAF-C841-950F-571620DF4523}" type="sibTrans" cxnId="{4E085F7A-6F24-F94B-BFA1-BEA420226396}">
      <dgm:prSet/>
      <dgm:spPr/>
      <dgm:t>
        <a:bodyPr/>
        <a:lstStyle/>
        <a:p>
          <a:endParaRPr lang="en-US"/>
        </a:p>
      </dgm:t>
    </dgm:pt>
    <dgm:pt modelId="{33B33A65-DC93-4847-8DB7-B0335262370B}">
      <dgm:prSet phldrT="[Text]" custT="1"/>
      <dgm:spPr/>
      <dgm:t>
        <a:bodyPr/>
        <a:lstStyle/>
        <a:p>
          <a:r>
            <a:rPr lang="en-US" sz="2000" dirty="0"/>
            <a:t>Parent Money First, Others Second</a:t>
          </a:r>
        </a:p>
      </dgm:t>
    </dgm:pt>
    <dgm:pt modelId="{12EB027A-6FCC-3A42-B88A-34B1F1507880}" type="parTrans" cxnId="{F54EB2A6-8749-EC4B-A67E-387172CA8883}">
      <dgm:prSet/>
      <dgm:spPr/>
      <dgm:t>
        <a:bodyPr/>
        <a:lstStyle/>
        <a:p>
          <a:endParaRPr lang="en-US"/>
        </a:p>
      </dgm:t>
    </dgm:pt>
    <dgm:pt modelId="{DF350FBF-B084-3F43-A34E-CCFE1261AC00}" type="sibTrans" cxnId="{F54EB2A6-8749-EC4B-A67E-387172CA8883}">
      <dgm:prSet/>
      <dgm:spPr/>
      <dgm:t>
        <a:bodyPr/>
        <a:lstStyle/>
        <a:p>
          <a:endParaRPr lang="en-US"/>
        </a:p>
      </dgm:t>
    </dgm:pt>
    <dgm:pt modelId="{F03F8513-7272-5547-AFD3-EF35E140C591}">
      <dgm:prSet phldrT="[Text]" custT="1"/>
      <dgm:spPr/>
      <dgm:t>
        <a:bodyPr/>
        <a:lstStyle/>
        <a:p>
          <a:r>
            <a:rPr lang="en-US" sz="2000" dirty="0">
              <a:solidFill>
                <a:schemeClr val="accent1">
                  <a:lumMod val="50000"/>
                </a:schemeClr>
              </a:solidFill>
            </a:rPr>
            <a:t>Money that goes to pay for college is reported on the following year’s FAFSA as student income – assessed at 50%</a:t>
          </a:r>
        </a:p>
      </dgm:t>
    </dgm:pt>
    <dgm:pt modelId="{96AD6FA3-855C-4D43-8F82-88D32D93D465}" type="parTrans" cxnId="{3BA9E8A8-41C5-0E44-8F2E-5BE4D342B985}">
      <dgm:prSet/>
      <dgm:spPr/>
      <dgm:t>
        <a:bodyPr/>
        <a:lstStyle/>
        <a:p>
          <a:endParaRPr lang="en-US"/>
        </a:p>
      </dgm:t>
    </dgm:pt>
    <dgm:pt modelId="{96008068-5470-A54C-8F7D-FA3735A19E44}" type="sibTrans" cxnId="{3BA9E8A8-41C5-0E44-8F2E-5BE4D342B985}">
      <dgm:prSet/>
      <dgm:spPr/>
      <dgm:t>
        <a:bodyPr/>
        <a:lstStyle/>
        <a:p>
          <a:endParaRPr lang="en-US"/>
        </a:p>
      </dgm:t>
    </dgm:pt>
    <dgm:pt modelId="{7178DA33-97FF-D64C-8499-AB3A2DB41A98}">
      <dgm:prSet custT="1"/>
      <dgm:spPr/>
      <dgm:t>
        <a:bodyPr/>
        <a:lstStyle/>
        <a:p>
          <a:r>
            <a:rPr lang="en-US" sz="2000" dirty="0">
              <a:solidFill>
                <a:schemeClr val="accent1">
                  <a:lumMod val="50000"/>
                </a:schemeClr>
              </a:solidFill>
            </a:rPr>
            <a:t>If it’s possible, wait until after fall of junior year, once FAFSA is completed in Oct </a:t>
          </a:r>
        </a:p>
      </dgm:t>
    </dgm:pt>
    <dgm:pt modelId="{2A9D9DCB-47BD-FF42-97F7-0060B361D4DC}" type="parTrans" cxnId="{510A818A-85FF-E74C-93CC-49B2B292FB63}">
      <dgm:prSet/>
      <dgm:spPr/>
      <dgm:t>
        <a:bodyPr/>
        <a:lstStyle/>
        <a:p>
          <a:endParaRPr lang="en-US"/>
        </a:p>
      </dgm:t>
    </dgm:pt>
    <dgm:pt modelId="{4771BB6A-9D0F-3247-AC0F-42EF8EF0DC95}" type="sibTrans" cxnId="{510A818A-85FF-E74C-93CC-49B2B292FB63}">
      <dgm:prSet/>
      <dgm:spPr/>
      <dgm:t>
        <a:bodyPr/>
        <a:lstStyle/>
        <a:p>
          <a:endParaRPr lang="en-US"/>
        </a:p>
      </dgm:t>
    </dgm:pt>
    <dgm:pt modelId="{D595CCD7-179E-FF44-88A8-1ABE469B0E34}">
      <dgm:prSet custT="1"/>
      <dgm:spPr/>
      <dgm:t>
        <a:bodyPr/>
        <a:lstStyle/>
        <a:p>
          <a:r>
            <a:rPr lang="en-US" sz="2000" dirty="0">
              <a:solidFill>
                <a:schemeClr val="accent1">
                  <a:lumMod val="50000"/>
                </a:schemeClr>
              </a:solidFill>
            </a:rPr>
            <a:t>Assure there is a 4 year plan for how to pay for school </a:t>
          </a:r>
        </a:p>
      </dgm:t>
    </dgm:pt>
    <dgm:pt modelId="{81D7B646-261B-CD46-BA29-95E09EE55AD0}" type="parTrans" cxnId="{AFE9DCF3-65A1-674A-BCAC-0EBEE5F815EF}">
      <dgm:prSet/>
      <dgm:spPr/>
      <dgm:t>
        <a:bodyPr/>
        <a:lstStyle/>
        <a:p>
          <a:endParaRPr lang="en-US"/>
        </a:p>
      </dgm:t>
    </dgm:pt>
    <dgm:pt modelId="{DDD15634-9B03-2B48-822E-CADB55495F01}" type="sibTrans" cxnId="{AFE9DCF3-65A1-674A-BCAC-0EBEE5F815EF}">
      <dgm:prSet/>
      <dgm:spPr/>
      <dgm:t>
        <a:bodyPr/>
        <a:lstStyle/>
        <a:p>
          <a:endParaRPr lang="en-US"/>
        </a:p>
      </dgm:t>
    </dgm:pt>
    <dgm:pt modelId="{E02D96EF-3A26-2E46-B5AA-4999C92603EB}">
      <dgm:prSet custT="1"/>
      <dgm:spPr/>
      <dgm:t>
        <a:bodyPr/>
        <a:lstStyle/>
        <a:p>
          <a:r>
            <a:rPr lang="en-US" sz="2000" dirty="0">
              <a:solidFill>
                <a:schemeClr val="accent1">
                  <a:lumMod val="50000"/>
                </a:schemeClr>
              </a:solidFill>
            </a:rPr>
            <a:t>Money can now be used for the remainder of junior and all of senior year</a:t>
          </a:r>
        </a:p>
      </dgm:t>
    </dgm:pt>
    <dgm:pt modelId="{34AFE1C9-43A8-F04C-AB80-0FF8AE7F1545}" type="parTrans" cxnId="{BCAA3971-0CF4-8B48-87AD-8D649B5021D9}">
      <dgm:prSet/>
      <dgm:spPr/>
      <dgm:t>
        <a:bodyPr/>
        <a:lstStyle/>
        <a:p>
          <a:endParaRPr lang="en-US"/>
        </a:p>
      </dgm:t>
    </dgm:pt>
    <dgm:pt modelId="{49AA243B-A9F7-6047-9C1A-BA80190F3D8D}" type="sibTrans" cxnId="{BCAA3971-0CF4-8B48-87AD-8D649B5021D9}">
      <dgm:prSet/>
      <dgm:spPr/>
      <dgm:t>
        <a:bodyPr/>
        <a:lstStyle/>
        <a:p>
          <a:endParaRPr lang="en-US"/>
        </a:p>
      </dgm:t>
    </dgm:pt>
    <dgm:pt modelId="{E10D0B95-670E-D74B-80EA-CDD42B2BDAC6}">
      <dgm:prSet custT="1"/>
      <dgm:spPr/>
      <dgm:t>
        <a:bodyPr/>
        <a:lstStyle/>
        <a:p>
          <a:r>
            <a:rPr lang="en-US" sz="2000" dirty="0">
              <a:solidFill>
                <a:schemeClr val="accent1">
                  <a:lumMod val="50000"/>
                </a:schemeClr>
              </a:solidFill>
            </a:rPr>
            <a:t>If not in a 529, other contributors may consider helping pay off student loans</a:t>
          </a:r>
        </a:p>
      </dgm:t>
    </dgm:pt>
    <dgm:pt modelId="{DB261131-EE67-5F4A-A9E5-8CF7CF9B8B3A}" type="parTrans" cxnId="{CD7F061B-3BE1-B34F-B0A5-0CF65386D8D2}">
      <dgm:prSet/>
      <dgm:spPr/>
      <dgm:t>
        <a:bodyPr/>
        <a:lstStyle/>
        <a:p>
          <a:endParaRPr lang="en-US"/>
        </a:p>
      </dgm:t>
    </dgm:pt>
    <dgm:pt modelId="{709A7413-FEFF-AF43-9EB9-FDD7A7188305}" type="sibTrans" cxnId="{CD7F061B-3BE1-B34F-B0A5-0CF65386D8D2}">
      <dgm:prSet/>
      <dgm:spPr/>
      <dgm:t>
        <a:bodyPr/>
        <a:lstStyle/>
        <a:p>
          <a:endParaRPr lang="en-US"/>
        </a:p>
      </dgm:t>
    </dgm:pt>
    <dgm:pt modelId="{CEA98FB4-3E7B-EE41-A2B5-8463F06D893C}">
      <dgm:prSet phldrT="[Text]" custT="1"/>
      <dgm:spPr/>
      <dgm:t>
        <a:bodyPr/>
        <a:lstStyle/>
        <a:p>
          <a:r>
            <a:rPr lang="en-US" sz="2000" dirty="0">
              <a:solidFill>
                <a:schemeClr val="accent1">
                  <a:lumMod val="50000"/>
                </a:schemeClr>
              </a:solidFill>
            </a:rPr>
            <a:t>Depending on need status, this could impact grants/scholarships</a:t>
          </a:r>
        </a:p>
      </dgm:t>
    </dgm:pt>
    <dgm:pt modelId="{BF496B4D-ABEA-BA40-A2CF-7F8EC278758B}" type="parTrans" cxnId="{D9A25E4E-2739-684C-8FED-271617BFFD6D}">
      <dgm:prSet/>
      <dgm:spPr/>
      <dgm:t>
        <a:bodyPr/>
        <a:lstStyle/>
        <a:p>
          <a:endParaRPr lang="en-US"/>
        </a:p>
      </dgm:t>
    </dgm:pt>
    <dgm:pt modelId="{E36E78BB-D23F-2746-BD69-BE87C8ECFEF8}" type="sibTrans" cxnId="{D9A25E4E-2739-684C-8FED-271617BFFD6D}">
      <dgm:prSet/>
      <dgm:spPr/>
      <dgm:t>
        <a:bodyPr/>
        <a:lstStyle/>
        <a:p>
          <a:endParaRPr lang="en-US"/>
        </a:p>
      </dgm:t>
    </dgm:pt>
    <dgm:pt modelId="{F17CA38B-4594-5A45-B7F4-AC138F48CF2C}" type="pres">
      <dgm:prSet presAssocID="{70020467-06A0-E343-8815-856180C98408}" presName="linear" presStyleCnt="0">
        <dgm:presLayoutVars>
          <dgm:dir/>
          <dgm:animLvl val="lvl"/>
          <dgm:resizeHandles val="exact"/>
        </dgm:presLayoutVars>
      </dgm:prSet>
      <dgm:spPr/>
    </dgm:pt>
    <dgm:pt modelId="{0AF769DF-460C-E343-AF1A-03C098D5DF1C}" type="pres">
      <dgm:prSet presAssocID="{9E51A873-D60A-9346-AEB9-982A53D5C175}" presName="parentLin" presStyleCnt="0"/>
      <dgm:spPr/>
    </dgm:pt>
    <dgm:pt modelId="{EDCB6124-885B-E440-8E0A-CB499F1216EE}" type="pres">
      <dgm:prSet presAssocID="{9E51A873-D60A-9346-AEB9-982A53D5C175}" presName="parentLeftMargin" presStyleLbl="node1" presStyleIdx="0" presStyleCnt="3"/>
      <dgm:spPr/>
    </dgm:pt>
    <dgm:pt modelId="{011ECEC1-DD48-234D-B920-FC1EA3DB2229}" type="pres">
      <dgm:prSet presAssocID="{9E51A873-D60A-9346-AEB9-982A53D5C175}" presName="parentText" presStyleLbl="node1" presStyleIdx="0" presStyleCnt="3" custScaleX="101960" custScaleY="56145">
        <dgm:presLayoutVars>
          <dgm:chMax val="0"/>
          <dgm:bulletEnabled val="1"/>
        </dgm:presLayoutVars>
      </dgm:prSet>
      <dgm:spPr/>
    </dgm:pt>
    <dgm:pt modelId="{189626F3-ACF3-9141-BD47-9677B938A049}" type="pres">
      <dgm:prSet presAssocID="{9E51A873-D60A-9346-AEB9-982A53D5C175}" presName="negativeSpace" presStyleCnt="0"/>
      <dgm:spPr/>
    </dgm:pt>
    <dgm:pt modelId="{307B1FF0-2B04-8346-B89A-8ECA95F3970D}" type="pres">
      <dgm:prSet presAssocID="{9E51A873-D60A-9346-AEB9-982A53D5C175}" presName="childText" presStyleLbl="conFgAcc1" presStyleIdx="0" presStyleCnt="3">
        <dgm:presLayoutVars>
          <dgm:bulletEnabled val="1"/>
        </dgm:presLayoutVars>
      </dgm:prSet>
      <dgm:spPr/>
    </dgm:pt>
    <dgm:pt modelId="{C656F745-2F0A-C442-AC3A-739FDE0C1877}" type="pres">
      <dgm:prSet presAssocID="{3C8BC213-F4CC-D346-BEE5-4079AE4D0E9A}" presName="spaceBetweenRectangles" presStyleCnt="0"/>
      <dgm:spPr/>
    </dgm:pt>
    <dgm:pt modelId="{60F12167-EC05-A943-A468-055B8929A8F7}" type="pres">
      <dgm:prSet presAssocID="{33B33A65-DC93-4847-8DB7-B0335262370B}" presName="parentLin" presStyleCnt="0"/>
      <dgm:spPr/>
    </dgm:pt>
    <dgm:pt modelId="{02DE1FE6-43BB-324F-B31A-C85AC10454E3}" type="pres">
      <dgm:prSet presAssocID="{33B33A65-DC93-4847-8DB7-B0335262370B}" presName="parentLeftMargin" presStyleLbl="node1" presStyleIdx="0" presStyleCnt="3"/>
      <dgm:spPr/>
    </dgm:pt>
    <dgm:pt modelId="{93BEF553-D582-D243-994D-EC927B3BDB15}" type="pres">
      <dgm:prSet presAssocID="{33B33A65-DC93-4847-8DB7-B0335262370B}" presName="parentText" presStyleLbl="node1" presStyleIdx="1" presStyleCnt="3" custScaleX="107447" custScaleY="54202">
        <dgm:presLayoutVars>
          <dgm:chMax val="0"/>
          <dgm:bulletEnabled val="1"/>
        </dgm:presLayoutVars>
      </dgm:prSet>
      <dgm:spPr/>
    </dgm:pt>
    <dgm:pt modelId="{259201FC-B2E1-3841-8748-101FE04FF504}" type="pres">
      <dgm:prSet presAssocID="{33B33A65-DC93-4847-8DB7-B0335262370B}" presName="negativeSpace" presStyleCnt="0"/>
      <dgm:spPr/>
    </dgm:pt>
    <dgm:pt modelId="{739C08A9-D74F-E648-A6CB-3B012C92E813}" type="pres">
      <dgm:prSet presAssocID="{33B33A65-DC93-4847-8DB7-B0335262370B}" presName="childText" presStyleLbl="conFgAcc1" presStyleIdx="1" presStyleCnt="3">
        <dgm:presLayoutVars>
          <dgm:bulletEnabled val="1"/>
        </dgm:presLayoutVars>
      </dgm:prSet>
      <dgm:spPr/>
    </dgm:pt>
    <dgm:pt modelId="{D83E0E78-4924-1A4E-8EF7-BC74EE25AA3A}" type="pres">
      <dgm:prSet presAssocID="{DF350FBF-B084-3F43-A34E-CCFE1261AC00}" presName="spaceBetweenRectangles" presStyleCnt="0"/>
      <dgm:spPr/>
    </dgm:pt>
    <dgm:pt modelId="{4E6E142D-4F4E-AB41-ADB0-CB447C0C79AD}" type="pres">
      <dgm:prSet presAssocID="{F8E4A1B0-734E-4C4E-A1C1-008082BF9864}" presName="parentLin" presStyleCnt="0"/>
      <dgm:spPr/>
    </dgm:pt>
    <dgm:pt modelId="{F9A9FAD6-EF4D-954F-96D9-E02BBDD2F250}" type="pres">
      <dgm:prSet presAssocID="{F8E4A1B0-734E-4C4E-A1C1-008082BF9864}" presName="parentLeftMargin" presStyleLbl="node1" presStyleIdx="1" presStyleCnt="3"/>
      <dgm:spPr/>
    </dgm:pt>
    <dgm:pt modelId="{6118AF41-9594-1F4E-A920-E383CCFA8C63}" type="pres">
      <dgm:prSet presAssocID="{F8E4A1B0-734E-4C4E-A1C1-008082BF9864}" presName="parentText" presStyleLbl="node1" presStyleIdx="2" presStyleCnt="3" custScaleX="111368" custScaleY="54570">
        <dgm:presLayoutVars>
          <dgm:chMax val="0"/>
          <dgm:bulletEnabled val="1"/>
        </dgm:presLayoutVars>
      </dgm:prSet>
      <dgm:spPr/>
    </dgm:pt>
    <dgm:pt modelId="{DA20A487-F0D5-0C40-B4BA-E07B11157615}" type="pres">
      <dgm:prSet presAssocID="{F8E4A1B0-734E-4C4E-A1C1-008082BF9864}" presName="negativeSpace" presStyleCnt="0"/>
      <dgm:spPr/>
    </dgm:pt>
    <dgm:pt modelId="{E25F6098-34BE-BC4B-B2D1-A7DD89F87CA3}" type="pres">
      <dgm:prSet presAssocID="{F8E4A1B0-734E-4C4E-A1C1-008082BF9864}" presName="childText" presStyleLbl="conFgAcc1" presStyleIdx="2" presStyleCnt="3">
        <dgm:presLayoutVars>
          <dgm:bulletEnabled val="1"/>
        </dgm:presLayoutVars>
      </dgm:prSet>
      <dgm:spPr/>
    </dgm:pt>
  </dgm:ptLst>
  <dgm:cxnLst>
    <dgm:cxn modelId="{F273BF01-D87A-E648-B755-D48C2DB7FA6B}" type="presOf" srcId="{33B33A65-DC93-4847-8DB7-B0335262370B}" destId="{93BEF553-D582-D243-994D-EC927B3BDB15}" srcOrd="1" destOrd="0" presId="urn:microsoft.com/office/officeart/2005/8/layout/list1"/>
    <dgm:cxn modelId="{41551C08-3D85-8B42-B14F-2CD303340E7D}" type="presOf" srcId="{CEA98FB4-3E7B-EE41-A2B5-8463F06D893C}" destId="{307B1FF0-2B04-8346-B89A-8ECA95F3970D}" srcOrd="0" destOrd="1" presId="urn:microsoft.com/office/officeart/2005/8/layout/list1"/>
    <dgm:cxn modelId="{CD7F061B-3BE1-B34F-B0A5-0CF65386D8D2}" srcId="{F8E4A1B0-734E-4C4E-A1C1-008082BF9864}" destId="{E10D0B95-670E-D74B-80EA-CDD42B2BDAC6}" srcOrd="1" destOrd="0" parTransId="{DB261131-EE67-5F4A-A9E5-8CF7CF9B8B3A}" sibTransId="{709A7413-FEFF-AF43-9EB9-FDD7A7188305}"/>
    <dgm:cxn modelId="{E907A21E-8799-3A41-8C2E-8B5121C8C971}" type="presOf" srcId="{E10D0B95-670E-D74B-80EA-CDD42B2BDAC6}" destId="{E25F6098-34BE-BC4B-B2D1-A7DD89F87CA3}" srcOrd="0" destOrd="1" presId="urn:microsoft.com/office/officeart/2005/8/layout/list1"/>
    <dgm:cxn modelId="{9B395F31-9869-CA4A-9FBC-05C38DE799AA}" type="presOf" srcId="{F03F8513-7272-5547-AFD3-EF35E140C591}" destId="{307B1FF0-2B04-8346-B89A-8ECA95F3970D}" srcOrd="0" destOrd="0" presId="urn:microsoft.com/office/officeart/2005/8/layout/list1"/>
    <dgm:cxn modelId="{AAD48032-8A53-4847-9375-9927F2EA445A}" type="presOf" srcId="{E02D96EF-3A26-2E46-B5AA-4999C92603EB}" destId="{739C08A9-D74F-E648-A6CB-3B012C92E813}" srcOrd="0" destOrd="1" presId="urn:microsoft.com/office/officeart/2005/8/layout/list1"/>
    <dgm:cxn modelId="{DD3C4E3D-BB2D-914E-9285-A483CD6A4F8B}" type="presOf" srcId="{33B33A65-DC93-4847-8DB7-B0335262370B}" destId="{02DE1FE6-43BB-324F-B31A-C85AC10454E3}" srcOrd="0" destOrd="0" presId="urn:microsoft.com/office/officeart/2005/8/layout/list1"/>
    <dgm:cxn modelId="{9558F660-D16E-504D-8018-2A782A9B4455}" type="presOf" srcId="{D595CCD7-179E-FF44-88A8-1ABE469B0E34}" destId="{E25F6098-34BE-BC4B-B2D1-A7DD89F87CA3}" srcOrd="0" destOrd="0" presId="urn:microsoft.com/office/officeart/2005/8/layout/list1"/>
    <dgm:cxn modelId="{24916F43-02F3-9949-B535-E0E47B2E90F1}" type="presOf" srcId="{9E51A873-D60A-9346-AEB9-982A53D5C175}" destId="{011ECEC1-DD48-234D-B920-FC1EA3DB2229}" srcOrd="1" destOrd="0" presId="urn:microsoft.com/office/officeart/2005/8/layout/list1"/>
    <dgm:cxn modelId="{AB57AF47-C4A4-B245-BD60-A74789DEE901}" type="presOf" srcId="{70020467-06A0-E343-8815-856180C98408}" destId="{F17CA38B-4594-5A45-B7F4-AC138F48CF2C}" srcOrd="0" destOrd="0" presId="urn:microsoft.com/office/officeart/2005/8/layout/list1"/>
    <dgm:cxn modelId="{1956FC68-2DB1-3A4B-AC81-5B3C966AD24A}" type="presOf" srcId="{9E51A873-D60A-9346-AEB9-982A53D5C175}" destId="{EDCB6124-885B-E440-8E0A-CB499F1216EE}" srcOrd="0" destOrd="0" presId="urn:microsoft.com/office/officeart/2005/8/layout/list1"/>
    <dgm:cxn modelId="{D9A25E4E-2739-684C-8FED-271617BFFD6D}" srcId="{9E51A873-D60A-9346-AEB9-982A53D5C175}" destId="{CEA98FB4-3E7B-EE41-A2B5-8463F06D893C}" srcOrd="1" destOrd="0" parTransId="{BF496B4D-ABEA-BA40-A2CF-7F8EC278758B}" sibTransId="{E36E78BB-D23F-2746-BD69-BE87C8ECFEF8}"/>
    <dgm:cxn modelId="{BCAA3971-0CF4-8B48-87AD-8D649B5021D9}" srcId="{33B33A65-DC93-4847-8DB7-B0335262370B}" destId="{E02D96EF-3A26-2E46-B5AA-4999C92603EB}" srcOrd="1" destOrd="0" parTransId="{34AFE1C9-43A8-F04C-AB80-0FF8AE7F1545}" sibTransId="{49AA243B-A9F7-6047-9C1A-BA80190F3D8D}"/>
    <dgm:cxn modelId="{4E085F7A-6F24-F94B-BFA1-BEA420226396}" srcId="{70020467-06A0-E343-8815-856180C98408}" destId="{F8E4A1B0-734E-4C4E-A1C1-008082BF9864}" srcOrd="2" destOrd="0" parTransId="{E28FCC40-4977-2C42-AFB7-E6A204E68758}" sibTransId="{1585BD46-3AAF-C841-950F-571620DF4523}"/>
    <dgm:cxn modelId="{510A818A-85FF-E74C-93CC-49B2B292FB63}" srcId="{33B33A65-DC93-4847-8DB7-B0335262370B}" destId="{7178DA33-97FF-D64C-8499-AB3A2DB41A98}" srcOrd="0" destOrd="0" parTransId="{2A9D9DCB-47BD-FF42-97F7-0060B361D4DC}" sibTransId="{4771BB6A-9D0F-3247-AC0F-42EF8EF0DC95}"/>
    <dgm:cxn modelId="{F54EB2A6-8749-EC4B-A67E-387172CA8883}" srcId="{70020467-06A0-E343-8815-856180C98408}" destId="{33B33A65-DC93-4847-8DB7-B0335262370B}" srcOrd="1" destOrd="0" parTransId="{12EB027A-6FCC-3A42-B88A-34B1F1507880}" sibTransId="{DF350FBF-B084-3F43-A34E-CCFE1261AC00}"/>
    <dgm:cxn modelId="{3BA9E8A8-41C5-0E44-8F2E-5BE4D342B985}" srcId="{9E51A873-D60A-9346-AEB9-982A53D5C175}" destId="{F03F8513-7272-5547-AFD3-EF35E140C591}" srcOrd="0" destOrd="0" parTransId="{96AD6FA3-855C-4D43-8F82-88D32D93D465}" sibTransId="{96008068-5470-A54C-8F7D-FA3735A19E44}"/>
    <dgm:cxn modelId="{A2B177BA-038E-3A42-86EB-E7B221EEF594}" type="presOf" srcId="{F8E4A1B0-734E-4C4E-A1C1-008082BF9864}" destId="{6118AF41-9594-1F4E-A920-E383CCFA8C63}" srcOrd="1" destOrd="0" presId="urn:microsoft.com/office/officeart/2005/8/layout/list1"/>
    <dgm:cxn modelId="{30FBDDD1-438A-8845-80D3-FE5204BDFEB8}" type="presOf" srcId="{7178DA33-97FF-D64C-8499-AB3A2DB41A98}" destId="{739C08A9-D74F-E648-A6CB-3B012C92E813}" srcOrd="0" destOrd="0" presId="urn:microsoft.com/office/officeart/2005/8/layout/list1"/>
    <dgm:cxn modelId="{350653D3-1C99-814D-AA77-AF3F1763EBDE}" type="presOf" srcId="{F8E4A1B0-734E-4C4E-A1C1-008082BF9864}" destId="{F9A9FAD6-EF4D-954F-96D9-E02BBDD2F250}" srcOrd="0" destOrd="0" presId="urn:microsoft.com/office/officeart/2005/8/layout/list1"/>
    <dgm:cxn modelId="{AFE9DCF3-65A1-674A-BCAC-0EBEE5F815EF}" srcId="{F8E4A1B0-734E-4C4E-A1C1-008082BF9864}" destId="{D595CCD7-179E-FF44-88A8-1ABE469B0E34}" srcOrd="0" destOrd="0" parTransId="{81D7B646-261B-CD46-BA29-95E09EE55AD0}" sibTransId="{DDD15634-9B03-2B48-822E-CADB55495F01}"/>
    <dgm:cxn modelId="{7E1463FA-A92E-EF48-8847-28B99BF69FB9}" srcId="{70020467-06A0-E343-8815-856180C98408}" destId="{9E51A873-D60A-9346-AEB9-982A53D5C175}" srcOrd="0" destOrd="0" parTransId="{FE54C8A9-F7FB-DD48-B770-9C4561BCEBB3}" sibTransId="{3C8BC213-F4CC-D346-BEE5-4079AE4D0E9A}"/>
    <dgm:cxn modelId="{6F9C4079-5EDF-444B-86D6-1A8AD7E7C5F8}" type="presParOf" srcId="{F17CA38B-4594-5A45-B7F4-AC138F48CF2C}" destId="{0AF769DF-460C-E343-AF1A-03C098D5DF1C}" srcOrd="0" destOrd="0" presId="urn:microsoft.com/office/officeart/2005/8/layout/list1"/>
    <dgm:cxn modelId="{7FE5E1A8-E1D5-E642-A1D1-4731C62DF08B}" type="presParOf" srcId="{0AF769DF-460C-E343-AF1A-03C098D5DF1C}" destId="{EDCB6124-885B-E440-8E0A-CB499F1216EE}" srcOrd="0" destOrd="0" presId="urn:microsoft.com/office/officeart/2005/8/layout/list1"/>
    <dgm:cxn modelId="{45071B33-77C1-9E43-9FAA-E8B52AEEF298}" type="presParOf" srcId="{0AF769DF-460C-E343-AF1A-03C098D5DF1C}" destId="{011ECEC1-DD48-234D-B920-FC1EA3DB2229}" srcOrd="1" destOrd="0" presId="urn:microsoft.com/office/officeart/2005/8/layout/list1"/>
    <dgm:cxn modelId="{7E358E11-0314-2647-8501-2B0050BA77ED}" type="presParOf" srcId="{F17CA38B-4594-5A45-B7F4-AC138F48CF2C}" destId="{189626F3-ACF3-9141-BD47-9677B938A049}" srcOrd="1" destOrd="0" presId="urn:microsoft.com/office/officeart/2005/8/layout/list1"/>
    <dgm:cxn modelId="{A0C16A6F-9567-0046-9175-638E92E12B85}" type="presParOf" srcId="{F17CA38B-4594-5A45-B7F4-AC138F48CF2C}" destId="{307B1FF0-2B04-8346-B89A-8ECA95F3970D}" srcOrd="2" destOrd="0" presId="urn:microsoft.com/office/officeart/2005/8/layout/list1"/>
    <dgm:cxn modelId="{FA8652C2-3386-B14D-AAC7-BD8783FF6AE9}" type="presParOf" srcId="{F17CA38B-4594-5A45-B7F4-AC138F48CF2C}" destId="{C656F745-2F0A-C442-AC3A-739FDE0C1877}" srcOrd="3" destOrd="0" presId="urn:microsoft.com/office/officeart/2005/8/layout/list1"/>
    <dgm:cxn modelId="{024D90A6-CE4D-0942-BF6A-5FE414E7C216}" type="presParOf" srcId="{F17CA38B-4594-5A45-B7F4-AC138F48CF2C}" destId="{60F12167-EC05-A943-A468-055B8929A8F7}" srcOrd="4" destOrd="0" presId="urn:microsoft.com/office/officeart/2005/8/layout/list1"/>
    <dgm:cxn modelId="{B5758B7A-A78D-4049-8CCC-21DDFD4BF428}" type="presParOf" srcId="{60F12167-EC05-A943-A468-055B8929A8F7}" destId="{02DE1FE6-43BB-324F-B31A-C85AC10454E3}" srcOrd="0" destOrd="0" presId="urn:microsoft.com/office/officeart/2005/8/layout/list1"/>
    <dgm:cxn modelId="{5EBB4242-5683-AF42-85E4-DF6E9E82095E}" type="presParOf" srcId="{60F12167-EC05-A943-A468-055B8929A8F7}" destId="{93BEF553-D582-D243-994D-EC927B3BDB15}" srcOrd="1" destOrd="0" presId="urn:microsoft.com/office/officeart/2005/8/layout/list1"/>
    <dgm:cxn modelId="{AB1A581C-014F-DE48-8779-28FF49E9EF96}" type="presParOf" srcId="{F17CA38B-4594-5A45-B7F4-AC138F48CF2C}" destId="{259201FC-B2E1-3841-8748-101FE04FF504}" srcOrd="5" destOrd="0" presId="urn:microsoft.com/office/officeart/2005/8/layout/list1"/>
    <dgm:cxn modelId="{ADE1A650-099E-3C4D-BE45-A14E80945EAD}" type="presParOf" srcId="{F17CA38B-4594-5A45-B7F4-AC138F48CF2C}" destId="{739C08A9-D74F-E648-A6CB-3B012C92E813}" srcOrd="6" destOrd="0" presId="urn:microsoft.com/office/officeart/2005/8/layout/list1"/>
    <dgm:cxn modelId="{3183E6C5-B7DB-8543-ACFA-A93A595B8DE1}" type="presParOf" srcId="{F17CA38B-4594-5A45-B7F4-AC138F48CF2C}" destId="{D83E0E78-4924-1A4E-8EF7-BC74EE25AA3A}" srcOrd="7" destOrd="0" presId="urn:microsoft.com/office/officeart/2005/8/layout/list1"/>
    <dgm:cxn modelId="{86B99886-409C-BF47-8A06-CDA62296EEF5}" type="presParOf" srcId="{F17CA38B-4594-5A45-B7F4-AC138F48CF2C}" destId="{4E6E142D-4F4E-AB41-ADB0-CB447C0C79AD}" srcOrd="8" destOrd="0" presId="urn:microsoft.com/office/officeart/2005/8/layout/list1"/>
    <dgm:cxn modelId="{B20CCAEE-758A-E54D-A161-299F3196BD9E}" type="presParOf" srcId="{4E6E142D-4F4E-AB41-ADB0-CB447C0C79AD}" destId="{F9A9FAD6-EF4D-954F-96D9-E02BBDD2F250}" srcOrd="0" destOrd="0" presId="urn:microsoft.com/office/officeart/2005/8/layout/list1"/>
    <dgm:cxn modelId="{5B7921ED-9D09-4C41-80E2-FBCCA8FAEC9B}" type="presParOf" srcId="{4E6E142D-4F4E-AB41-ADB0-CB447C0C79AD}" destId="{6118AF41-9594-1F4E-A920-E383CCFA8C63}" srcOrd="1" destOrd="0" presId="urn:microsoft.com/office/officeart/2005/8/layout/list1"/>
    <dgm:cxn modelId="{1E11C6CC-598F-4647-BF88-B75AE9F238D6}" type="presParOf" srcId="{F17CA38B-4594-5A45-B7F4-AC138F48CF2C}" destId="{DA20A487-F0D5-0C40-B4BA-E07B11157615}" srcOrd="9" destOrd="0" presId="urn:microsoft.com/office/officeart/2005/8/layout/list1"/>
    <dgm:cxn modelId="{FFB6E55E-B017-9A4A-BD4E-1EA97DB25CDB}" type="presParOf" srcId="{F17CA38B-4594-5A45-B7F4-AC138F48CF2C}" destId="{E25F6098-34BE-BC4B-B2D1-A7DD89F87CA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6962-D21E-0247-813D-88B45A6E911E}">
      <dsp:nvSpPr>
        <dsp:cNvPr id="0" name=""/>
        <dsp:cNvSpPr/>
      </dsp:nvSpPr>
      <dsp:spPr>
        <a:xfrm>
          <a:off x="4121669" y="0"/>
          <a:ext cx="2297906" cy="2297906"/>
        </a:xfrm>
        <a:prstGeom prst="triangle">
          <a:avLst/>
        </a:prstGeom>
        <a:solidFill>
          <a:schemeClr val="accent1">
            <a:hueOff val="0"/>
            <a:satOff val="0"/>
            <a:lumOff val="0"/>
            <a:alphaOff val="0"/>
          </a:schemeClr>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Parents &amp; Students</a:t>
          </a:r>
        </a:p>
      </dsp:txBody>
      <dsp:txXfrm>
        <a:off x="4696146" y="1148953"/>
        <a:ext cx="1148953" cy="1148953"/>
      </dsp:txXfrm>
    </dsp:sp>
    <dsp:sp modelId="{DEAEF676-2213-E34C-9479-9747CD9D074C}">
      <dsp:nvSpPr>
        <dsp:cNvPr id="0" name=""/>
        <dsp:cNvSpPr/>
      </dsp:nvSpPr>
      <dsp:spPr>
        <a:xfrm>
          <a:off x="2959893" y="2297906"/>
          <a:ext cx="2297906" cy="22979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Merit Aid</a:t>
          </a:r>
        </a:p>
      </dsp:txBody>
      <dsp:txXfrm>
        <a:off x="3534370" y="3446859"/>
        <a:ext cx="1148953" cy="1148953"/>
      </dsp:txXfrm>
    </dsp:sp>
    <dsp:sp modelId="{38277099-0FDF-DE43-A260-4EE47777F698}">
      <dsp:nvSpPr>
        <dsp:cNvPr id="0" name=""/>
        <dsp:cNvSpPr/>
      </dsp:nvSpPr>
      <dsp:spPr>
        <a:xfrm rot="10800000">
          <a:off x="4096047" y="2297906"/>
          <a:ext cx="2297906" cy="22979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Loans</a:t>
          </a:r>
        </a:p>
      </dsp:txBody>
      <dsp:txXfrm rot="10800000">
        <a:off x="4670523" y="2297906"/>
        <a:ext cx="1148953" cy="1148953"/>
      </dsp:txXfrm>
    </dsp:sp>
    <dsp:sp modelId="{CF40A364-EB27-0340-A0B5-8ABF250B5F50}">
      <dsp:nvSpPr>
        <dsp:cNvPr id="0" name=""/>
        <dsp:cNvSpPr/>
      </dsp:nvSpPr>
      <dsp:spPr>
        <a:xfrm>
          <a:off x="5257800" y="2297906"/>
          <a:ext cx="2297906" cy="22979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Need Based Aid</a:t>
          </a:r>
        </a:p>
      </dsp:txBody>
      <dsp:txXfrm>
        <a:off x="5832277" y="3446859"/>
        <a:ext cx="1148953" cy="1148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36962-D21E-0247-813D-88B45A6E911E}">
      <dsp:nvSpPr>
        <dsp:cNvPr id="0" name=""/>
        <dsp:cNvSpPr/>
      </dsp:nvSpPr>
      <dsp:spPr>
        <a:xfrm>
          <a:off x="4121669" y="0"/>
          <a:ext cx="2297906" cy="2297906"/>
        </a:xfrm>
        <a:prstGeom prst="triangle">
          <a:avLst/>
        </a:prstGeom>
        <a:solidFill>
          <a:schemeClr val="accent1">
            <a:hueOff val="0"/>
            <a:satOff val="0"/>
            <a:lumOff val="0"/>
            <a:alphaOff val="0"/>
          </a:schemeClr>
        </a:solidFill>
        <a:ln w="444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Parents &amp; Students</a:t>
          </a:r>
        </a:p>
      </dsp:txBody>
      <dsp:txXfrm>
        <a:off x="4696146" y="1148953"/>
        <a:ext cx="1148953" cy="1148953"/>
      </dsp:txXfrm>
    </dsp:sp>
    <dsp:sp modelId="{DEAEF676-2213-E34C-9479-9747CD9D074C}">
      <dsp:nvSpPr>
        <dsp:cNvPr id="0" name=""/>
        <dsp:cNvSpPr/>
      </dsp:nvSpPr>
      <dsp:spPr>
        <a:xfrm>
          <a:off x="2959893" y="2297906"/>
          <a:ext cx="2297906" cy="22979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Merit Aid</a:t>
          </a:r>
        </a:p>
      </dsp:txBody>
      <dsp:txXfrm>
        <a:off x="3534370" y="3446859"/>
        <a:ext cx="1148953" cy="1148953"/>
      </dsp:txXfrm>
    </dsp:sp>
    <dsp:sp modelId="{38277099-0FDF-DE43-A260-4EE47777F698}">
      <dsp:nvSpPr>
        <dsp:cNvPr id="0" name=""/>
        <dsp:cNvSpPr/>
      </dsp:nvSpPr>
      <dsp:spPr>
        <a:xfrm rot="10800000">
          <a:off x="4096047" y="2297906"/>
          <a:ext cx="2297906" cy="2297906"/>
        </a:xfrm>
        <a:prstGeom prst="triangle">
          <a:avLst/>
        </a:prstGeom>
        <a:solidFill>
          <a:schemeClr val="accent1">
            <a:hueOff val="0"/>
            <a:satOff val="0"/>
            <a:lumOff val="0"/>
            <a:alphaOff val="0"/>
          </a:schemeClr>
        </a:solidFill>
        <a:ln w="444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Loans</a:t>
          </a:r>
        </a:p>
      </dsp:txBody>
      <dsp:txXfrm rot="10800000">
        <a:off x="4670523" y="2297906"/>
        <a:ext cx="1148953" cy="1148953"/>
      </dsp:txXfrm>
    </dsp:sp>
    <dsp:sp modelId="{CF40A364-EB27-0340-A0B5-8ABF250B5F50}">
      <dsp:nvSpPr>
        <dsp:cNvPr id="0" name=""/>
        <dsp:cNvSpPr/>
      </dsp:nvSpPr>
      <dsp:spPr>
        <a:xfrm>
          <a:off x="5257800" y="2297906"/>
          <a:ext cx="2297906" cy="22979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Need Based Aid</a:t>
          </a:r>
        </a:p>
      </dsp:txBody>
      <dsp:txXfrm>
        <a:off x="5832277" y="3446859"/>
        <a:ext cx="1148953" cy="1148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1FF0-2B04-8346-B89A-8ECA95F3970D}">
      <dsp:nvSpPr>
        <dsp:cNvPr id="0" name=""/>
        <dsp:cNvSpPr/>
      </dsp:nvSpPr>
      <dsp:spPr>
        <a:xfrm>
          <a:off x="0" y="90143"/>
          <a:ext cx="8559161" cy="14064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286" tIns="978916" rIns="66428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Tuition, Room &amp; Board, Books, Fees, Disability equipment</a:t>
          </a:r>
        </a:p>
      </dsp:txBody>
      <dsp:txXfrm>
        <a:off x="0" y="90143"/>
        <a:ext cx="8559161" cy="1406475"/>
      </dsp:txXfrm>
    </dsp:sp>
    <dsp:sp modelId="{011ECEC1-DD48-234D-B920-FC1EA3DB2229}">
      <dsp:nvSpPr>
        <dsp:cNvPr id="0" name=""/>
        <dsp:cNvSpPr/>
      </dsp:nvSpPr>
      <dsp:spPr>
        <a:xfrm>
          <a:off x="427958" y="4885"/>
          <a:ext cx="6108844" cy="7789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61" tIns="0" rIns="226461" bIns="0" numCol="1" spcCol="1270" anchor="ctr" anchorCtr="0">
          <a:noAutofit/>
        </a:bodyPr>
        <a:lstStyle/>
        <a:p>
          <a:pPr marL="0" lvl="0" indent="0" algn="l" defTabSz="889000">
            <a:lnSpc>
              <a:spcPct val="90000"/>
            </a:lnSpc>
            <a:spcBef>
              <a:spcPct val="0"/>
            </a:spcBef>
            <a:spcAft>
              <a:spcPct val="35000"/>
            </a:spcAft>
            <a:buNone/>
          </a:pPr>
          <a:r>
            <a:rPr lang="en-US" sz="2000" kern="1200" dirty="0"/>
            <a:t>Use is limited to qualified college expenses</a:t>
          </a:r>
        </a:p>
      </dsp:txBody>
      <dsp:txXfrm>
        <a:off x="465985" y="42912"/>
        <a:ext cx="6032790" cy="702924"/>
      </dsp:txXfrm>
    </dsp:sp>
    <dsp:sp modelId="{739C08A9-D74F-E648-A6CB-3B012C92E813}">
      <dsp:nvSpPr>
        <dsp:cNvPr id="0" name=""/>
        <dsp:cNvSpPr/>
      </dsp:nvSpPr>
      <dsp:spPr>
        <a:xfrm>
          <a:off x="0" y="1808718"/>
          <a:ext cx="8559161" cy="1961662"/>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286" tIns="978916" rIns="66428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Does it make sense to take out subsidized money early to avoid private loans in year 4? Subsidized loans are at 0% until payback, can the family earn interest in this time frame?</a:t>
          </a:r>
        </a:p>
      </dsp:txBody>
      <dsp:txXfrm>
        <a:off x="0" y="1808718"/>
        <a:ext cx="8559161" cy="1961662"/>
      </dsp:txXfrm>
    </dsp:sp>
    <dsp:sp modelId="{93BEF553-D582-D243-994D-EC927B3BDB15}">
      <dsp:nvSpPr>
        <dsp:cNvPr id="0" name=""/>
        <dsp:cNvSpPr/>
      </dsp:nvSpPr>
      <dsp:spPr>
        <a:xfrm>
          <a:off x="427958" y="1750418"/>
          <a:ext cx="6437593" cy="7520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61" tIns="0" rIns="226461" bIns="0" numCol="1" spcCol="1270" anchor="ctr" anchorCtr="0">
          <a:noAutofit/>
        </a:bodyPr>
        <a:lstStyle/>
        <a:p>
          <a:pPr marL="0" lvl="0" indent="0" algn="l" defTabSz="889000">
            <a:lnSpc>
              <a:spcPct val="90000"/>
            </a:lnSpc>
            <a:spcBef>
              <a:spcPct val="0"/>
            </a:spcBef>
            <a:spcAft>
              <a:spcPct val="35000"/>
            </a:spcAft>
            <a:buNone/>
          </a:pPr>
          <a:r>
            <a:rPr lang="en-US" sz="2000" kern="1200" dirty="0"/>
            <a:t>Plan for all 4 years to maximize the value of the 529</a:t>
          </a:r>
        </a:p>
      </dsp:txBody>
      <dsp:txXfrm>
        <a:off x="464669" y="1787129"/>
        <a:ext cx="6364171" cy="678598"/>
      </dsp:txXfrm>
    </dsp:sp>
    <dsp:sp modelId="{E25F6098-34BE-BC4B-B2D1-A7DD89F87CA3}">
      <dsp:nvSpPr>
        <dsp:cNvPr id="0" name=""/>
        <dsp:cNvSpPr/>
      </dsp:nvSpPr>
      <dsp:spPr>
        <a:xfrm>
          <a:off x="0" y="4087587"/>
          <a:ext cx="8559161" cy="17025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286" tIns="978916" rIns="66428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Some families want students to take out loans for "skin" and plan to pay them off if the student does well.</a:t>
          </a:r>
        </a:p>
      </dsp:txBody>
      <dsp:txXfrm>
        <a:off x="0" y="4087587"/>
        <a:ext cx="8559161" cy="1702575"/>
      </dsp:txXfrm>
    </dsp:sp>
    <dsp:sp modelId="{6118AF41-9594-1F4E-A920-E383CCFA8C63}">
      <dsp:nvSpPr>
        <dsp:cNvPr id="0" name=""/>
        <dsp:cNvSpPr/>
      </dsp:nvSpPr>
      <dsp:spPr>
        <a:xfrm>
          <a:off x="427958" y="4024181"/>
          <a:ext cx="6672516" cy="75712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461" tIns="0" rIns="226461" bIns="0" numCol="1" spcCol="1270" anchor="ctr" anchorCtr="0">
          <a:noAutofit/>
        </a:bodyPr>
        <a:lstStyle/>
        <a:p>
          <a:pPr marL="0" lvl="0" indent="0" algn="l" defTabSz="889000">
            <a:lnSpc>
              <a:spcPct val="90000"/>
            </a:lnSpc>
            <a:spcBef>
              <a:spcPct val="0"/>
            </a:spcBef>
            <a:spcAft>
              <a:spcPct val="35000"/>
            </a:spcAft>
            <a:buNone/>
          </a:pPr>
          <a:r>
            <a:rPr lang="en-US" sz="2000" kern="1200" dirty="0"/>
            <a:t>Assure there are no plans to use 529’s to cover loans!</a:t>
          </a:r>
        </a:p>
      </dsp:txBody>
      <dsp:txXfrm>
        <a:off x="464918" y="4061141"/>
        <a:ext cx="6598596" cy="683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1FF0-2B04-8346-B89A-8ECA95F3970D}">
      <dsp:nvSpPr>
        <dsp:cNvPr id="0" name=""/>
        <dsp:cNvSpPr/>
      </dsp:nvSpPr>
      <dsp:spPr>
        <a:xfrm>
          <a:off x="0" y="74931"/>
          <a:ext cx="8727974" cy="1708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7388" tIns="645668" rIns="6773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Money that goes to pay for college is reported on the following year’s FAFSA as student income – assessed at 50%</a:t>
          </a: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Depending on need status, this could impact grants/scholarships</a:t>
          </a:r>
        </a:p>
      </dsp:txBody>
      <dsp:txXfrm>
        <a:off x="0" y="74931"/>
        <a:ext cx="8727974" cy="1708875"/>
      </dsp:txXfrm>
    </dsp:sp>
    <dsp:sp modelId="{011ECEC1-DD48-234D-B920-FC1EA3DB2229}">
      <dsp:nvSpPr>
        <dsp:cNvPr id="0" name=""/>
        <dsp:cNvSpPr/>
      </dsp:nvSpPr>
      <dsp:spPr>
        <a:xfrm>
          <a:off x="436398" y="18697"/>
          <a:ext cx="6229329" cy="51379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28" tIns="0" rIns="230928" bIns="0" numCol="1" spcCol="1270" anchor="ctr" anchorCtr="0">
          <a:noAutofit/>
        </a:bodyPr>
        <a:lstStyle/>
        <a:p>
          <a:pPr marL="0" lvl="0" indent="0" algn="l" defTabSz="889000">
            <a:lnSpc>
              <a:spcPct val="90000"/>
            </a:lnSpc>
            <a:spcBef>
              <a:spcPct val="0"/>
            </a:spcBef>
            <a:spcAft>
              <a:spcPct val="35000"/>
            </a:spcAft>
            <a:buNone/>
          </a:pPr>
          <a:r>
            <a:rPr lang="en-US" sz="2000" kern="1200" dirty="0"/>
            <a:t>Potential Impact on Need based money</a:t>
          </a:r>
        </a:p>
      </dsp:txBody>
      <dsp:txXfrm>
        <a:off x="461479" y="43778"/>
        <a:ext cx="6179167" cy="463632"/>
      </dsp:txXfrm>
    </dsp:sp>
    <dsp:sp modelId="{739C08A9-D74F-E648-A6CB-3B012C92E813}">
      <dsp:nvSpPr>
        <dsp:cNvPr id="0" name=""/>
        <dsp:cNvSpPr/>
      </dsp:nvSpPr>
      <dsp:spPr>
        <a:xfrm>
          <a:off x="0" y="1989660"/>
          <a:ext cx="8727974" cy="1953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7388" tIns="645668" rIns="6773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If it’s possible, wait until after fall of junior year, once FAFSA is completed in Oct </a:t>
          </a: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Money can now be used for the remainder of junior and all of senior year</a:t>
          </a:r>
        </a:p>
      </dsp:txBody>
      <dsp:txXfrm>
        <a:off x="0" y="1989660"/>
        <a:ext cx="8727974" cy="1953000"/>
      </dsp:txXfrm>
    </dsp:sp>
    <dsp:sp modelId="{93BEF553-D582-D243-994D-EC927B3BDB15}">
      <dsp:nvSpPr>
        <dsp:cNvPr id="0" name=""/>
        <dsp:cNvSpPr/>
      </dsp:nvSpPr>
      <dsp:spPr>
        <a:xfrm>
          <a:off x="436398" y="1951206"/>
          <a:ext cx="6564562" cy="49601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28" tIns="0" rIns="230928" bIns="0" numCol="1" spcCol="1270" anchor="ctr" anchorCtr="0">
          <a:noAutofit/>
        </a:bodyPr>
        <a:lstStyle/>
        <a:p>
          <a:pPr marL="0" lvl="0" indent="0" algn="l" defTabSz="889000">
            <a:lnSpc>
              <a:spcPct val="90000"/>
            </a:lnSpc>
            <a:spcBef>
              <a:spcPct val="0"/>
            </a:spcBef>
            <a:spcAft>
              <a:spcPct val="35000"/>
            </a:spcAft>
            <a:buNone/>
          </a:pPr>
          <a:r>
            <a:rPr lang="en-US" sz="2000" kern="1200" dirty="0"/>
            <a:t>Parent Money First, Others Second</a:t>
          </a:r>
        </a:p>
      </dsp:txBody>
      <dsp:txXfrm>
        <a:off x="460611" y="1975419"/>
        <a:ext cx="6516136" cy="447587"/>
      </dsp:txXfrm>
    </dsp:sp>
    <dsp:sp modelId="{E25F6098-34BE-BC4B-B2D1-A7DD89F87CA3}">
      <dsp:nvSpPr>
        <dsp:cNvPr id="0" name=""/>
        <dsp:cNvSpPr/>
      </dsp:nvSpPr>
      <dsp:spPr>
        <a:xfrm>
          <a:off x="0" y="4151881"/>
          <a:ext cx="8727974" cy="17088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7388" tIns="645668" rIns="67738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Assure there is a 4 year plan for how to pay for school </a:t>
          </a:r>
        </a:p>
        <a:p>
          <a:pPr marL="228600" lvl="1" indent="-228600" algn="l" defTabSz="889000">
            <a:lnSpc>
              <a:spcPct val="90000"/>
            </a:lnSpc>
            <a:spcBef>
              <a:spcPct val="0"/>
            </a:spcBef>
            <a:spcAft>
              <a:spcPct val="15000"/>
            </a:spcAft>
            <a:buChar char="•"/>
          </a:pPr>
          <a:r>
            <a:rPr lang="en-US" sz="2000" kern="1200" dirty="0">
              <a:solidFill>
                <a:schemeClr val="accent1">
                  <a:lumMod val="50000"/>
                </a:schemeClr>
              </a:solidFill>
            </a:rPr>
            <a:t>If not in a 529, other contributors may consider helping pay off student loans</a:t>
          </a:r>
        </a:p>
      </dsp:txBody>
      <dsp:txXfrm>
        <a:off x="0" y="4151881"/>
        <a:ext cx="8727974" cy="1708875"/>
      </dsp:txXfrm>
    </dsp:sp>
    <dsp:sp modelId="{6118AF41-9594-1F4E-A920-E383CCFA8C63}">
      <dsp:nvSpPr>
        <dsp:cNvPr id="0" name=""/>
        <dsp:cNvSpPr/>
      </dsp:nvSpPr>
      <dsp:spPr>
        <a:xfrm>
          <a:off x="436398" y="4110060"/>
          <a:ext cx="6804119" cy="4993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28" tIns="0" rIns="230928" bIns="0" numCol="1" spcCol="1270" anchor="ctr" anchorCtr="0">
          <a:noAutofit/>
        </a:bodyPr>
        <a:lstStyle/>
        <a:p>
          <a:pPr marL="0" lvl="0" indent="0" algn="l" defTabSz="889000">
            <a:lnSpc>
              <a:spcPct val="90000"/>
            </a:lnSpc>
            <a:spcBef>
              <a:spcPct val="0"/>
            </a:spcBef>
            <a:spcAft>
              <a:spcPct val="35000"/>
            </a:spcAft>
            <a:buNone/>
          </a:pPr>
          <a:r>
            <a:rPr lang="en-US" sz="2000" kern="1200" dirty="0"/>
            <a:t>If student is not need based, money has no impact</a:t>
          </a:r>
        </a:p>
      </dsp:txBody>
      <dsp:txXfrm>
        <a:off x="460776" y="4134438"/>
        <a:ext cx="6755363" cy="4506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94968-2E7F-C549-A479-87BFEBC9414C}"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BA44F-0ECA-6947-9099-EF8A6E1B6850}" type="slidenum">
              <a:rPr lang="en-US" smtClean="0"/>
              <a:t>‹#›</a:t>
            </a:fld>
            <a:endParaRPr lang="en-US"/>
          </a:p>
        </p:txBody>
      </p:sp>
    </p:spTree>
    <p:extLst>
      <p:ext uri="{BB962C8B-B14F-4D97-AF65-F5344CB8AC3E}">
        <p14:creationId xmlns:p14="http://schemas.microsoft.com/office/powerpoint/2010/main" val="106164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37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35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3833-0519-E141-9F1A-F491B1BA8120}"/>
              </a:ext>
            </a:extLst>
          </p:cNvPr>
          <p:cNvSpPr>
            <a:spLocks noGrp="1"/>
          </p:cNvSpPr>
          <p:nvPr>
            <p:ph type="ctrTitle"/>
          </p:nvPr>
        </p:nvSpPr>
        <p:spPr>
          <a:xfrm>
            <a:off x="1524000" y="1688452"/>
            <a:ext cx="9144000" cy="2387600"/>
          </a:xfrm>
        </p:spPr>
        <p:txBody>
          <a:bodyPr anchor="b">
            <a:no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76ED6327-9A27-584D-B3BF-D18CE78DADE5}"/>
              </a:ext>
            </a:extLst>
          </p:cNvPr>
          <p:cNvSpPr>
            <a:spLocks noGrp="1"/>
          </p:cNvSpPr>
          <p:nvPr>
            <p:ph type="subTitle" idx="1"/>
          </p:nvPr>
        </p:nvSpPr>
        <p:spPr>
          <a:xfrm>
            <a:off x="1524000" y="4076052"/>
            <a:ext cx="9144000" cy="168931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D61B865-03EA-FC44-955D-A5B5062EA13C}"/>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C0907435-4443-3B49-8183-2B293AEDD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3F397-CB9D-6147-BF9A-D6415244BDC6}"/>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2917497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B1CD-9579-A044-918C-94233AAB64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D1E38-551D-BD41-A483-C20EF0DAC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50848A-69B9-E546-B6DE-9B4090F09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53B125-AC66-9A48-9661-51A3F7B0E8CA}"/>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6" name="Footer Placeholder 5">
            <a:extLst>
              <a:ext uri="{FF2B5EF4-FFF2-40B4-BE49-F238E27FC236}">
                <a16:creationId xmlns:a16="http://schemas.microsoft.com/office/drawing/2014/main" id="{B75E5CBC-62E9-A14C-85BD-D6BE173F53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B88EF-C98C-AD43-A678-77F1D7E29860}"/>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1292950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F0CB-77CC-D346-BA8A-79C249D071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1664E-6DE2-EF40-8BAB-FD312B996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ED0EFB-8B9C-8841-91E8-CB26AF351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7513C0-125D-B84A-BE36-616212E0F3BE}"/>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6" name="Footer Placeholder 5">
            <a:extLst>
              <a:ext uri="{FF2B5EF4-FFF2-40B4-BE49-F238E27FC236}">
                <a16:creationId xmlns:a16="http://schemas.microsoft.com/office/drawing/2014/main" id="{39253A28-8674-C341-9E8D-27CF0D8E8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C9717-D95D-6345-8B77-7A0B59E7FDAE}"/>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4025254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86F6-03CF-624C-B396-00B95D9922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A9259D-8898-4F43-9F28-BD6895B5CB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614AB-F1D7-994B-A582-8A6B5D1569B6}"/>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2A2CDDD3-A532-B746-BECA-3C66BFA21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5957D-7E17-974F-81F8-586D6436FA6F}"/>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1806099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F76A6-44B1-BF46-858B-F35E70C98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FB98C0-02CF-D244-83CA-E760404E2A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63A9C-510F-1343-ACA9-B5079EB98115}"/>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D55A13E6-BD33-874D-BE13-6CE8745AB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31D42-8BBD-CB4D-9E27-58BDEC91B30B}"/>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20375673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F547-4A4E-F54E-9E2B-38C7952ED09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7D8A0B-8716-194C-8F6F-05390869F098}"/>
              </a:ext>
            </a:extLst>
          </p:cNvPr>
          <p:cNvSpPr>
            <a:spLocks noGrp="1"/>
          </p:cNvSpPr>
          <p:nvPr>
            <p:ph idx="1"/>
          </p:nvPr>
        </p:nvSpPr>
        <p:spPr/>
        <p:txBody>
          <a:bodyPr/>
          <a:lstStyle>
            <a:lvl1pPr marL="571500" indent="-571500">
              <a:buFont typeface="Arial" panose="020B0604020202020204" pitchFamily="34" charset="0"/>
              <a:buChar char="•"/>
              <a:defRPr>
                <a:solidFill>
                  <a:schemeClr val="bg1"/>
                </a:solidFill>
              </a:defRPr>
            </a:lvl1pPr>
            <a:lvl2pPr marL="800100" indent="-342900">
              <a:buFont typeface="Arial" panose="020B0604020202020204" pitchFamily="34" charset="0"/>
              <a:buChar char="•"/>
              <a:defRPr>
                <a:solidFill>
                  <a:schemeClr val="bg1"/>
                </a:solidFill>
              </a:defRPr>
            </a:lvl2pPr>
            <a:lvl3pPr marL="1257300" indent="-342900">
              <a:buFont typeface="Arial" panose="020B0604020202020204" pitchFamily="34" charset="0"/>
              <a:buChar char="•"/>
              <a:defRPr>
                <a:solidFill>
                  <a:schemeClr val="bg1"/>
                </a:solidFill>
              </a:defRPr>
            </a:lvl3pPr>
            <a:lvl4pPr marL="1657350" indent="-285750">
              <a:buFont typeface="Arial" panose="020B0604020202020204" pitchFamily="34" charset="0"/>
              <a:buChar char="•"/>
              <a:defRPr>
                <a:solidFill>
                  <a:schemeClr val="bg1"/>
                </a:solidFill>
              </a:defRPr>
            </a:lvl4pPr>
            <a:lvl5pPr marL="2114550" indent="-285750">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0BD9FC-0226-D14D-A533-5CD95C0B627F}"/>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DA24975D-BCFE-A248-8E60-7AD447A79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FE571-78D8-3A43-A551-695A577078B4}"/>
              </a:ext>
            </a:extLst>
          </p:cNvPr>
          <p:cNvSpPr>
            <a:spLocks noGrp="1"/>
          </p:cNvSpPr>
          <p:nvPr>
            <p:ph type="sldNum" sz="quarter" idx="12"/>
          </p:nvPr>
        </p:nvSpPr>
        <p:spPr/>
        <p:txBody>
          <a:bodyPr/>
          <a:lstStyle/>
          <a:p>
            <a:fld id="{5C4986A5-9500-E947-B207-D8DCEF135AD3}" type="slidenum">
              <a:rPr lang="en-US" smtClean="0"/>
              <a:t>‹#›</a:t>
            </a:fld>
            <a:endParaRPr lang="en-US"/>
          </a:p>
        </p:txBody>
      </p:sp>
      <p:sp>
        <p:nvSpPr>
          <p:cNvPr id="7" name="Rectangle 6">
            <a:extLst>
              <a:ext uri="{FF2B5EF4-FFF2-40B4-BE49-F238E27FC236}">
                <a16:creationId xmlns:a16="http://schemas.microsoft.com/office/drawing/2014/main" id="{A2A5CA0E-61D5-9F43-873B-E4CF6B9AA597}"/>
              </a:ext>
            </a:extLst>
          </p:cNvPr>
          <p:cNvSpPr/>
          <p:nvPr userDrawn="1"/>
        </p:nvSpPr>
        <p:spPr>
          <a:xfrm>
            <a:off x="9144001" y="5682692"/>
            <a:ext cx="2209799" cy="494271"/>
          </a:xfrm>
          <a:prstGeom prst="rect">
            <a:avLst/>
          </a:prstGeom>
          <a:noFill/>
          <a:ln w="12700">
            <a:solidFill>
              <a:srgbClr val="F2E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C1F"/>
              </a:solidFill>
            </a:endParaRPr>
          </a:p>
        </p:txBody>
      </p:sp>
      <p:sp>
        <p:nvSpPr>
          <p:cNvPr id="8" name="TextBox 7">
            <a:extLst>
              <a:ext uri="{FF2B5EF4-FFF2-40B4-BE49-F238E27FC236}">
                <a16:creationId xmlns:a16="http://schemas.microsoft.com/office/drawing/2014/main" id="{29B0176E-062F-1744-B21E-F550C793AC22}"/>
              </a:ext>
            </a:extLst>
          </p:cNvPr>
          <p:cNvSpPr txBox="1"/>
          <p:nvPr userDrawn="1"/>
        </p:nvSpPr>
        <p:spPr>
          <a:xfrm>
            <a:off x="9144002" y="5784176"/>
            <a:ext cx="2209798" cy="307777"/>
          </a:xfrm>
          <a:prstGeom prst="rect">
            <a:avLst/>
          </a:prstGeom>
          <a:noFill/>
        </p:spPr>
        <p:txBody>
          <a:bodyPr wrap="square" rtlCol="0">
            <a:spAutoFit/>
          </a:bodyPr>
          <a:lstStyle/>
          <a:p>
            <a:pPr algn="ctr"/>
            <a:r>
              <a:rPr lang="en-US" sz="1400" b="1" spc="300" dirty="0">
                <a:solidFill>
                  <a:schemeClr val="bg1"/>
                </a:solidFill>
                <a:latin typeface="Source Sans Pro Semibold" panose="020B0503030403020204" pitchFamily="34" charset="0"/>
                <a:ea typeface="Source Sans Pro Semibold" panose="020B0503030403020204" pitchFamily="34" charset="0"/>
                <a:cs typeface="Source Sans Pro Light" charset="0"/>
              </a:rPr>
              <a:t>#FPACONF19</a:t>
            </a:r>
          </a:p>
        </p:txBody>
      </p:sp>
    </p:spTree>
    <p:extLst>
      <p:ext uri="{BB962C8B-B14F-4D97-AF65-F5344CB8AC3E}">
        <p14:creationId xmlns:p14="http://schemas.microsoft.com/office/powerpoint/2010/main" val="4201346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9F547-4A4E-F54E-9E2B-38C7952ED095}"/>
              </a:ext>
            </a:extLst>
          </p:cNvPr>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D0BD9FC-0226-D14D-A533-5CD95C0B627F}"/>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DA24975D-BCFE-A248-8E60-7AD447A79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FE571-78D8-3A43-A551-695A577078B4}"/>
              </a:ext>
            </a:extLst>
          </p:cNvPr>
          <p:cNvSpPr>
            <a:spLocks noGrp="1"/>
          </p:cNvSpPr>
          <p:nvPr>
            <p:ph type="sldNum" sz="quarter" idx="12"/>
          </p:nvPr>
        </p:nvSpPr>
        <p:spPr/>
        <p:txBody>
          <a:bodyPr/>
          <a:lstStyle/>
          <a:p>
            <a:fld id="{5C4986A5-9500-E947-B207-D8DCEF135AD3}" type="slidenum">
              <a:rPr lang="en-US" smtClean="0"/>
              <a:t>‹#›</a:t>
            </a:fld>
            <a:endParaRPr lang="en-US"/>
          </a:p>
        </p:txBody>
      </p:sp>
      <p:sp>
        <p:nvSpPr>
          <p:cNvPr id="7" name="Rectangle 6">
            <a:extLst>
              <a:ext uri="{FF2B5EF4-FFF2-40B4-BE49-F238E27FC236}">
                <a16:creationId xmlns:a16="http://schemas.microsoft.com/office/drawing/2014/main" id="{A2A5CA0E-61D5-9F43-873B-E4CF6B9AA597}"/>
              </a:ext>
            </a:extLst>
          </p:cNvPr>
          <p:cNvSpPr/>
          <p:nvPr userDrawn="1"/>
        </p:nvSpPr>
        <p:spPr>
          <a:xfrm>
            <a:off x="6284913" y="5152008"/>
            <a:ext cx="2209799" cy="494271"/>
          </a:xfrm>
          <a:prstGeom prst="rect">
            <a:avLst/>
          </a:prstGeom>
          <a:noFill/>
          <a:ln w="12700">
            <a:solidFill>
              <a:srgbClr val="F2E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C1F"/>
              </a:solidFill>
            </a:endParaRPr>
          </a:p>
        </p:txBody>
      </p:sp>
      <p:sp>
        <p:nvSpPr>
          <p:cNvPr id="8" name="TextBox 7">
            <a:extLst>
              <a:ext uri="{FF2B5EF4-FFF2-40B4-BE49-F238E27FC236}">
                <a16:creationId xmlns:a16="http://schemas.microsoft.com/office/drawing/2014/main" id="{29B0176E-062F-1744-B21E-F550C793AC22}"/>
              </a:ext>
            </a:extLst>
          </p:cNvPr>
          <p:cNvSpPr txBox="1"/>
          <p:nvPr userDrawn="1"/>
        </p:nvSpPr>
        <p:spPr>
          <a:xfrm>
            <a:off x="6284914" y="5253492"/>
            <a:ext cx="2209798" cy="307777"/>
          </a:xfrm>
          <a:prstGeom prst="rect">
            <a:avLst/>
          </a:prstGeom>
          <a:noFill/>
        </p:spPr>
        <p:txBody>
          <a:bodyPr wrap="square" rtlCol="0">
            <a:spAutoFit/>
          </a:bodyPr>
          <a:lstStyle/>
          <a:p>
            <a:pPr algn="ctr"/>
            <a:r>
              <a:rPr lang="en-US" sz="1400" b="1" spc="300" dirty="0">
                <a:solidFill>
                  <a:schemeClr val="bg1"/>
                </a:solidFill>
                <a:latin typeface="Source Sans Pro Semibold" panose="020B0503030403020204" pitchFamily="34" charset="0"/>
                <a:ea typeface="Source Sans Pro Semibold" panose="020B0503030403020204" pitchFamily="34" charset="0"/>
                <a:cs typeface="Source Sans Pro Light" charset="0"/>
              </a:rPr>
              <a:t>#FPACONF19</a:t>
            </a:r>
          </a:p>
        </p:txBody>
      </p:sp>
      <p:sp>
        <p:nvSpPr>
          <p:cNvPr id="10" name="Picture Placeholder 9">
            <a:extLst>
              <a:ext uri="{FF2B5EF4-FFF2-40B4-BE49-F238E27FC236}">
                <a16:creationId xmlns:a16="http://schemas.microsoft.com/office/drawing/2014/main" id="{A6145E66-6FC2-604E-9AD5-47277B0BCD01}"/>
              </a:ext>
            </a:extLst>
          </p:cNvPr>
          <p:cNvSpPr>
            <a:spLocks noGrp="1"/>
          </p:cNvSpPr>
          <p:nvPr>
            <p:ph type="pic" sz="quarter" idx="13"/>
          </p:nvPr>
        </p:nvSpPr>
        <p:spPr>
          <a:xfrm>
            <a:off x="2905932" y="1814672"/>
            <a:ext cx="3146156" cy="4401265"/>
          </a:xfrm>
          <a:solidFill>
            <a:schemeClr val="tx1"/>
          </a:solidFill>
          <a:effectLst>
            <a:outerShdw blurRad="50800" dist="38100" dir="2700000" algn="tl" rotWithShape="0">
              <a:prstClr val="black">
                <a:alpha val="40000"/>
              </a:prstClr>
            </a:outerShdw>
          </a:effectLst>
        </p:spPr>
        <p:txBody>
          <a:bodyPr/>
          <a:lstStyle/>
          <a:p>
            <a:endParaRPr lang="en-US" dirty="0"/>
          </a:p>
        </p:txBody>
      </p:sp>
      <p:sp>
        <p:nvSpPr>
          <p:cNvPr id="11" name="Rectangle 10">
            <a:extLst>
              <a:ext uri="{FF2B5EF4-FFF2-40B4-BE49-F238E27FC236}">
                <a16:creationId xmlns:a16="http://schemas.microsoft.com/office/drawing/2014/main" id="{F4E3A436-E9BB-2542-ACE6-0569DB0A84ED}"/>
              </a:ext>
            </a:extLst>
          </p:cNvPr>
          <p:cNvSpPr/>
          <p:nvPr userDrawn="1"/>
        </p:nvSpPr>
        <p:spPr>
          <a:xfrm>
            <a:off x="6052088" y="4037309"/>
            <a:ext cx="6139912" cy="898901"/>
          </a:xfrm>
          <a:prstGeom prst="rect">
            <a:avLst/>
          </a:prstGeom>
          <a:solidFill>
            <a:srgbClr val="F0E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20D0EB4F-7BFB-A54B-B122-EE8B36B80869}"/>
              </a:ext>
            </a:extLst>
          </p:cNvPr>
          <p:cNvSpPr>
            <a:spLocks noGrp="1"/>
          </p:cNvSpPr>
          <p:nvPr>
            <p:ph type="body" sz="quarter" idx="14" hasCustomPrompt="1"/>
          </p:nvPr>
        </p:nvSpPr>
        <p:spPr>
          <a:xfrm>
            <a:off x="6284913" y="4152901"/>
            <a:ext cx="4556125" cy="310612"/>
          </a:xfrm>
        </p:spPr>
        <p:txBody>
          <a:bodyPr>
            <a:normAutofit/>
          </a:bodyPr>
          <a:lstStyle>
            <a:lvl1pPr>
              <a:defRPr sz="2000" b="1" i="0">
                <a:solidFill>
                  <a:schemeClr val="tx1"/>
                </a:solidFill>
                <a:latin typeface="Source Sans Pro Semibold" panose="020B0503030403020204" pitchFamily="34" charset="77"/>
              </a:defRPr>
            </a:lvl1pPr>
            <a:lvl2pPr>
              <a:defRPr b="1" i="0">
                <a:solidFill>
                  <a:schemeClr val="tx1"/>
                </a:solidFill>
                <a:latin typeface="Source Sans Pro Semibold" panose="020B0503030403020204" pitchFamily="34" charset="77"/>
              </a:defRPr>
            </a:lvl2pPr>
            <a:lvl3pPr>
              <a:defRPr b="1" i="0">
                <a:solidFill>
                  <a:schemeClr val="tx1"/>
                </a:solidFill>
                <a:latin typeface="Source Sans Pro Semibold" panose="020B0503030403020204" pitchFamily="34" charset="77"/>
              </a:defRPr>
            </a:lvl3pPr>
            <a:lvl4pPr>
              <a:defRPr b="1" i="0">
                <a:solidFill>
                  <a:schemeClr val="tx1"/>
                </a:solidFill>
                <a:latin typeface="Source Sans Pro Semibold" panose="020B0503030403020204" pitchFamily="34" charset="77"/>
              </a:defRPr>
            </a:lvl4pPr>
            <a:lvl5pPr>
              <a:defRPr b="1" i="0">
                <a:solidFill>
                  <a:schemeClr val="tx1"/>
                </a:solidFill>
                <a:latin typeface="Source Sans Pro Semibold" panose="020B0503030403020204" pitchFamily="34" charset="77"/>
              </a:defRPr>
            </a:lvl5pPr>
          </a:lstStyle>
          <a:p>
            <a:pPr lvl="0"/>
            <a:r>
              <a:rPr lang="en-US" dirty="0"/>
              <a:t>Speaker Name</a:t>
            </a:r>
          </a:p>
        </p:txBody>
      </p:sp>
      <p:sp>
        <p:nvSpPr>
          <p:cNvPr id="14" name="Text Placeholder 12">
            <a:extLst>
              <a:ext uri="{FF2B5EF4-FFF2-40B4-BE49-F238E27FC236}">
                <a16:creationId xmlns:a16="http://schemas.microsoft.com/office/drawing/2014/main" id="{B7DFE129-879E-D54A-BCD3-2C3B8191EECF}"/>
              </a:ext>
            </a:extLst>
          </p:cNvPr>
          <p:cNvSpPr>
            <a:spLocks noGrp="1"/>
          </p:cNvSpPr>
          <p:nvPr>
            <p:ph type="body" sz="quarter" idx="15" hasCustomPrompt="1"/>
          </p:nvPr>
        </p:nvSpPr>
        <p:spPr>
          <a:xfrm>
            <a:off x="6284913" y="4526142"/>
            <a:ext cx="4556125" cy="310612"/>
          </a:xfrm>
        </p:spPr>
        <p:txBody>
          <a:bodyPr>
            <a:noAutofit/>
          </a:bodyPr>
          <a:lstStyle>
            <a:lvl1pPr>
              <a:defRPr sz="1400" b="0" i="0">
                <a:solidFill>
                  <a:schemeClr val="tx1"/>
                </a:solidFill>
                <a:latin typeface="Source Sans Pro" panose="020B0503030403020204" pitchFamily="34" charset="77"/>
              </a:defRPr>
            </a:lvl1pPr>
            <a:lvl2pPr>
              <a:defRPr b="1" i="0">
                <a:solidFill>
                  <a:schemeClr val="tx1"/>
                </a:solidFill>
                <a:latin typeface="Source Sans Pro Semibold" panose="020B0503030403020204" pitchFamily="34" charset="77"/>
              </a:defRPr>
            </a:lvl2pPr>
            <a:lvl3pPr>
              <a:defRPr b="1" i="0">
                <a:solidFill>
                  <a:schemeClr val="tx1"/>
                </a:solidFill>
                <a:latin typeface="Source Sans Pro Semibold" panose="020B0503030403020204" pitchFamily="34" charset="77"/>
              </a:defRPr>
            </a:lvl3pPr>
            <a:lvl4pPr>
              <a:defRPr b="1" i="0">
                <a:solidFill>
                  <a:schemeClr val="tx1"/>
                </a:solidFill>
                <a:latin typeface="Source Sans Pro Semibold" panose="020B0503030403020204" pitchFamily="34" charset="77"/>
              </a:defRPr>
            </a:lvl4pPr>
            <a:lvl5pPr>
              <a:defRPr b="1" i="0">
                <a:solidFill>
                  <a:schemeClr val="tx1"/>
                </a:solidFill>
                <a:latin typeface="Source Sans Pro Semibold" panose="020B0503030403020204" pitchFamily="34" charset="77"/>
              </a:defRPr>
            </a:lvl5pPr>
          </a:lstStyle>
          <a:p>
            <a:pPr lvl="0"/>
            <a:r>
              <a:rPr lang="en-US" dirty="0"/>
              <a:t>Speaker Title</a:t>
            </a:r>
          </a:p>
        </p:txBody>
      </p:sp>
    </p:spTree>
    <p:extLst>
      <p:ext uri="{BB962C8B-B14F-4D97-AF65-F5344CB8AC3E}">
        <p14:creationId xmlns:p14="http://schemas.microsoft.com/office/powerpoint/2010/main" val="3657802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8A5441-00B2-684C-A54A-FD0065776001}"/>
              </a:ext>
            </a:extLst>
          </p:cNvPr>
          <p:cNvPicPr>
            <a:picLocks noChangeAspect="1"/>
          </p:cNvPicPr>
          <p:nvPr userDrawn="1"/>
        </p:nvPicPr>
        <p:blipFill rotWithShape="1">
          <a:blip r:embed="rId2"/>
          <a:srcRect/>
          <a:stretch/>
        </p:blipFill>
        <p:spPr>
          <a:xfrm>
            <a:off x="-1" y="318"/>
            <a:ext cx="12191434" cy="6857682"/>
          </a:xfrm>
          <a:prstGeom prst="rect">
            <a:avLst/>
          </a:prstGeom>
        </p:spPr>
      </p:pic>
      <p:sp>
        <p:nvSpPr>
          <p:cNvPr id="11" name="Rectangle 10">
            <a:extLst>
              <a:ext uri="{FF2B5EF4-FFF2-40B4-BE49-F238E27FC236}">
                <a16:creationId xmlns:a16="http://schemas.microsoft.com/office/drawing/2014/main" id="{35862F57-ADCD-4E4A-A0B5-CC9EE5E09F8E}"/>
              </a:ext>
            </a:extLst>
          </p:cNvPr>
          <p:cNvSpPr/>
          <p:nvPr userDrawn="1"/>
        </p:nvSpPr>
        <p:spPr>
          <a:xfrm>
            <a:off x="-1" y="5098942"/>
            <a:ext cx="12181669" cy="162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D9F547-4A4E-F54E-9E2B-38C7952ED095}"/>
              </a:ext>
            </a:extLst>
          </p:cNvPr>
          <p:cNvSpPr>
            <a:spLocks noGrp="1"/>
          </p:cNvSpPr>
          <p:nvPr>
            <p:ph type="title"/>
          </p:nvPr>
        </p:nvSpPr>
        <p:spPr>
          <a:xfrm>
            <a:off x="838200" y="365126"/>
            <a:ext cx="10515600" cy="502780"/>
          </a:xfrm>
        </p:spPr>
        <p:txBody>
          <a:bodyPr/>
          <a:lstStyle>
            <a:lvl1pPr algn="l">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07D8A0B-8716-194C-8F6F-05390869F098}"/>
              </a:ext>
            </a:extLst>
          </p:cNvPr>
          <p:cNvSpPr>
            <a:spLocks noGrp="1"/>
          </p:cNvSpPr>
          <p:nvPr>
            <p:ph idx="1"/>
          </p:nvPr>
        </p:nvSpPr>
        <p:spPr>
          <a:xfrm>
            <a:off x="838200" y="1580827"/>
            <a:ext cx="10515600" cy="4596136"/>
          </a:xfrm>
        </p:spPr>
        <p:txBody>
          <a:bodyPr>
            <a:normAutofit/>
          </a:bodyPr>
          <a:lstStyle>
            <a:lvl1pPr marL="571500" indent="-571500">
              <a:buFont typeface="Arial" panose="020B0604020202020204" pitchFamily="34" charset="0"/>
              <a:buChar char="•"/>
              <a:defRPr sz="2800" b="0" i="0">
                <a:solidFill>
                  <a:schemeClr val="tx1"/>
                </a:solidFill>
                <a:latin typeface="Source Sans Pro Light" panose="020B0503030403020204" pitchFamily="34" charset="77"/>
              </a:defRPr>
            </a:lvl1pPr>
            <a:lvl2pPr marL="800100" indent="-342900">
              <a:buFont typeface="Arial" panose="020B0604020202020204" pitchFamily="34" charset="0"/>
              <a:buChar char="•"/>
              <a:defRPr sz="2400" b="0" i="0">
                <a:solidFill>
                  <a:schemeClr val="tx1"/>
                </a:solidFill>
                <a:latin typeface="Source Sans Pro Light" panose="020B0503030403020204" pitchFamily="34" charset="77"/>
              </a:defRPr>
            </a:lvl2pPr>
            <a:lvl3pPr marL="1257300" indent="-342900">
              <a:buFont typeface="Arial" panose="020B0604020202020204" pitchFamily="34" charset="0"/>
              <a:buChar char="•"/>
              <a:defRPr sz="2000" b="0" i="0">
                <a:solidFill>
                  <a:schemeClr val="tx1"/>
                </a:solidFill>
                <a:latin typeface="Source Sans Pro Light" panose="020B0503030403020204" pitchFamily="34" charset="77"/>
              </a:defRPr>
            </a:lvl3pPr>
            <a:lvl4pPr marL="1657350" indent="-285750">
              <a:buFont typeface="Arial" panose="020B0604020202020204" pitchFamily="34" charset="0"/>
              <a:buChar char="•"/>
              <a:defRPr sz="1800" b="0" i="0">
                <a:solidFill>
                  <a:schemeClr val="tx1"/>
                </a:solidFill>
                <a:latin typeface="Source Sans Pro Light" panose="020B0503030403020204" pitchFamily="34" charset="77"/>
              </a:defRPr>
            </a:lvl4pPr>
            <a:lvl5pPr marL="2114550" indent="-285750">
              <a:buFont typeface="Arial" panose="020B0604020202020204" pitchFamily="34" charset="0"/>
              <a:buChar char="•"/>
              <a:defRPr sz="1800" b="0" i="0">
                <a:solidFill>
                  <a:schemeClr val="tx1"/>
                </a:solidFill>
                <a:latin typeface="Source Sans Pro Light" panose="020B05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D0BD9FC-0226-D14D-A533-5CD95C0B627F}"/>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DA24975D-BCFE-A248-8E60-7AD447A79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FE571-78D8-3A43-A551-695A577078B4}"/>
              </a:ext>
            </a:extLst>
          </p:cNvPr>
          <p:cNvSpPr>
            <a:spLocks noGrp="1"/>
          </p:cNvSpPr>
          <p:nvPr>
            <p:ph type="sldNum" sz="quarter" idx="12"/>
          </p:nvPr>
        </p:nvSpPr>
        <p:spPr/>
        <p:txBody>
          <a:bodyPr/>
          <a:lstStyle/>
          <a:p>
            <a:fld id="{5C4986A5-9500-E947-B207-D8DCEF135AD3}" type="slidenum">
              <a:rPr lang="en-US" smtClean="0"/>
              <a:t>‹#›</a:t>
            </a:fld>
            <a:endParaRPr lang="en-US"/>
          </a:p>
        </p:txBody>
      </p:sp>
      <p:sp>
        <p:nvSpPr>
          <p:cNvPr id="7" name="Rectangle 6">
            <a:extLst>
              <a:ext uri="{FF2B5EF4-FFF2-40B4-BE49-F238E27FC236}">
                <a16:creationId xmlns:a16="http://schemas.microsoft.com/office/drawing/2014/main" id="{A2A5CA0E-61D5-9F43-873B-E4CF6B9AA597}"/>
              </a:ext>
            </a:extLst>
          </p:cNvPr>
          <p:cNvSpPr/>
          <p:nvPr userDrawn="1"/>
        </p:nvSpPr>
        <p:spPr>
          <a:xfrm>
            <a:off x="9144001" y="5682692"/>
            <a:ext cx="2209799" cy="494271"/>
          </a:xfrm>
          <a:prstGeom prst="rect">
            <a:avLst/>
          </a:prstGeom>
          <a:noFill/>
          <a:ln w="12700">
            <a:solidFill>
              <a:srgbClr val="F2E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EC1F"/>
              </a:solidFill>
            </a:endParaRPr>
          </a:p>
        </p:txBody>
      </p:sp>
      <p:sp>
        <p:nvSpPr>
          <p:cNvPr id="8" name="TextBox 7">
            <a:extLst>
              <a:ext uri="{FF2B5EF4-FFF2-40B4-BE49-F238E27FC236}">
                <a16:creationId xmlns:a16="http://schemas.microsoft.com/office/drawing/2014/main" id="{29B0176E-062F-1744-B21E-F550C793AC22}"/>
              </a:ext>
            </a:extLst>
          </p:cNvPr>
          <p:cNvSpPr txBox="1"/>
          <p:nvPr userDrawn="1"/>
        </p:nvSpPr>
        <p:spPr>
          <a:xfrm>
            <a:off x="9144002" y="5784176"/>
            <a:ext cx="2209798" cy="307777"/>
          </a:xfrm>
          <a:prstGeom prst="rect">
            <a:avLst/>
          </a:prstGeom>
          <a:noFill/>
        </p:spPr>
        <p:txBody>
          <a:bodyPr wrap="square" rtlCol="0">
            <a:spAutoFit/>
          </a:bodyPr>
          <a:lstStyle/>
          <a:p>
            <a:pPr algn="ctr"/>
            <a:r>
              <a:rPr lang="en-US" sz="1400" b="0" i="0" spc="300" dirty="0">
                <a:solidFill>
                  <a:schemeClr val="tx1"/>
                </a:solidFill>
                <a:latin typeface="Source Sans Pro" panose="020B0503030403020204" pitchFamily="34" charset="77"/>
                <a:ea typeface="Source Sans Pro Semibold" panose="020B0503030403020204" pitchFamily="34" charset="0"/>
                <a:cs typeface="Source Sans Pro Light" charset="0"/>
              </a:rPr>
              <a:t>#FPACONF19</a:t>
            </a:r>
          </a:p>
        </p:txBody>
      </p:sp>
      <p:sp>
        <p:nvSpPr>
          <p:cNvPr id="10" name="Rectangle 9">
            <a:extLst>
              <a:ext uri="{FF2B5EF4-FFF2-40B4-BE49-F238E27FC236}">
                <a16:creationId xmlns:a16="http://schemas.microsoft.com/office/drawing/2014/main" id="{AF6EF678-AA12-CA4A-A24D-910A64062DF6}"/>
              </a:ext>
            </a:extLst>
          </p:cNvPr>
          <p:cNvSpPr/>
          <p:nvPr userDrawn="1"/>
        </p:nvSpPr>
        <p:spPr>
          <a:xfrm>
            <a:off x="0" y="6721474"/>
            <a:ext cx="12181668" cy="136525"/>
          </a:xfrm>
          <a:prstGeom prst="rect">
            <a:avLst/>
          </a:prstGeom>
          <a:solidFill>
            <a:srgbClr val="F0E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370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A733-917C-EC40-A46C-5CD55F75D2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7F5F5-D971-2845-8D70-F941F3AA3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2A8387-D844-4644-B402-1549C91BA2AF}"/>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E5AFB7E2-1E3F-A047-89CA-6E6517F12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08AE5-96C5-B349-97A8-307C4A62BBB8}"/>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1969307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FA2A7-400E-3E4A-80B4-82A61973D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628B83-064E-3F49-A204-D2AE6EE6B7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77E9B4-D4E7-0049-86F4-37D1FDBDD6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A88A9-B851-7347-BE1B-DCA9AEF8554E}"/>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6" name="Footer Placeholder 5">
            <a:extLst>
              <a:ext uri="{FF2B5EF4-FFF2-40B4-BE49-F238E27FC236}">
                <a16:creationId xmlns:a16="http://schemas.microsoft.com/office/drawing/2014/main" id="{2AC18B7D-709A-6345-9D44-0CDB490D1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76ECD-C2A4-F044-89C0-264C50730CCE}"/>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317071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A29F2-F544-5C42-BABD-0664A8DFE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110634-E71C-FF42-B205-306A73B76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5D02DF-BE2E-4144-82EE-BF9626ECE1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40B07-5F38-F144-84E3-331FD6BE2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29048D-0009-9C48-BC1E-646FE5B282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3F4A10-10E6-7940-A483-6E78595AF5B8}"/>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8" name="Footer Placeholder 7">
            <a:extLst>
              <a:ext uri="{FF2B5EF4-FFF2-40B4-BE49-F238E27FC236}">
                <a16:creationId xmlns:a16="http://schemas.microsoft.com/office/drawing/2014/main" id="{47A722A8-210B-A445-8E9E-34923730E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A12782-3E71-F74E-AA85-8158F75DCEA7}"/>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1317822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C7C1-2F53-2B4E-8968-5EB6EB4BA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3E8399-2F5A-2C44-BC47-BCC6E8A0BA85}"/>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4" name="Footer Placeholder 3">
            <a:extLst>
              <a:ext uri="{FF2B5EF4-FFF2-40B4-BE49-F238E27FC236}">
                <a16:creationId xmlns:a16="http://schemas.microsoft.com/office/drawing/2014/main" id="{2B6DB179-9FC9-D349-9BEC-D27E3FC1D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DA9DFD-CFCD-E345-B572-04C0CFEB3AFA}"/>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2530984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28448-08B7-D248-9CEC-BDE6CACCECD8}"/>
              </a:ext>
            </a:extLst>
          </p:cNvPr>
          <p:cNvSpPr>
            <a:spLocks noGrp="1"/>
          </p:cNvSpPr>
          <p:nvPr>
            <p:ph type="dt" sz="half" idx="10"/>
          </p:nvPr>
        </p:nvSpPr>
        <p:spPr/>
        <p:txBody>
          <a:bodyPr/>
          <a:lstStyle/>
          <a:p>
            <a:fld id="{AB08CFE6-AA20-694F-A0A0-EB21FFBC53CC}" type="datetimeFigureOut">
              <a:rPr lang="en-US" smtClean="0"/>
              <a:t>10/17/2019</a:t>
            </a:fld>
            <a:endParaRPr lang="en-US"/>
          </a:p>
        </p:txBody>
      </p:sp>
      <p:sp>
        <p:nvSpPr>
          <p:cNvPr id="3" name="Footer Placeholder 2">
            <a:extLst>
              <a:ext uri="{FF2B5EF4-FFF2-40B4-BE49-F238E27FC236}">
                <a16:creationId xmlns:a16="http://schemas.microsoft.com/office/drawing/2014/main" id="{2742BEF3-52F4-814C-A86C-099EBE120A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1D4C90-A99C-0344-B01C-BEACE535E91C}"/>
              </a:ext>
            </a:extLst>
          </p:cNvPr>
          <p:cNvSpPr>
            <a:spLocks noGrp="1"/>
          </p:cNvSpPr>
          <p:nvPr>
            <p:ph type="sldNum" sz="quarter" idx="12"/>
          </p:nvPr>
        </p:nvSpPr>
        <p:spPr/>
        <p:txBody>
          <a:bodyPr/>
          <a:lstStyle/>
          <a:p>
            <a:fld id="{5C4986A5-9500-E947-B207-D8DCEF135AD3}" type="slidenum">
              <a:rPr lang="en-US" smtClean="0"/>
              <a:t>‹#›</a:t>
            </a:fld>
            <a:endParaRPr lang="en-US"/>
          </a:p>
        </p:txBody>
      </p:sp>
    </p:spTree>
    <p:extLst>
      <p:ext uri="{BB962C8B-B14F-4D97-AF65-F5344CB8AC3E}">
        <p14:creationId xmlns:p14="http://schemas.microsoft.com/office/powerpoint/2010/main" val="653722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C4EA56-3D24-7340-980A-AEF10FEC4704}"/>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279C1D1-2645-2247-93A2-2412D2430362}"/>
              </a:ext>
            </a:extLst>
          </p:cNvPr>
          <p:cNvSpPr>
            <a:spLocks noGrp="1"/>
          </p:cNvSpPr>
          <p:nvPr>
            <p:ph type="title"/>
          </p:nvPr>
        </p:nvSpPr>
        <p:spPr>
          <a:xfrm>
            <a:off x="2905932" y="365125"/>
            <a:ext cx="844786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0F7AE6-C1AA-534E-8C83-1875BA8A9985}"/>
              </a:ext>
            </a:extLst>
          </p:cNvPr>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pPr lvl="0"/>
            <a:r>
              <a:rPr lang="en-US" dirty="0"/>
              <a:t>Slide content goes here. Use Source Sans Regular in FPA Conference Yellow (Hex #f1eb1f) or white.</a:t>
            </a:r>
          </a:p>
        </p:txBody>
      </p:sp>
      <p:sp>
        <p:nvSpPr>
          <p:cNvPr id="4" name="Date Placeholder 3">
            <a:extLst>
              <a:ext uri="{FF2B5EF4-FFF2-40B4-BE49-F238E27FC236}">
                <a16:creationId xmlns:a16="http://schemas.microsoft.com/office/drawing/2014/main" id="{CB3D4F3F-A58B-2343-A83D-20DBDC014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8CFE6-AA20-694F-A0A0-EB21FFBC53CC}" type="datetimeFigureOut">
              <a:rPr lang="en-US" smtClean="0"/>
              <a:t>10/17/2019</a:t>
            </a:fld>
            <a:endParaRPr lang="en-US"/>
          </a:p>
        </p:txBody>
      </p:sp>
      <p:sp>
        <p:nvSpPr>
          <p:cNvPr id="5" name="Footer Placeholder 4">
            <a:extLst>
              <a:ext uri="{FF2B5EF4-FFF2-40B4-BE49-F238E27FC236}">
                <a16:creationId xmlns:a16="http://schemas.microsoft.com/office/drawing/2014/main" id="{6255E78B-F0C3-AB4A-8A5E-ECD10AFC0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DD3EA2-B132-8340-A52E-A826A959E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986A5-9500-E947-B207-D8DCEF135AD3}" type="slidenum">
              <a:rPr lang="en-US" smtClean="0"/>
              <a:t>‹#›</a:t>
            </a:fld>
            <a:endParaRPr lang="en-US"/>
          </a:p>
        </p:txBody>
      </p:sp>
      <p:pic>
        <p:nvPicPr>
          <p:cNvPr id="9" name="Picture 8">
            <a:extLst>
              <a:ext uri="{FF2B5EF4-FFF2-40B4-BE49-F238E27FC236}">
                <a16:creationId xmlns:a16="http://schemas.microsoft.com/office/drawing/2014/main" id="{A873F42E-5A4B-7148-AF98-3E94AA6FF327}"/>
              </a:ext>
            </a:extLst>
          </p:cNvPr>
          <p:cNvPicPr>
            <a:picLocks noChangeAspect="1"/>
          </p:cNvPicPr>
          <p:nvPr userDrawn="1"/>
        </p:nvPicPr>
        <p:blipFill rotWithShape="1">
          <a:blip r:embed="rId16"/>
          <a:srcRect t="24474" r="8787" b="2559"/>
          <a:stretch/>
        </p:blipFill>
        <p:spPr>
          <a:xfrm>
            <a:off x="-61472" y="469899"/>
            <a:ext cx="2990850" cy="1022351"/>
          </a:xfrm>
          <a:prstGeom prst="rect">
            <a:avLst/>
          </a:prstGeom>
        </p:spPr>
      </p:pic>
    </p:spTree>
    <p:extLst>
      <p:ext uri="{BB962C8B-B14F-4D97-AF65-F5344CB8AC3E}">
        <p14:creationId xmlns:p14="http://schemas.microsoft.com/office/powerpoint/2010/main" val="129181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r" defTabSz="914400" rtl="0" eaLnBrk="1" latinLnBrk="0" hangingPunct="1">
        <a:lnSpc>
          <a:spcPct val="90000"/>
        </a:lnSpc>
        <a:spcBef>
          <a:spcPct val="0"/>
        </a:spcBef>
        <a:buNone/>
        <a:defRPr sz="4400" b="1" i="0" kern="1200">
          <a:solidFill>
            <a:srgbClr val="F0E93D"/>
          </a:solidFill>
          <a:latin typeface="Source Sans Pro Semibold" panose="020B05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www.gocollege.com/financial-aid/student-loans/states/" TargetMode="External"/><Relationship Id="rId2" Type="http://schemas.openxmlformats.org/officeDocument/2006/relationships/hyperlink" Target="https://www.nerdwallet.com/best/loans/student-loans/private-student-loan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0FFD72-94EF-CF4F-97AB-69041E897B0E}"/>
              </a:ext>
            </a:extLst>
          </p:cNvPr>
          <p:cNvPicPr>
            <a:picLocks noChangeAspect="1"/>
          </p:cNvPicPr>
          <p:nvPr/>
        </p:nvPicPr>
        <p:blipFill>
          <a:blip r:embed="rId2"/>
          <a:stretch>
            <a:fillRect/>
          </a:stretch>
        </p:blipFill>
        <p:spPr>
          <a:xfrm>
            <a:off x="-7098" y="-13448"/>
            <a:ext cx="12203181" cy="6871447"/>
          </a:xfrm>
          <a:prstGeom prst="rect">
            <a:avLst/>
          </a:prstGeom>
        </p:spPr>
      </p:pic>
    </p:spTree>
    <p:extLst>
      <p:ext uri="{BB962C8B-B14F-4D97-AF65-F5344CB8AC3E}">
        <p14:creationId xmlns:p14="http://schemas.microsoft.com/office/powerpoint/2010/main" val="585532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41"/>
          <p:cNvSpPr txBox="1">
            <a:spLocks/>
          </p:cNvSpPr>
          <p:nvPr/>
        </p:nvSpPr>
        <p:spPr>
          <a:xfrm>
            <a:off x="4329454" y="333264"/>
            <a:ext cx="7501990" cy="6078686"/>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spcBef>
                <a:spcPts val="720"/>
              </a:spcBef>
              <a:buSzPct val="64999"/>
            </a:pPr>
            <a:r>
              <a:rPr lang="en-US" sz="4400" i="1" dirty="0">
                <a:solidFill>
                  <a:schemeClr val="accent1">
                    <a:lumMod val="50000"/>
                  </a:schemeClr>
                </a:solidFill>
                <a:latin typeface="Calibri" charset="0"/>
                <a:ea typeface="Calibri" charset="0"/>
                <a:cs typeface="Calibri" charset="0"/>
              </a:rPr>
              <a:t>Federal Direct LOAN Limits</a:t>
            </a:r>
          </a:p>
          <a:p>
            <a:pPr>
              <a:buClr>
                <a:schemeClr val="bg1"/>
              </a:buClr>
              <a:buSzPct val="64999"/>
            </a:pPr>
            <a:r>
              <a:rPr lang="en-US" sz="2800" dirty="0">
                <a:solidFill>
                  <a:schemeClr val="accent1">
                    <a:lumMod val="50000"/>
                  </a:schemeClr>
                </a:solidFill>
                <a:latin typeface="Calibri" charset="0"/>
                <a:ea typeface="Calibri" charset="0"/>
                <a:cs typeface="Calibri" charset="0"/>
                <a:sym typeface="Comic Sans MS"/>
              </a:rPr>
              <a:t>Federal Student loan – maximal set amount</a:t>
            </a:r>
          </a:p>
          <a:p>
            <a:pPr marL="342900"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Sometimes called the Stafford Loan</a:t>
            </a:r>
          </a:p>
          <a:p>
            <a:pPr marL="342900"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Only loan owned by the student alone</a:t>
            </a:r>
          </a:p>
          <a:p>
            <a:pPr marL="342900" lvl="3"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Freshman - $5500 – subsidized max - $3500</a:t>
            </a:r>
          </a:p>
          <a:p>
            <a:pPr marL="342900" lvl="3"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Sophomore - $6500 – subsidized max - $4500</a:t>
            </a:r>
          </a:p>
          <a:p>
            <a:pPr marL="342900" lvl="3"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Junior - $7500 – subsidized max - $5500</a:t>
            </a:r>
          </a:p>
          <a:p>
            <a:pPr marL="342900" lvl="3"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Senior - $7500 - subsidized max - $5500</a:t>
            </a:r>
          </a:p>
          <a:p>
            <a:pPr marL="342900" lvl="3" indent="-342900">
              <a:buClr>
                <a:schemeClr val="bg1"/>
              </a:buClr>
              <a:buSzPct val="64999"/>
              <a:buFont typeface="Noto Symbol"/>
              <a:buChar char="■"/>
            </a:pPr>
            <a:r>
              <a:rPr lang="en-US" sz="2400" dirty="0">
                <a:solidFill>
                  <a:schemeClr val="accent1">
                    <a:lumMod val="50000"/>
                  </a:schemeClr>
                </a:solidFill>
                <a:latin typeface="Calibri" charset="0"/>
                <a:ea typeface="Calibri" charset="0"/>
                <a:cs typeface="Calibri" charset="0"/>
                <a:sym typeface="Comic Sans MS"/>
              </a:rPr>
              <a:t>5</a:t>
            </a:r>
            <a:r>
              <a:rPr lang="en-US" sz="2400" baseline="30000" dirty="0">
                <a:solidFill>
                  <a:schemeClr val="accent1">
                    <a:lumMod val="50000"/>
                  </a:schemeClr>
                </a:solidFill>
                <a:latin typeface="Calibri" charset="0"/>
                <a:ea typeface="Calibri" charset="0"/>
                <a:cs typeface="Calibri" charset="0"/>
                <a:sym typeface="Comic Sans MS"/>
              </a:rPr>
              <a:t>th</a:t>
            </a:r>
            <a:r>
              <a:rPr lang="en-US" sz="2400" dirty="0">
                <a:solidFill>
                  <a:schemeClr val="accent1">
                    <a:lumMod val="50000"/>
                  </a:schemeClr>
                </a:solidFill>
                <a:latin typeface="Calibri" charset="0"/>
                <a:ea typeface="Calibri" charset="0"/>
                <a:cs typeface="Calibri" charset="0"/>
                <a:sym typeface="Comic Sans MS"/>
              </a:rPr>
              <a:t> year Senior – up to $7500 with a Stafford loan max limit of $31,000</a:t>
            </a:r>
          </a:p>
          <a:p>
            <a:pPr marL="0" lvl="3">
              <a:buClr>
                <a:schemeClr val="bg1"/>
              </a:buClr>
              <a:buSzPct val="64999"/>
            </a:pPr>
            <a:r>
              <a:rPr lang="en-US" sz="2800" dirty="0">
                <a:solidFill>
                  <a:schemeClr val="accent1">
                    <a:lumMod val="50000"/>
                  </a:schemeClr>
                </a:solidFill>
                <a:latin typeface="Calibri" charset="0"/>
                <a:ea typeface="Calibri" charset="0"/>
                <a:cs typeface="Calibri" charset="0"/>
                <a:sym typeface="Comic Sans MS"/>
              </a:rPr>
              <a:t> </a:t>
            </a:r>
            <a:endParaRPr lang="en-US" sz="2800" dirty="0">
              <a:solidFill>
                <a:schemeClr val="accent1">
                  <a:lumMod val="50000"/>
                </a:schemeClr>
              </a:solidFill>
              <a:latin typeface="Calibri" panose="020F0502020204030204" pitchFamily="34" charset="0"/>
              <a:cs typeface="Calibri" panose="020F0502020204030204" pitchFamily="34" charset="0"/>
            </a:endParaRPr>
          </a:p>
          <a:p>
            <a:pPr marL="342900" indent="-342900">
              <a:buClr>
                <a:schemeClr val="bg1"/>
              </a:buClr>
              <a:buFont typeface="Wingdings" pitchFamily="2" charset="2"/>
              <a:buChar char="§"/>
            </a:pPr>
            <a:r>
              <a:rPr lang="en-US" sz="2800" dirty="0">
                <a:solidFill>
                  <a:schemeClr val="accent1">
                    <a:lumMod val="50000"/>
                  </a:schemeClr>
                </a:solidFill>
                <a:latin typeface="Calibri" panose="020F0502020204030204" pitchFamily="34" charset="0"/>
                <a:cs typeface="Calibri" panose="020F0502020204030204" pitchFamily="34" charset="0"/>
              </a:rPr>
              <a:t>Only accessible in the year they are offered, they cannot be accessed in subsequent years</a:t>
            </a:r>
          </a:p>
          <a:p>
            <a:pPr marL="342900" indent="-342900">
              <a:buClr>
                <a:schemeClr val="bg1"/>
              </a:buClr>
              <a:buFont typeface="Wingdings" pitchFamily="2" charset="2"/>
              <a:buChar char="§"/>
            </a:pPr>
            <a:endParaRPr lang="en-US" sz="1800" dirty="0">
              <a:solidFill>
                <a:schemeClr val="accent1">
                  <a:lumMod val="50000"/>
                </a:schemeClr>
              </a:solidFill>
              <a:latin typeface="Calibri" panose="020F0502020204030204" pitchFamily="34" charset="0"/>
              <a:cs typeface="Calibri" panose="020F0502020204030204" pitchFamily="34" charset="0"/>
            </a:endParaRPr>
          </a:p>
          <a:p>
            <a:pPr marL="342900" indent="-342900">
              <a:buClr>
                <a:schemeClr val="bg1"/>
              </a:buClr>
              <a:buFont typeface="Wingdings" pitchFamily="2" charset="2"/>
              <a:buChar char="§"/>
            </a:pPr>
            <a:r>
              <a:rPr lang="en-US" sz="2800" dirty="0">
                <a:solidFill>
                  <a:schemeClr val="accent1">
                    <a:lumMod val="50000"/>
                  </a:schemeClr>
                </a:solidFill>
                <a:latin typeface="Calibri" panose="020F0502020204030204" pitchFamily="34" charset="0"/>
                <a:cs typeface="Calibri" panose="020F0502020204030204" pitchFamily="34" charset="0"/>
              </a:rPr>
              <a:t>Parent Plus vs HELOC</a:t>
            </a:r>
          </a:p>
          <a:p>
            <a:pPr marL="342900" indent="-342900">
              <a:buClr>
                <a:schemeClr val="bg1"/>
              </a:buClr>
              <a:buFont typeface="Wingdings" pitchFamily="2" charset="2"/>
              <a:buChar char="§"/>
            </a:pPr>
            <a:endParaRPr lang="en-US" sz="2000" dirty="0">
              <a:solidFill>
                <a:schemeClr val="bg1"/>
              </a:solidFill>
              <a:latin typeface="Calibri" panose="020F0502020204030204" pitchFamily="34" charset="0"/>
              <a:cs typeface="Calibri" panose="020F0502020204030204" pitchFamily="34" charset="0"/>
            </a:endParaRPr>
          </a:p>
          <a:p>
            <a:pPr marL="342900" lvl="3" indent="-342900">
              <a:buClr>
                <a:schemeClr val="bg1"/>
              </a:buClr>
              <a:buSzPct val="64999"/>
              <a:buFont typeface="Noto Symbol"/>
              <a:buChar char="■"/>
            </a:pPr>
            <a:endParaRPr lang="en-US" sz="2000" dirty="0">
              <a:solidFill>
                <a:schemeClr val="bg1"/>
              </a:solidFill>
              <a:latin typeface="Calibri" charset="0"/>
              <a:ea typeface="Calibri" charset="0"/>
              <a:cs typeface="Calibri" charset="0"/>
              <a:sym typeface="Comic Sans MS"/>
            </a:endParaRPr>
          </a:p>
          <a:p>
            <a:pPr lvl="2">
              <a:buClr>
                <a:schemeClr val="hlink"/>
              </a:buClr>
              <a:buSzPct val="64999"/>
            </a:pPr>
            <a:endParaRPr lang="en-US" sz="2800" dirty="0">
              <a:solidFill>
                <a:schemeClr val="tx1"/>
              </a:solidFill>
              <a:latin typeface="Calibri" charset="0"/>
              <a:ea typeface="Calibri" charset="0"/>
              <a:cs typeface="Calibri" charset="0"/>
              <a:sym typeface="Comic Sans MS"/>
            </a:endParaRPr>
          </a:p>
          <a:p>
            <a:pPr>
              <a:spcBef>
                <a:spcPts val="720"/>
              </a:spcBef>
              <a:buSzPct val="64999"/>
            </a:pPr>
            <a:endParaRPr lang="en-US" sz="3600" dirty="0">
              <a:solidFill>
                <a:schemeClr val="tx1"/>
              </a:solidFill>
              <a:latin typeface="Comic Sans MS"/>
              <a:ea typeface="Comic Sans MS"/>
              <a:cs typeface="Comic Sans MS"/>
              <a:sym typeface="Comic Sans MS"/>
            </a:endParaRPr>
          </a:p>
        </p:txBody>
      </p:sp>
      <p:sp>
        <p:nvSpPr>
          <p:cNvPr id="6" name="TextBox 5">
            <a:extLst>
              <a:ext uri="{FF2B5EF4-FFF2-40B4-BE49-F238E27FC236}">
                <a16:creationId xmlns:a16="http://schemas.microsoft.com/office/drawing/2014/main" id="{C35BECAE-E5D3-1F43-B8AC-02015CE583F5}"/>
              </a:ext>
            </a:extLst>
          </p:cNvPr>
          <p:cNvSpPr txBox="1"/>
          <p:nvPr/>
        </p:nvSpPr>
        <p:spPr>
          <a:xfrm>
            <a:off x="425666" y="5010384"/>
            <a:ext cx="3390286" cy="1569660"/>
          </a:xfrm>
          <a:prstGeom prst="rect">
            <a:avLst/>
          </a:prstGeom>
          <a:solidFill>
            <a:schemeClr val="accent6"/>
          </a:solidFill>
        </p:spPr>
        <p:txBody>
          <a:bodyPr wrap="square" rtlCol="0">
            <a:spAutoFit/>
          </a:bodyPr>
          <a:lstStyle/>
          <a:p>
            <a:r>
              <a:rPr lang="en-US" sz="2400" dirty="0">
                <a:solidFill>
                  <a:schemeClr val="bg1"/>
                </a:solidFill>
              </a:rPr>
              <a:t>Be very clear of the terms of the loans you take out! Not all loans are created equally!</a:t>
            </a:r>
          </a:p>
        </p:txBody>
      </p:sp>
      <p:pic>
        <p:nvPicPr>
          <p:cNvPr id="3" name="Picture 2">
            <a:extLst>
              <a:ext uri="{FF2B5EF4-FFF2-40B4-BE49-F238E27FC236}">
                <a16:creationId xmlns:a16="http://schemas.microsoft.com/office/drawing/2014/main" id="{378C4ACE-4E38-CD4E-BD97-9F1728F9EFD5}"/>
              </a:ext>
            </a:extLst>
          </p:cNvPr>
          <p:cNvPicPr>
            <a:picLocks noChangeAspect="1"/>
          </p:cNvPicPr>
          <p:nvPr/>
        </p:nvPicPr>
        <p:blipFill>
          <a:blip r:embed="rId2"/>
          <a:stretch>
            <a:fillRect/>
          </a:stretch>
        </p:blipFill>
        <p:spPr>
          <a:xfrm>
            <a:off x="179861" y="333264"/>
            <a:ext cx="3881897" cy="4383702"/>
          </a:xfrm>
          <a:prstGeom prst="rect">
            <a:avLst/>
          </a:prstGeom>
        </p:spPr>
      </p:pic>
    </p:spTree>
    <p:extLst>
      <p:ext uri="{BB962C8B-B14F-4D97-AF65-F5344CB8AC3E}">
        <p14:creationId xmlns:p14="http://schemas.microsoft.com/office/powerpoint/2010/main" val="1809625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Guidelines for Debt </a:t>
            </a:r>
          </a:p>
        </p:txBody>
      </p:sp>
      <p:sp>
        <p:nvSpPr>
          <p:cNvPr id="3" name="Content Placeholder 2">
            <a:extLst>
              <a:ext uri="{FF2B5EF4-FFF2-40B4-BE49-F238E27FC236}">
                <a16:creationId xmlns:a16="http://schemas.microsoft.com/office/drawing/2014/main" id="{105FC962-C0DD-2F4B-8AF6-2F56A559D42B}"/>
              </a:ext>
            </a:extLst>
          </p:cNvPr>
          <p:cNvSpPr>
            <a:spLocks noGrp="1"/>
          </p:cNvSpPr>
          <p:nvPr>
            <p:ph idx="1"/>
          </p:nvPr>
        </p:nvSpPr>
        <p:spPr>
          <a:xfrm>
            <a:off x="126609" y="1580827"/>
            <a:ext cx="11915336" cy="4596136"/>
          </a:xfrm>
        </p:spPr>
        <p:txBody>
          <a:bodyPr/>
          <a:lstStyle/>
          <a:p>
            <a:pPr marL="285750" indent="-285750"/>
            <a:r>
              <a:rPr lang="en-US" sz="3200" dirty="0">
                <a:solidFill>
                  <a:schemeClr val="accent1">
                    <a:lumMod val="50000"/>
                  </a:schemeClr>
                </a:solidFill>
              </a:rPr>
              <a:t>Never take out more in loans than a first year salary in your chosen field</a:t>
            </a:r>
          </a:p>
          <a:p>
            <a:pPr marL="285750" indent="-285750"/>
            <a:r>
              <a:rPr lang="en-US" sz="3200" dirty="0">
                <a:solidFill>
                  <a:schemeClr val="accent1">
                    <a:lumMod val="50000"/>
                  </a:schemeClr>
                </a:solidFill>
              </a:rPr>
              <a:t>For every $10,000 in loans you take out, it will be roughly $100/month loan payment</a:t>
            </a:r>
          </a:p>
          <a:p>
            <a:pPr marL="285750" indent="-285750"/>
            <a:r>
              <a:rPr lang="en-US" sz="3200" dirty="0">
                <a:solidFill>
                  <a:schemeClr val="accent1">
                    <a:lumMod val="50000"/>
                  </a:schemeClr>
                </a:solidFill>
              </a:rPr>
              <a:t>There is no ability to pay analysis done, people have to self-regulate</a:t>
            </a:r>
          </a:p>
          <a:p>
            <a:pPr marL="285750" indent="-285750"/>
            <a:r>
              <a:rPr lang="en-US" sz="3200" dirty="0">
                <a:solidFill>
                  <a:schemeClr val="accent1">
                    <a:lumMod val="50000"/>
                  </a:schemeClr>
                </a:solidFill>
              </a:rPr>
              <a:t>Co-signing loans has impact on parent’s credit history</a:t>
            </a:r>
          </a:p>
          <a:p>
            <a:pPr marL="285750" indent="-285750"/>
            <a:r>
              <a:rPr lang="en-US" sz="3200" dirty="0">
                <a:solidFill>
                  <a:schemeClr val="accent1">
                    <a:lumMod val="50000"/>
                  </a:schemeClr>
                </a:solidFill>
              </a:rPr>
              <a:t>Student loans are not dismissed in bankruptcy or for co-signed loans, upon the death of the student</a:t>
            </a:r>
          </a:p>
          <a:p>
            <a:endParaRPr lang="en-US" dirty="0"/>
          </a:p>
        </p:txBody>
      </p:sp>
    </p:spTree>
    <p:extLst>
      <p:ext uri="{BB962C8B-B14F-4D97-AF65-F5344CB8AC3E}">
        <p14:creationId xmlns:p14="http://schemas.microsoft.com/office/powerpoint/2010/main" val="523920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p:nvPr/>
        </p:nvSpPr>
        <p:spPr>
          <a:xfrm>
            <a:off x="0" y="0"/>
            <a:ext cx="3088888" cy="6858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cxnSp>
        <p:nvCxnSpPr>
          <p:cNvPr id="309" name="Google Shape;309;p32"/>
          <p:cNvCxnSpPr/>
          <p:nvPr/>
        </p:nvCxnSpPr>
        <p:spPr>
          <a:xfrm rot="10800000">
            <a:off x="182136" y="2971800"/>
            <a:ext cx="0" cy="914400"/>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10" name="Google Shape;310;p32"/>
          <p:cNvSpPr txBox="1">
            <a:spLocks noGrp="1"/>
          </p:cNvSpPr>
          <p:nvPr>
            <p:ph type="title"/>
          </p:nvPr>
        </p:nvSpPr>
        <p:spPr>
          <a:xfrm>
            <a:off x="182135" y="677868"/>
            <a:ext cx="3370998" cy="55022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3600" dirty="0">
                <a:solidFill>
                  <a:schemeClr val="accent1">
                    <a:lumMod val="50000"/>
                  </a:schemeClr>
                </a:solidFill>
                <a:latin typeface="Calibri"/>
                <a:cs typeface="Calibri"/>
                <a:sym typeface="Calibri"/>
              </a:rPr>
              <a:t>529’s</a:t>
            </a:r>
            <a:endParaRPr sz="3600" dirty="0">
              <a:solidFill>
                <a:schemeClr val="accent1">
                  <a:lumMod val="50000"/>
                </a:schemeClr>
              </a:solidFill>
            </a:endParaRPr>
          </a:p>
        </p:txBody>
      </p:sp>
      <p:graphicFrame>
        <p:nvGraphicFramePr>
          <p:cNvPr id="17" name="Diagram 16">
            <a:extLst>
              <a:ext uri="{FF2B5EF4-FFF2-40B4-BE49-F238E27FC236}">
                <a16:creationId xmlns:a16="http://schemas.microsoft.com/office/drawing/2014/main" id="{4C071C21-F588-3846-ACEC-F4B950086396}"/>
              </a:ext>
            </a:extLst>
          </p:cNvPr>
          <p:cNvGraphicFramePr/>
          <p:nvPr>
            <p:extLst>
              <p:ext uri="{D42A27DB-BD31-4B8C-83A1-F6EECF244321}">
                <p14:modId xmlns:p14="http://schemas.microsoft.com/office/powerpoint/2010/main" val="2410238281"/>
              </p:ext>
            </p:extLst>
          </p:nvPr>
        </p:nvGraphicFramePr>
        <p:xfrm>
          <a:off x="3088887" y="563549"/>
          <a:ext cx="8559161" cy="579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151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p:nvPr/>
        </p:nvSpPr>
        <p:spPr>
          <a:xfrm>
            <a:off x="0" y="0"/>
            <a:ext cx="3088888" cy="68580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09" name="Google Shape;309;p32"/>
          <p:cNvCxnSpPr>
            <a:cxnSpLocks/>
          </p:cNvCxnSpPr>
          <p:nvPr/>
        </p:nvCxnSpPr>
        <p:spPr>
          <a:xfrm flipH="1" flipV="1">
            <a:off x="182135" y="3122341"/>
            <a:ext cx="1" cy="613318"/>
          </a:xfrm>
          <a:prstGeom prst="straightConnector1">
            <a:avLst/>
          </a:prstGeom>
          <a:noFill/>
          <a:ln w="19050" cap="flat" cmpd="sng">
            <a:solidFill>
              <a:srgbClr val="FFFFFF">
                <a:alpha val="80000"/>
              </a:srgbClr>
            </a:solidFill>
            <a:prstDash val="solid"/>
            <a:miter lim="800000"/>
            <a:headEnd type="none" w="sm" len="sm"/>
            <a:tailEnd type="none" w="sm" len="sm"/>
          </a:ln>
        </p:spPr>
      </p:cxnSp>
      <p:sp>
        <p:nvSpPr>
          <p:cNvPr id="310" name="Google Shape;310;p32"/>
          <p:cNvSpPr txBox="1">
            <a:spLocks noGrp="1"/>
          </p:cNvSpPr>
          <p:nvPr>
            <p:ph type="title"/>
          </p:nvPr>
        </p:nvSpPr>
        <p:spPr>
          <a:xfrm>
            <a:off x="182135" y="677868"/>
            <a:ext cx="3370998" cy="550226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n-US" sz="4000" dirty="0">
                <a:solidFill>
                  <a:schemeClr val="accent1">
                    <a:lumMod val="50000"/>
                  </a:schemeClr>
                </a:solidFill>
                <a:latin typeface="Calibri"/>
                <a:cs typeface="Calibri"/>
                <a:sym typeface="Calibri"/>
              </a:rPr>
              <a:t>Other</a:t>
            </a:r>
            <a:br>
              <a:rPr lang="en-US" sz="4000" dirty="0">
                <a:solidFill>
                  <a:schemeClr val="accent1">
                    <a:lumMod val="50000"/>
                  </a:schemeClr>
                </a:solidFill>
                <a:latin typeface="Calibri"/>
                <a:cs typeface="Calibri"/>
                <a:sym typeface="Calibri"/>
              </a:rPr>
            </a:br>
            <a:r>
              <a:rPr lang="en-US" sz="4000" dirty="0">
                <a:solidFill>
                  <a:schemeClr val="accent1">
                    <a:lumMod val="50000"/>
                  </a:schemeClr>
                </a:solidFill>
                <a:latin typeface="Calibri"/>
                <a:cs typeface="Calibri"/>
                <a:sym typeface="Calibri"/>
              </a:rPr>
              <a:t>Contributors</a:t>
            </a:r>
            <a:endParaRPr sz="4000" dirty="0">
              <a:solidFill>
                <a:schemeClr val="accent1">
                  <a:lumMod val="50000"/>
                </a:schemeClr>
              </a:solidFill>
            </a:endParaRPr>
          </a:p>
        </p:txBody>
      </p:sp>
      <p:graphicFrame>
        <p:nvGraphicFramePr>
          <p:cNvPr id="17" name="Diagram 16">
            <a:extLst>
              <a:ext uri="{FF2B5EF4-FFF2-40B4-BE49-F238E27FC236}">
                <a16:creationId xmlns:a16="http://schemas.microsoft.com/office/drawing/2014/main" id="{4C071C21-F588-3846-ACEC-F4B950086396}"/>
              </a:ext>
            </a:extLst>
          </p:cNvPr>
          <p:cNvGraphicFramePr/>
          <p:nvPr>
            <p:extLst>
              <p:ext uri="{D42A27DB-BD31-4B8C-83A1-F6EECF244321}">
                <p14:modId xmlns:p14="http://schemas.microsoft.com/office/powerpoint/2010/main" val="760580656"/>
              </p:ext>
            </p:extLst>
          </p:nvPr>
        </p:nvGraphicFramePr>
        <p:xfrm>
          <a:off x="3088888" y="563549"/>
          <a:ext cx="8727974" cy="587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70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What would you recommend?</a:t>
            </a:r>
          </a:p>
        </p:txBody>
      </p:sp>
      <p:sp>
        <p:nvSpPr>
          <p:cNvPr id="3" name="Content Placeholder 2">
            <a:extLst>
              <a:ext uri="{FF2B5EF4-FFF2-40B4-BE49-F238E27FC236}">
                <a16:creationId xmlns:a16="http://schemas.microsoft.com/office/drawing/2014/main" id="{105FC962-C0DD-2F4B-8AF6-2F56A559D42B}"/>
              </a:ext>
            </a:extLst>
          </p:cNvPr>
          <p:cNvSpPr>
            <a:spLocks noGrp="1"/>
          </p:cNvSpPr>
          <p:nvPr>
            <p:ph idx="1"/>
          </p:nvPr>
        </p:nvSpPr>
        <p:spPr>
          <a:xfrm>
            <a:off x="126609" y="1468284"/>
            <a:ext cx="11943471" cy="5045057"/>
          </a:xfrm>
        </p:spPr>
        <p:txBody>
          <a:bodyPr>
            <a:normAutofit/>
          </a:bodyPr>
          <a:lstStyle/>
          <a:p>
            <a:pPr marL="0" indent="0">
              <a:buNone/>
            </a:pPr>
            <a:r>
              <a:rPr lang="en-US" dirty="0"/>
              <a:t> </a:t>
            </a:r>
          </a:p>
          <a:p>
            <a:pPr marL="0" indent="0">
              <a:buNone/>
            </a:pPr>
            <a:r>
              <a:rPr lang="en-US" dirty="0">
                <a:solidFill>
                  <a:schemeClr val="accent1">
                    <a:lumMod val="50000"/>
                  </a:schemeClr>
                </a:solidFill>
              </a:rPr>
              <a:t>Carly (mom) wants her daughter, Megan, to have skin in the game, Her current strategy includes having her daughter pay for year one, Carly will pay for year two and grandparents will cover years three and four. </a:t>
            </a: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Megan’s school of choice costs about $26K/year, total cost of attendance. They will not receive need based grants or scholarships, nor merit based grants or scholarships.</a:t>
            </a:r>
          </a:p>
          <a:p>
            <a:pPr marL="0" indent="0">
              <a:buNone/>
            </a:pPr>
            <a:r>
              <a:rPr lang="en-US" dirty="0">
                <a:solidFill>
                  <a:schemeClr val="accent1">
                    <a:lumMod val="50000"/>
                  </a:schemeClr>
                </a:solidFill>
              </a:rPr>
              <a:t> </a:t>
            </a:r>
          </a:p>
          <a:p>
            <a:pPr marL="0" indent="0">
              <a:buNone/>
            </a:pPr>
            <a:r>
              <a:rPr lang="en-US" dirty="0">
                <a:solidFill>
                  <a:schemeClr val="accent1">
                    <a:lumMod val="50000"/>
                  </a:schemeClr>
                </a:solidFill>
              </a:rPr>
              <a:t>Carly is your client; how might you advise her differently?</a:t>
            </a:r>
          </a:p>
          <a:p>
            <a:endParaRPr lang="en-US" dirty="0"/>
          </a:p>
        </p:txBody>
      </p:sp>
    </p:spTree>
    <p:extLst>
      <p:ext uri="{BB962C8B-B14F-4D97-AF65-F5344CB8AC3E}">
        <p14:creationId xmlns:p14="http://schemas.microsoft.com/office/powerpoint/2010/main" val="39352824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What would you recommend?</a:t>
            </a:r>
          </a:p>
        </p:txBody>
      </p:sp>
      <p:sp>
        <p:nvSpPr>
          <p:cNvPr id="3" name="Content Placeholder 2">
            <a:extLst>
              <a:ext uri="{FF2B5EF4-FFF2-40B4-BE49-F238E27FC236}">
                <a16:creationId xmlns:a16="http://schemas.microsoft.com/office/drawing/2014/main" id="{105FC962-C0DD-2F4B-8AF6-2F56A559D42B}"/>
              </a:ext>
            </a:extLst>
          </p:cNvPr>
          <p:cNvSpPr>
            <a:spLocks noGrp="1"/>
          </p:cNvSpPr>
          <p:nvPr>
            <p:ph idx="1"/>
          </p:nvPr>
        </p:nvSpPr>
        <p:spPr>
          <a:xfrm>
            <a:off x="124264" y="1378634"/>
            <a:ext cx="11943471" cy="4615449"/>
          </a:xfrm>
        </p:spPr>
        <p:txBody>
          <a:bodyPr>
            <a:normAutofit lnSpcReduction="10000"/>
          </a:bodyPr>
          <a:lstStyle/>
          <a:p>
            <a:pPr marL="0" indent="0">
              <a:lnSpc>
                <a:spcPct val="110000"/>
              </a:lnSpc>
              <a:buNone/>
            </a:pPr>
            <a:r>
              <a:rPr lang="en-US" dirty="0">
                <a:solidFill>
                  <a:schemeClr val="accent1">
                    <a:lumMod val="50000"/>
                  </a:schemeClr>
                </a:solidFill>
              </a:rPr>
              <a:t>Jon and Liz have a 529 with about $100K in it per child in their family. Their son, Kendal, is planning to attend a school that will cost about $30K/year. </a:t>
            </a:r>
          </a:p>
          <a:p>
            <a:pPr marL="0" indent="0">
              <a:lnSpc>
                <a:spcPct val="110000"/>
              </a:lnSpc>
              <a:buNone/>
            </a:pPr>
            <a:r>
              <a:rPr lang="en-US" dirty="0">
                <a:solidFill>
                  <a:schemeClr val="accent1">
                    <a:lumMod val="50000"/>
                  </a:schemeClr>
                </a:solidFill>
              </a:rPr>
              <a:t> </a:t>
            </a:r>
          </a:p>
          <a:p>
            <a:pPr marL="0" indent="0">
              <a:lnSpc>
                <a:spcPct val="110000"/>
              </a:lnSpc>
              <a:buNone/>
            </a:pPr>
            <a:r>
              <a:rPr lang="en-US" dirty="0">
                <a:solidFill>
                  <a:schemeClr val="accent1">
                    <a:lumMod val="50000"/>
                  </a:schemeClr>
                </a:solidFill>
              </a:rPr>
              <a:t>Their EFC was 058472 and so at this school they will not get need based aid. Their philosophy is that their student should have some skin in the game and will need to cover the remaining $5K/year. </a:t>
            </a:r>
          </a:p>
          <a:p>
            <a:pPr marL="0" indent="0">
              <a:lnSpc>
                <a:spcPct val="110000"/>
              </a:lnSpc>
              <a:buNone/>
            </a:pPr>
            <a:r>
              <a:rPr lang="en-US" dirty="0">
                <a:solidFill>
                  <a:schemeClr val="accent1">
                    <a:lumMod val="50000"/>
                  </a:schemeClr>
                </a:solidFill>
              </a:rPr>
              <a:t> </a:t>
            </a:r>
          </a:p>
          <a:p>
            <a:pPr marL="0" indent="0">
              <a:lnSpc>
                <a:spcPct val="110000"/>
              </a:lnSpc>
              <a:buNone/>
            </a:pPr>
            <a:r>
              <a:rPr lang="en-US" dirty="0">
                <a:solidFill>
                  <a:schemeClr val="accent1">
                    <a:lumMod val="50000"/>
                  </a:schemeClr>
                </a:solidFill>
              </a:rPr>
              <a:t>They want ideas from you on the best ways for Kendall to do that.</a:t>
            </a:r>
          </a:p>
          <a:p>
            <a:endParaRPr lang="en-US" dirty="0"/>
          </a:p>
        </p:txBody>
      </p:sp>
    </p:spTree>
    <p:extLst>
      <p:ext uri="{BB962C8B-B14F-4D97-AF65-F5344CB8AC3E}">
        <p14:creationId xmlns:p14="http://schemas.microsoft.com/office/powerpoint/2010/main" val="3781268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What would you recommend?</a:t>
            </a:r>
          </a:p>
        </p:txBody>
      </p:sp>
      <p:sp>
        <p:nvSpPr>
          <p:cNvPr id="3" name="Content Placeholder 2">
            <a:extLst>
              <a:ext uri="{FF2B5EF4-FFF2-40B4-BE49-F238E27FC236}">
                <a16:creationId xmlns:a16="http://schemas.microsoft.com/office/drawing/2014/main" id="{105FC962-C0DD-2F4B-8AF6-2F56A559D42B}"/>
              </a:ext>
            </a:extLst>
          </p:cNvPr>
          <p:cNvSpPr>
            <a:spLocks noGrp="1"/>
          </p:cNvSpPr>
          <p:nvPr>
            <p:ph idx="1"/>
          </p:nvPr>
        </p:nvSpPr>
        <p:spPr/>
        <p:txBody>
          <a:bodyPr>
            <a:normAutofit fontScale="92500" lnSpcReduction="10000"/>
          </a:bodyPr>
          <a:lstStyle/>
          <a:p>
            <a:pPr marL="0" indent="0">
              <a:lnSpc>
                <a:spcPct val="100000"/>
              </a:lnSpc>
              <a:buNone/>
            </a:pPr>
            <a:r>
              <a:rPr lang="en-US" dirty="0">
                <a:solidFill>
                  <a:schemeClr val="accent1">
                    <a:lumMod val="50000"/>
                  </a:schemeClr>
                </a:solidFill>
              </a:rPr>
              <a:t>Kyle is a junior, his family makes about $60K/year.  Kyle's college fund had to be drained when times were tight. </a:t>
            </a:r>
          </a:p>
          <a:p>
            <a:pPr marL="0" indent="0">
              <a:lnSpc>
                <a:spcPct val="100000"/>
              </a:lnSpc>
              <a:buNone/>
            </a:pPr>
            <a:r>
              <a:rPr lang="en-US" dirty="0">
                <a:solidFill>
                  <a:schemeClr val="accent1">
                    <a:lumMod val="50000"/>
                  </a:schemeClr>
                </a:solidFill>
              </a:rPr>
              <a:t> </a:t>
            </a:r>
          </a:p>
          <a:p>
            <a:pPr marL="0" indent="0">
              <a:lnSpc>
                <a:spcPct val="100000"/>
              </a:lnSpc>
              <a:buNone/>
            </a:pPr>
            <a:r>
              <a:rPr lang="en-US" dirty="0">
                <a:solidFill>
                  <a:schemeClr val="accent1">
                    <a:lumMod val="50000"/>
                  </a:schemeClr>
                </a:solidFill>
              </a:rPr>
              <a:t>Kyle's parents are planning to take out loans or tap retirement to help Kyle pay school. They feel he did his part and got great merit and need-based scholarships from his college of choice. They are left with about $15K/year gap.</a:t>
            </a:r>
          </a:p>
          <a:p>
            <a:pPr marL="0" indent="0">
              <a:lnSpc>
                <a:spcPct val="100000"/>
              </a:lnSpc>
              <a:buNone/>
            </a:pPr>
            <a:r>
              <a:rPr lang="en-US" dirty="0">
                <a:solidFill>
                  <a:schemeClr val="accent1">
                    <a:lumMod val="50000"/>
                  </a:schemeClr>
                </a:solidFill>
              </a:rPr>
              <a:t> </a:t>
            </a:r>
          </a:p>
          <a:p>
            <a:pPr marL="0" indent="0">
              <a:lnSpc>
                <a:spcPct val="100000"/>
              </a:lnSpc>
              <a:buNone/>
            </a:pPr>
            <a:r>
              <a:rPr lang="en-US" dirty="0">
                <a:solidFill>
                  <a:schemeClr val="accent1">
                    <a:lumMod val="50000"/>
                  </a:schemeClr>
                </a:solidFill>
              </a:rPr>
              <a:t>Marcia and Gary, his grandparents, have been saving for their grandson and are excited to help.  They plan to pay for all of freshman year for Kyle which is about $15K. </a:t>
            </a:r>
          </a:p>
          <a:p>
            <a:endParaRPr lang="en-US" dirty="0"/>
          </a:p>
        </p:txBody>
      </p:sp>
    </p:spTree>
    <p:extLst>
      <p:ext uri="{BB962C8B-B14F-4D97-AF65-F5344CB8AC3E}">
        <p14:creationId xmlns:p14="http://schemas.microsoft.com/office/powerpoint/2010/main" val="3038585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Partnership with you</a:t>
            </a:r>
          </a:p>
        </p:txBody>
      </p:sp>
      <p:sp>
        <p:nvSpPr>
          <p:cNvPr id="4" name="Shape 341">
            <a:extLst>
              <a:ext uri="{FF2B5EF4-FFF2-40B4-BE49-F238E27FC236}">
                <a16:creationId xmlns:a16="http://schemas.microsoft.com/office/drawing/2014/main" id="{93DAEAE5-1840-334B-A816-425A88511385}"/>
              </a:ext>
            </a:extLst>
          </p:cNvPr>
          <p:cNvSpPr txBox="1">
            <a:spLocks/>
          </p:cNvSpPr>
          <p:nvPr/>
        </p:nvSpPr>
        <p:spPr>
          <a:xfrm>
            <a:off x="1981200" y="1357314"/>
            <a:ext cx="8686801" cy="5500687"/>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lgn="ctr">
              <a:spcBef>
                <a:spcPts val="720"/>
              </a:spcBef>
              <a:buSzPct val="64999"/>
              <a:defRPr/>
            </a:pPr>
            <a:r>
              <a:rPr lang="en-US" sz="4400" kern="0" dirty="0">
                <a:solidFill>
                  <a:srgbClr val="0070C0"/>
                </a:solidFill>
                <a:ea typeface="Comic Sans MS"/>
              </a:rPr>
              <a:t>The Hour Consultation</a:t>
            </a:r>
          </a:p>
          <a:p>
            <a:pPr>
              <a:buClr>
                <a:srgbClr val="0563C1"/>
              </a:buClr>
              <a:buSzPct val="64999"/>
              <a:defRPr/>
            </a:pPr>
            <a:endParaRPr lang="en-US" sz="1600" kern="0" dirty="0">
              <a:ea typeface="Comic Sans MS"/>
              <a:cs typeface="Comic Sans MS"/>
              <a:sym typeface="Comic Sans MS"/>
            </a:endParaRPr>
          </a:p>
          <a:p>
            <a:pPr marL="342900" indent="-342900">
              <a:spcBef>
                <a:spcPts val="640"/>
              </a:spcBef>
              <a:buClr>
                <a:srgbClr val="0563C1"/>
              </a:buClr>
              <a:buSzPct val="64999"/>
              <a:buFont typeface="Noto Symbol"/>
              <a:buChar char="■"/>
              <a:defRPr/>
            </a:pPr>
            <a:r>
              <a:rPr lang="en-US" sz="2000" dirty="0">
                <a:solidFill>
                  <a:schemeClr val="tx1"/>
                </a:solidFill>
                <a:ea typeface="Tahoma"/>
                <a:cs typeface="Tahoma"/>
                <a:sym typeface="Tahoma"/>
              </a:rPr>
              <a:t>Learn more about their goals and teach them what they need to be considering</a:t>
            </a:r>
          </a:p>
          <a:p>
            <a:pPr marL="342900" indent="-342900">
              <a:spcBef>
                <a:spcPts val="640"/>
              </a:spcBef>
              <a:buClr>
                <a:srgbClr val="0563C1"/>
              </a:buClr>
              <a:buSzPct val="64999"/>
              <a:buFont typeface="Noto Symbol"/>
              <a:buChar char="■"/>
              <a:defRPr/>
            </a:pPr>
            <a:r>
              <a:rPr lang="en-US" sz="2000" dirty="0">
                <a:solidFill>
                  <a:schemeClr val="tx1"/>
                </a:solidFill>
                <a:ea typeface="Tahoma"/>
                <a:cs typeface="Tahoma"/>
                <a:sym typeface="Tahoma"/>
              </a:rPr>
              <a:t>Answer questions around college search</a:t>
            </a:r>
          </a:p>
          <a:p>
            <a:pPr marL="342900" indent="-342900">
              <a:spcBef>
                <a:spcPts val="640"/>
              </a:spcBef>
              <a:buClr>
                <a:srgbClr val="0563C1"/>
              </a:buClr>
              <a:buSzPct val="64999"/>
              <a:buFont typeface="Noto Symbol"/>
              <a:buChar char="■"/>
              <a:defRPr/>
            </a:pPr>
            <a:r>
              <a:rPr lang="en-US" sz="2000" dirty="0">
                <a:ea typeface="Tahoma"/>
                <a:cs typeface="Tahoma"/>
                <a:sym typeface="Tahoma"/>
              </a:rPr>
              <a:t>How to launch a successful search</a:t>
            </a:r>
            <a:endParaRPr lang="en-US" sz="2000" dirty="0">
              <a:solidFill>
                <a:schemeClr val="tx1"/>
              </a:solidFill>
              <a:ea typeface="Tahoma"/>
              <a:cs typeface="Tahoma"/>
              <a:sym typeface="Tahoma"/>
            </a:endParaRPr>
          </a:p>
          <a:p>
            <a:pPr algn="ctr">
              <a:spcBef>
                <a:spcPts val="640"/>
              </a:spcBef>
              <a:buClr>
                <a:srgbClr val="0563C1"/>
              </a:buClr>
              <a:buSzPct val="64999"/>
              <a:defRPr/>
            </a:pPr>
            <a:r>
              <a:rPr lang="en-US" sz="4400" dirty="0">
                <a:solidFill>
                  <a:srgbClr val="0070C0"/>
                </a:solidFill>
                <a:ea typeface="Tahoma"/>
                <a:cs typeface="Tahoma"/>
                <a:sym typeface="Tahoma"/>
              </a:rPr>
              <a:t>How it works</a:t>
            </a:r>
          </a:p>
          <a:p>
            <a:pPr marL="571500" indent="-571500">
              <a:spcBef>
                <a:spcPts val="640"/>
              </a:spcBef>
              <a:buClr>
                <a:srgbClr val="0563C1"/>
              </a:buClr>
              <a:buSzPct val="100000"/>
              <a:buFont typeface="Wingdings" pitchFamily="2" charset="2"/>
              <a:buChar char="§"/>
              <a:defRPr/>
            </a:pPr>
            <a:r>
              <a:rPr lang="en-US" sz="2000" dirty="0">
                <a:solidFill>
                  <a:schemeClr val="tx1"/>
                </a:solidFill>
                <a:ea typeface="Tahoma"/>
                <a:cs typeface="Tahoma"/>
                <a:sym typeface="Tahoma"/>
              </a:rPr>
              <a:t>Takes an hour and they should include their sophomore or junior student</a:t>
            </a:r>
          </a:p>
          <a:p>
            <a:pPr marL="571500" indent="-571500">
              <a:spcBef>
                <a:spcPts val="640"/>
              </a:spcBef>
              <a:buClr>
                <a:srgbClr val="0563C1"/>
              </a:buClr>
              <a:buSzPct val="100000"/>
              <a:buFont typeface="Wingdings" pitchFamily="2" charset="2"/>
              <a:buChar char="§"/>
              <a:defRPr/>
            </a:pPr>
            <a:r>
              <a:rPr lang="en-US" sz="2000" dirty="0">
                <a:solidFill>
                  <a:schemeClr val="tx1"/>
                </a:solidFill>
                <a:ea typeface="Tahoma"/>
                <a:cs typeface="Tahoma"/>
                <a:sym typeface="Tahoma"/>
              </a:rPr>
              <a:t>Schedule through our website with our education team – in person or via Zoom</a:t>
            </a:r>
          </a:p>
          <a:p>
            <a:pPr marL="571500" indent="-571500">
              <a:spcBef>
                <a:spcPts val="640"/>
              </a:spcBef>
              <a:buClr>
                <a:srgbClr val="0563C1"/>
              </a:buClr>
              <a:buSzPct val="100000"/>
              <a:buFont typeface="Wingdings" pitchFamily="2" charset="2"/>
              <a:buChar char="§"/>
              <a:defRPr/>
            </a:pPr>
            <a:r>
              <a:rPr lang="en-US" sz="2000" dirty="0">
                <a:solidFill>
                  <a:schemeClr val="tx1"/>
                </a:solidFill>
                <a:ea typeface="Tahoma"/>
                <a:cs typeface="Tahoma"/>
                <a:sym typeface="Tahoma"/>
              </a:rPr>
              <a:t>Evenings and weekends are fine </a:t>
            </a:r>
          </a:p>
          <a:p>
            <a:pPr marL="457200" indent="-457200">
              <a:spcBef>
                <a:spcPts val="640"/>
              </a:spcBef>
              <a:buClr>
                <a:srgbClr val="0563C1"/>
              </a:buClr>
              <a:buSzPct val="100000"/>
              <a:buFont typeface="Wingdings" pitchFamily="2" charset="2"/>
              <a:buChar char="§"/>
              <a:defRPr/>
            </a:pPr>
            <a:endParaRPr lang="en-US" sz="2800" dirty="0">
              <a:solidFill>
                <a:schemeClr val="tx1"/>
              </a:solidFill>
              <a:ea typeface="Tahoma"/>
              <a:cs typeface="Tahoma"/>
              <a:sym typeface="Tahoma"/>
            </a:endParaRPr>
          </a:p>
          <a:p>
            <a:pPr marL="342900" indent="-342900">
              <a:spcBef>
                <a:spcPts val="640"/>
              </a:spcBef>
              <a:buClr>
                <a:srgbClr val="0563C1"/>
              </a:buClr>
              <a:buSzPct val="64999"/>
              <a:buFont typeface="Noto Symbol"/>
              <a:buChar char="■"/>
              <a:defRPr/>
            </a:pPr>
            <a:endParaRPr lang="en-US" sz="2800" kern="0" dirty="0">
              <a:ea typeface="Tahoma"/>
              <a:cs typeface="Tahoma"/>
              <a:sym typeface="Tahoma"/>
            </a:endParaRPr>
          </a:p>
        </p:txBody>
      </p:sp>
    </p:spTree>
    <p:extLst>
      <p:ext uri="{BB962C8B-B14F-4D97-AF65-F5344CB8AC3E}">
        <p14:creationId xmlns:p14="http://schemas.microsoft.com/office/powerpoint/2010/main" val="795218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95046-C825-B144-B2AF-0668C6BD5232}"/>
              </a:ext>
            </a:extLst>
          </p:cNvPr>
          <p:cNvPicPr>
            <a:picLocks noChangeAspect="1"/>
          </p:cNvPicPr>
          <p:nvPr/>
        </p:nvPicPr>
        <p:blipFill>
          <a:blip r:embed="rId2"/>
          <a:stretch>
            <a:fillRect/>
          </a:stretch>
        </p:blipFill>
        <p:spPr>
          <a:xfrm>
            <a:off x="-12192" y="-29448"/>
            <a:ext cx="12283893" cy="6916894"/>
          </a:xfrm>
          <a:prstGeom prst="rect">
            <a:avLst/>
          </a:prstGeom>
        </p:spPr>
      </p:pic>
      <p:sp>
        <p:nvSpPr>
          <p:cNvPr id="7" name="Title 1">
            <a:extLst>
              <a:ext uri="{FF2B5EF4-FFF2-40B4-BE49-F238E27FC236}">
                <a16:creationId xmlns:a16="http://schemas.microsoft.com/office/drawing/2014/main" id="{DA51E6E0-852C-E84F-8DFB-1A0D4220975F}"/>
              </a:ext>
            </a:extLst>
          </p:cNvPr>
          <p:cNvSpPr txBox="1">
            <a:spLocks/>
          </p:cNvSpPr>
          <p:nvPr/>
        </p:nvSpPr>
        <p:spPr>
          <a:xfrm>
            <a:off x="5920938" y="5589678"/>
            <a:ext cx="5883218" cy="1423360"/>
          </a:xfrm>
          <a:prstGeom prst="rect">
            <a:avLst/>
          </a:prstGeom>
        </p:spPr>
        <p:txBody>
          <a:bodyPr/>
          <a:lstStyle>
            <a:lvl1pPr algn="r" defTabSz="914400" rtl="0" eaLnBrk="1" latinLnBrk="0" hangingPunct="1">
              <a:lnSpc>
                <a:spcPct val="90000"/>
              </a:lnSpc>
              <a:spcBef>
                <a:spcPct val="0"/>
              </a:spcBef>
              <a:buNone/>
              <a:defRPr sz="4400" b="1" i="0" kern="1200">
                <a:solidFill>
                  <a:srgbClr val="F0E93D"/>
                </a:solidFill>
                <a:latin typeface="Source Sans Pro Semibold" panose="020B0503030403020204" pitchFamily="34" charset="77"/>
                <a:ea typeface="+mj-ea"/>
                <a:cs typeface="+mj-cs"/>
              </a:defRPr>
            </a:lvl1pPr>
          </a:lstStyle>
          <a:p>
            <a:r>
              <a:rPr lang="en-US" sz="5200" dirty="0">
                <a:solidFill>
                  <a:schemeClr val="bg1"/>
                </a:solidFill>
              </a:rPr>
              <a:t>QUESTIONS?</a:t>
            </a:r>
          </a:p>
        </p:txBody>
      </p:sp>
    </p:spTree>
    <p:extLst>
      <p:ext uri="{BB962C8B-B14F-4D97-AF65-F5344CB8AC3E}">
        <p14:creationId xmlns:p14="http://schemas.microsoft.com/office/powerpoint/2010/main" val="2088812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1381-5ED1-EC4A-A33D-0D261D7BD8B6}"/>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013BD3C-41B6-8141-B48F-10104890D159}"/>
              </a:ext>
            </a:extLst>
          </p:cNvPr>
          <p:cNvSpPr>
            <a:spLocks noGrp="1"/>
          </p:cNvSpPr>
          <p:nvPr>
            <p:ph type="subTitle" idx="1"/>
          </p:nvPr>
        </p:nvSpPr>
        <p:spPr/>
        <p:txBody>
          <a:bodyPr>
            <a:normAutofit lnSpcReduction="10000"/>
          </a:bodyPr>
          <a:lstStyle/>
          <a:p>
            <a:r>
              <a:rPr lang="en-US" dirty="0"/>
              <a:t>If you want to explore partnership or get the monthly advisor newsletter, please fill out the form at the back of the room.</a:t>
            </a:r>
          </a:p>
        </p:txBody>
      </p:sp>
    </p:spTree>
    <p:extLst>
      <p:ext uri="{BB962C8B-B14F-4D97-AF65-F5344CB8AC3E}">
        <p14:creationId xmlns:p14="http://schemas.microsoft.com/office/powerpoint/2010/main" val="849869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95046-C825-B144-B2AF-0668C6BD5232}"/>
              </a:ext>
            </a:extLst>
          </p:cNvPr>
          <p:cNvPicPr>
            <a:picLocks noChangeAspect="1"/>
          </p:cNvPicPr>
          <p:nvPr/>
        </p:nvPicPr>
        <p:blipFill>
          <a:blip r:embed="rId2"/>
          <a:stretch>
            <a:fillRect/>
          </a:stretch>
        </p:blipFill>
        <p:spPr>
          <a:xfrm>
            <a:off x="-12192" y="-29448"/>
            <a:ext cx="12283893" cy="6916894"/>
          </a:xfrm>
          <a:prstGeom prst="rect">
            <a:avLst/>
          </a:prstGeom>
        </p:spPr>
      </p:pic>
      <p:sp>
        <p:nvSpPr>
          <p:cNvPr id="6" name="Text Placeholder 16">
            <a:extLst>
              <a:ext uri="{FF2B5EF4-FFF2-40B4-BE49-F238E27FC236}">
                <a16:creationId xmlns:a16="http://schemas.microsoft.com/office/drawing/2014/main" id="{050C9D14-029C-734C-9794-CF94C0D0C01C}"/>
              </a:ext>
            </a:extLst>
          </p:cNvPr>
          <p:cNvSpPr txBox="1">
            <a:spLocks/>
          </p:cNvSpPr>
          <p:nvPr/>
        </p:nvSpPr>
        <p:spPr>
          <a:xfrm>
            <a:off x="4659817" y="5889694"/>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College Inside Track</a:t>
            </a:r>
          </a:p>
        </p:txBody>
      </p:sp>
      <p:sp>
        <p:nvSpPr>
          <p:cNvPr id="7" name="Title 1">
            <a:extLst>
              <a:ext uri="{FF2B5EF4-FFF2-40B4-BE49-F238E27FC236}">
                <a16:creationId xmlns:a16="http://schemas.microsoft.com/office/drawing/2014/main" id="{DA51E6E0-852C-E84F-8DFB-1A0D4220975F}"/>
              </a:ext>
            </a:extLst>
          </p:cNvPr>
          <p:cNvSpPr txBox="1">
            <a:spLocks/>
          </p:cNvSpPr>
          <p:nvPr/>
        </p:nvSpPr>
        <p:spPr>
          <a:xfrm>
            <a:off x="5920938" y="3706974"/>
            <a:ext cx="5883218" cy="1423360"/>
          </a:xfrm>
          <a:prstGeom prst="rect">
            <a:avLst/>
          </a:prstGeom>
        </p:spPr>
        <p:txBody>
          <a:bodyPr/>
          <a:lstStyle>
            <a:lvl1pPr algn="r" defTabSz="914400" rtl="0" eaLnBrk="1" latinLnBrk="0" hangingPunct="1">
              <a:lnSpc>
                <a:spcPct val="90000"/>
              </a:lnSpc>
              <a:spcBef>
                <a:spcPct val="0"/>
              </a:spcBef>
              <a:buNone/>
              <a:defRPr sz="4400" b="1" i="0" kern="1200">
                <a:solidFill>
                  <a:srgbClr val="F0E93D"/>
                </a:solidFill>
                <a:latin typeface="Source Sans Pro Semibold" panose="020B0503030403020204" pitchFamily="34" charset="77"/>
                <a:ea typeface="+mj-ea"/>
                <a:cs typeface="+mj-cs"/>
              </a:defRPr>
            </a:lvl1pPr>
          </a:lstStyle>
          <a:p>
            <a:r>
              <a:rPr lang="en-US" sz="5200" dirty="0">
                <a:solidFill>
                  <a:schemeClr val="bg1"/>
                </a:solidFill>
              </a:rPr>
              <a:t>Strategic Use of Student Loans</a:t>
            </a:r>
          </a:p>
        </p:txBody>
      </p:sp>
      <p:sp>
        <p:nvSpPr>
          <p:cNvPr id="8" name="Text Placeholder 16">
            <a:extLst>
              <a:ext uri="{FF2B5EF4-FFF2-40B4-BE49-F238E27FC236}">
                <a16:creationId xmlns:a16="http://schemas.microsoft.com/office/drawing/2014/main" id="{3727F91B-AA12-CF4A-9785-F0E49A8CE5E1}"/>
              </a:ext>
            </a:extLst>
          </p:cNvPr>
          <p:cNvSpPr txBox="1">
            <a:spLocks/>
          </p:cNvSpPr>
          <p:nvPr/>
        </p:nvSpPr>
        <p:spPr>
          <a:xfrm>
            <a:off x="4659817" y="5511742"/>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Cozy Wittman</a:t>
            </a:r>
          </a:p>
        </p:txBody>
      </p:sp>
    </p:spTree>
    <p:extLst>
      <p:ext uri="{BB962C8B-B14F-4D97-AF65-F5344CB8AC3E}">
        <p14:creationId xmlns:p14="http://schemas.microsoft.com/office/powerpoint/2010/main" val="1008515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D95046-C825-B144-B2AF-0668C6BD5232}"/>
              </a:ext>
            </a:extLst>
          </p:cNvPr>
          <p:cNvPicPr>
            <a:picLocks noChangeAspect="1"/>
          </p:cNvPicPr>
          <p:nvPr/>
        </p:nvPicPr>
        <p:blipFill>
          <a:blip r:embed="rId2"/>
          <a:stretch>
            <a:fillRect/>
          </a:stretch>
        </p:blipFill>
        <p:spPr>
          <a:xfrm>
            <a:off x="-12192" y="-29448"/>
            <a:ext cx="12283893" cy="6916894"/>
          </a:xfrm>
          <a:prstGeom prst="rect">
            <a:avLst/>
          </a:prstGeom>
        </p:spPr>
      </p:pic>
      <p:sp>
        <p:nvSpPr>
          <p:cNvPr id="6" name="Text Placeholder 16">
            <a:extLst>
              <a:ext uri="{FF2B5EF4-FFF2-40B4-BE49-F238E27FC236}">
                <a16:creationId xmlns:a16="http://schemas.microsoft.com/office/drawing/2014/main" id="{050C9D14-029C-734C-9794-CF94C0D0C01C}"/>
              </a:ext>
            </a:extLst>
          </p:cNvPr>
          <p:cNvSpPr txBox="1">
            <a:spLocks/>
          </p:cNvSpPr>
          <p:nvPr/>
        </p:nvSpPr>
        <p:spPr>
          <a:xfrm>
            <a:off x="4659817" y="5889694"/>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b="0" dirty="0">
                <a:latin typeface="Source Sans Pro" panose="020B0503030403020204" pitchFamily="34" charset="0"/>
                <a:ea typeface="Source Sans Pro" panose="020B0503030403020204" pitchFamily="34" charset="0"/>
              </a:rPr>
              <a:t>Email: </a:t>
            </a:r>
            <a:r>
              <a:rPr lang="en-US" sz="2200" b="0" dirty="0" err="1">
                <a:latin typeface="Source Sans Pro" panose="020B0503030403020204" pitchFamily="34" charset="0"/>
                <a:ea typeface="Source Sans Pro" panose="020B0503030403020204" pitchFamily="34" charset="0"/>
              </a:rPr>
              <a:t>cwittman@collegeinsidetrack.com</a:t>
            </a:r>
            <a:endParaRPr lang="en-US" sz="2200" b="0" dirty="0">
              <a:latin typeface="Source Sans Pro" panose="020B0503030403020204" pitchFamily="34" charset="0"/>
              <a:ea typeface="Source Sans Pro" panose="020B0503030403020204" pitchFamily="34" charset="0"/>
            </a:endParaRPr>
          </a:p>
        </p:txBody>
      </p:sp>
      <p:sp>
        <p:nvSpPr>
          <p:cNvPr id="7" name="Title 1">
            <a:extLst>
              <a:ext uri="{FF2B5EF4-FFF2-40B4-BE49-F238E27FC236}">
                <a16:creationId xmlns:a16="http://schemas.microsoft.com/office/drawing/2014/main" id="{DA51E6E0-852C-E84F-8DFB-1A0D4220975F}"/>
              </a:ext>
            </a:extLst>
          </p:cNvPr>
          <p:cNvSpPr txBox="1">
            <a:spLocks/>
          </p:cNvSpPr>
          <p:nvPr/>
        </p:nvSpPr>
        <p:spPr>
          <a:xfrm>
            <a:off x="5920938" y="2717319"/>
            <a:ext cx="5903076" cy="2262643"/>
          </a:xfrm>
          <a:prstGeom prst="rect">
            <a:avLst/>
          </a:prstGeom>
        </p:spPr>
        <p:txBody>
          <a:bodyPr/>
          <a:lstStyle>
            <a:lvl1pPr algn="r" defTabSz="914400" rtl="0" eaLnBrk="1" latinLnBrk="0" hangingPunct="1">
              <a:lnSpc>
                <a:spcPct val="90000"/>
              </a:lnSpc>
              <a:spcBef>
                <a:spcPct val="0"/>
              </a:spcBef>
              <a:buNone/>
              <a:defRPr sz="4400" b="1" i="0" kern="1200">
                <a:solidFill>
                  <a:srgbClr val="F0E93D"/>
                </a:solidFill>
                <a:latin typeface="Source Sans Pro Semibold" panose="020B0503030403020204" pitchFamily="34" charset="77"/>
                <a:ea typeface="+mj-ea"/>
                <a:cs typeface="+mj-cs"/>
              </a:defRPr>
            </a:lvl1pPr>
          </a:lstStyle>
          <a:p>
            <a:r>
              <a:rPr lang="en-US" sz="5200" dirty="0">
                <a:solidFill>
                  <a:schemeClr val="bg1"/>
                </a:solidFill>
              </a:rPr>
              <a:t>Strategic use of student loans</a:t>
            </a:r>
          </a:p>
        </p:txBody>
      </p:sp>
      <p:sp>
        <p:nvSpPr>
          <p:cNvPr id="8" name="Text Placeholder 16">
            <a:extLst>
              <a:ext uri="{FF2B5EF4-FFF2-40B4-BE49-F238E27FC236}">
                <a16:creationId xmlns:a16="http://schemas.microsoft.com/office/drawing/2014/main" id="{3727F91B-AA12-CF4A-9785-F0E49A8CE5E1}"/>
              </a:ext>
            </a:extLst>
          </p:cNvPr>
          <p:cNvSpPr txBox="1">
            <a:spLocks/>
          </p:cNvSpPr>
          <p:nvPr/>
        </p:nvSpPr>
        <p:spPr>
          <a:xfrm>
            <a:off x="4659817" y="5511742"/>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200" b="0" dirty="0">
                <a:latin typeface="Source Sans Pro" panose="020B0503030403020204" pitchFamily="34" charset="0"/>
                <a:ea typeface="Source Sans Pro" panose="020B0503030403020204" pitchFamily="34" charset="0"/>
              </a:rPr>
              <a:t>Phone: 612-850-5729</a:t>
            </a:r>
          </a:p>
        </p:txBody>
      </p:sp>
      <p:sp>
        <p:nvSpPr>
          <p:cNvPr id="9" name="Text Placeholder 16">
            <a:extLst>
              <a:ext uri="{FF2B5EF4-FFF2-40B4-BE49-F238E27FC236}">
                <a16:creationId xmlns:a16="http://schemas.microsoft.com/office/drawing/2014/main" id="{7B072FE2-08A6-2148-8EA9-CB4780B7E5E3}"/>
              </a:ext>
            </a:extLst>
          </p:cNvPr>
          <p:cNvSpPr txBox="1">
            <a:spLocks/>
          </p:cNvSpPr>
          <p:nvPr/>
        </p:nvSpPr>
        <p:spPr>
          <a:xfrm>
            <a:off x="4659817" y="4630838"/>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College Inside Track</a:t>
            </a:r>
          </a:p>
        </p:txBody>
      </p:sp>
      <p:sp>
        <p:nvSpPr>
          <p:cNvPr id="10" name="Text Placeholder 16">
            <a:extLst>
              <a:ext uri="{FF2B5EF4-FFF2-40B4-BE49-F238E27FC236}">
                <a16:creationId xmlns:a16="http://schemas.microsoft.com/office/drawing/2014/main" id="{58B197E1-0C24-DB42-94D7-CF818C690142}"/>
              </a:ext>
            </a:extLst>
          </p:cNvPr>
          <p:cNvSpPr txBox="1">
            <a:spLocks/>
          </p:cNvSpPr>
          <p:nvPr/>
        </p:nvSpPr>
        <p:spPr>
          <a:xfrm>
            <a:off x="4659817" y="4246978"/>
            <a:ext cx="7164197" cy="363538"/>
          </a:xfrm>
          <a:prstGeom prst="rect">
            <a:avLst/>
          </a:prstGeom>
        </p:spPr>
        <p:txBody>
          <a:bodyPr>
            <a:noAutofit/>
          </a:bodyPr>
          <a:lstStyle>
            <a:lvl1pPr marL="0" indent="0" algn="r" defTabSz="914400" rtl="0" eaLnBrk="1" latinLnBrk="0" hangingPunct="1">
              <a:lnSpc>
                <a:spcPct val="90000"/>
              </a:lnSpc>
              <a:spcBef>
                <a:spcPts val="1000"/>
              </a:spcBef>
              <a:buFont typeface="Arial"/>
              <a:buNone/>
              <a:defRPr sz="2400" b="1" i="0" kern="1200" spc="300">
                <a:solidFill>
                  <a:schemeClr val="bg1"/>
                </a:solidFill>
                <a:latin typeface="Source Sans Pro Semibold" panose="020B0503030403020204" pitchFamily="34" charset="0"/>
                <a:ea typeface="Source Sans Pro Semibold" panose="020B0503030403020204" pitchFamily="34" charset="0"/>
                <a:cs typeface="Source Sans Pr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Source Sans Pro Light" charset="0"/>
                <a:ea typeface="Source Sans Pro Light" charset="0"/>
                <a:cs typeface="Source Sans Pr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Source Sans Pro Light" charset="0"/>
                <a:ea typeface="Source Sans Pro Light" charset="0"/>
                <a:cs typeface="Source Sans Pr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Source Sans Pro Light" charset="0"/>
                <a:ea typeface="Source Sans Pro Light" charset="0"/>
                <a:cs typeface="Source Sans Pr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Cozy Wittman</a:t>
            </a:r>
          </a:p>
        </p:txBody>
      </p:sp>
    </p:spTree>
    <p:extLst>
      <p:ext uri="{BB962C8B-B14F-4D97-AF65-F5344CB8AC3E}">
        <p14:creationId xmlns:p14="http://schemas.microsoft.com/office/powerpoint/2010/main" val="3549932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19418-A6D9-C147-A8A7-572D08D672C3}"/>
              </a:ext>
            </a:extLst>
          </p:cNvPr>
          <p:cNvSpPr>
            <a:spLocks noGrp="1"/>
          </p:cNvSpPr>
          <p:nvPr>
            <p:ph type="title"/>
          </p:nvPr>
        </p:nvSpPr>
        <p:spPr/>
        <p:txBody>
          <a:bodyPr/>
          <a:lstStyle/>
          <a:p>
            <a:r>
              <a:rPr lang="en-US" dirty="0"/>
              <a:t>How to best help clients navigate loans for college</a:t>
            </a:r>
          </a:p>
        </p:txBody>
      </p:sp>
      <p:pic>
        <p:nvPicPr>
          <p:cNvPr id="7" name="Picture Placeholder 6">
            <a:extLst>
              <a:ext uri="{FF2B5EF4-FFF2-40B4-BE49-F238E27FC236}">
                <a16:creationId xmlns:a16="http://schemas.microsoft.com/office/drawing/2014/main" id="{8AD7B125-8625-4E46-8DE8-CA6888940D60}"/>
              </a:ext>
            </a:extLst>
          </p:cNvPr>
          <p:cNvPicPr>
            <a:picLocks noGrp="1" noChangeAspect="1"/>
          </p:cNvPicPr>
          <p:nvPr>
            <p:ph type="pic" sz="quarter" idx="13"/>
          </p:nvPr>
        </p:nvPicPr>
        <p:blipFill>
          <a:blip r:embed="rId2"/>
          <a:srcRect l="14281" r="14281"/>
          <a:stretch>
            <a:fillRect/>
          </a:stretch>
        </p:blipFill>
        <p:spPr/>
      </p:pic>
      <p:sp>
        <p:nvSpPr>
          <p:cNvPr id="4" name="Text Placeholder 3">
            <a:extLst>
              <a:ext uri="{FF2B5EF4-FFF2-40B4-BE49-F238E27FC236}">
                <a16:creationId xmlns:a16="http://schemas.microsoft.com/office/drawing/2014/main" id="{84E5D3F8-4D8F-9546-9FA6-371E4B44F762}"/>
              </a:ext>
            </a:extLst>
          </p:cNvPr>
          <p:cNvSpPr>
            <a:spLocks noGrp="1"/>
          </p:cNvSpPr>
          <p:nvPr>
            <p:ph type="body" sz="quarter" idx="14"/>
          </p:nvPr>
        </p:nvSpPr>
        <p:spPr/>
        <p:txBody>
          <a:bodyPr>
            <a:normAutofit fontScale="92500" lnSpcReduction="20000"/>
          </a:bodyPr>
          <a:lstStyle/>
          <a:p>
            <a:r>
              <a:rPr lang="en-US" dirty="0"/>
              <a:t>Cozy Wittman</a:t>
            </a:r>
          </a:p>
        </p:txBody>
      </p:sp>
      <p:sp>
        <p:nvSpPr>
          <p:cNvPr id="5" name="Text Placeholder 4">
            <a:extLst>
              <a:ext uri="{FF2B5EF4-FFF2-40B4-BE49-F238E27FC236}">
                <a16:creationId xmlns:a16="http://schemas.microsoft.com/office/drawing/2014/main" id="{7B03BE7B-5043-404B-926E-55B13098F469}"/>
              </a:ext>
            </a:extLst>
          </p:cNvPr>
          <p:cNvSpPr>
            <a:spLocks noGrp="1"/>
          </p:cNvSpPr>
          <p:nvPr>
            <p:ph type="body" sz="quarter" idx="15"/>
          </p:nvPr>
        </p:nvSpPr>
        <p:spPr/>
        <p:txBody>
          <a:bodyPr/>
          <a:lstStyle/>
          <a:p>
            <a:r>
              <a:rPr lang="en-US" dirty="0"/>
              <a:t>Education &amp; Partnership Manager/College Inside Track</a:t>
            </a:r>
          </a:p>
        </p:txBody>
      </p:sp>
    </p:spTree>
    <p:extLst>
      <p:ext uri="{BB962C8B-B14F-4D97-AF65-F5344CB8AC3E}">
        <p14:creationId xmlns:p14="http://schemas.microsoft.com/office/powerpoint/2010/main" val="2970920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Autofit/>
          </a:bodyPr>
          <a:lstStyle/>
          <a:p>
            <a:r>
              <a:rPr lang="en-US" sz="3200" dirty="0"/>
              <a:t>There are multiple ways to pull a successful financial college experience together!</a:t>
            </a:r>
          </a:p>
        </p:txBody>
      </p:sp>
      <p:graphicFrame>
        <p:nvGraphicFramePr>
          <p:cNvPr id="5" name="Content Placeholder 3">
            <a:extLst>
              <a:ext uri="{FF2B5EF4-FFF2-40B4-BE49-F238E27FC236}">
                <a16:creationId xmlns:a16="http://schemas.microsoft.com/office/drawing/2014/main" id="{4459473E-9FBF-D043-98C7-4D7F23DADA6C}"/>
              </a:ext>
            </a:extLst>
          </p:cNvPr>
          <p:cNvGraphicFramePr>
            <a:graphicFrameLocks noGrp="1"/>
          </p:cNvGraphicFramePr>
          <p:nvPr>
            <p:ph idx="1"/>
          </p:nvPr>
        </p:nvGraphicFramePr>
        <p:xfrm>
          <a:off x="838200" y="1581150"/>
          <a:ext cx="10515600" cy="459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866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r>
              <a:rPr lang="en-US" dirty="0"/>
              <a:t>What is a FAFSA and what on earth does it mean?</a:t>
            </a:r>
          </a:p>
        </p:txBody>
      </p:sp>
      <p:sp>
        <p:nvSpPr>
          <p:cNvPr id="4" name="Content Placeholder 4">
            <a:extLst>
              <a:ext uri="{FF2B5EF4-FFF2-40B4-BE49-F238E27FC236}">
                <a16:creationId xmlns:a16="http://schemas.microsoft.com/office/drawing/2014/main" id="{BAA7E66E-1A67-6947-8500-E96D612CBEED}"/>
              </a:ext>
            </a:extLst>
          </p:cNvPr>
          <p:cNvSpPr txBox="1">
            <a:spLocks/>
          </p:cNvSpPr>
          <p:nvPr/>
        </p:nvSpPr>
        <p:spPr>
          <a:xfrm>
            <a:off x="196948" y="1547446"/>
            <a:ext cx="11577711" cy="4219333"/>
          </a:xfrm>
          <a:prstGeom prst="rect">
            <a:avLst/>
          </a:prstGeom>
          <a:noFill/>
        </p:spPr>
        <p:txBody>
          <a:bodyPr vert="horz" lIns="91440" tIns="45720" rIns="91440" bIns="45720" rtlCol="0">
            <a:normAutofit fontScale="62500" lnSpcReduction="20000"/>
          </a:bodyPr>
          <a:lstStyle>
            <a:lvl1pPr marL="571500" indent="-5715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Light" panose="020B0503030403020204" pitchFamily="34" charset="77"/>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Light" panose="020B0503030403020204" pitchFamily="34" charset="77"/>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Light" panose="020B0503030403020204" pitchFamily="34" charset="77"/>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Light" panose="020B0503030403020204" pitchFamily="34" charset="77"/>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Light"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500" dirty="0">
                <a:solidFill>
                  <a:schemeClr val="accent1">
                    <a:lumMod val="50000"/>
                  </a:schemeClr>
                </a:solidFill>
              </a:rPr>
              <a:t>Free Application for Federal Student Aid – FAFSA</a:t>
            </a:r>
          </a:p>
          <a:p>
            <a:endParaRPr lang="en-US" sz="4500" dirty="0">
              <a:solidFill>
                <a:schemeClr val="accent1">
                  <a:lumMod val="50000"/>
                </a:schemeClr>
              </a:solidFill>
            </a:endParaRPr>
          </a:p>
          <a:p>
            <a:r>
              <a:rPr lang="en-US" sz="4500" dirty="0">
                <a:solidFill>
                  <a:schemeClr val="accent1">
                    <a:lumMod val="50000"/>
                  </a:schemeClr>
                </a:solidFill>
              </a:rPr>
              <a:t>Application for Federal student loans</a:t>
            </a:r>
          </a:p>
          <a:p>
            <a:endParaRPr lang="en-US" sz="4500" dirty="0">
              <a:solidFill>
                <a:schemeClr val="accent1">
                  <a:lumMod val="50000"/>
                </a:schemeClr>
              </a:solidFill>
            </a:endParaRPr>
          </a:p>
          <a:p>
            <a:r>
              <a:rPr lang="en-US" sz="4500" dirty="0">
                <a:solidFill>
                  <a:schemeClr val="accent1">
                    <a:lumMod val="50000"/>
                  </a:schemeClr>
                </a:solidFill>
              </a:rPr>
              <a:t>Formula determines Expected Family Contribution – Roughly 47% of your clients’ net income</a:t>
            </a:r>
          </a:p>
          <a:p>
            <a:endParaRPr lang="en-US" sz="4500" dirty="0">
              <a:solidFill>
                <a:schemeClr val="accent1">
                  <a:lumMod val="50000"/>
                </a:schemeClr>
              </a:solidFill>
            </a:endParaRPr>
          </a:p>
          <a:p>
            <a:r>
              <a:rPr lang="en-US" sz="4500" dirty="0">
                <a:solidFill>
                  <a:schemeClr val="accent1">
                    <a:lumMod val="50000"/>
                  </a:schemeClr>
                </a:solidFill>
              </a:rPr>
              <a:t>Colleges use the number to determine “Need”</a:t>
            </a:r>
          </a:p>
          <a:p>
            <a:pPr lvl="1"/>
            <a:r>
              <a:rPr lang="en-US" sz="4500" dirty="0">
                <a:solidFill>
                  <a:schemeClr val="accent1">
                    <a:lumMod val="50000"/>
                  </a:schemeClr>
                </a:solidFill>
              </a:rPr>
              <a:t>Sticker price of the college minus the Expected Family Contribution (EFC) = Need</a:t>
            </a:r>
          </a:p>
          <a:p>
            <a:endParaRPr lang="en-US" sz="2000" dirty="0">
              <a:solidFill>
                <a:schemeClr val="bg1"/>
              </a:solidFill>
            </a:endParaRPr>
          </a:p>
        </p:txBody>
      </p:sp>
    </p:spTree>
    <p:extLst>
      <p:ext uri="{BB962C8B-B14F-4D97-AF65-F5344CB8AC3E}">
        <p14:creationId xmlns:p14="http://schemas.microsoft.com/office/powerpoint/2010/main" val="1653128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r>
              <a:rPr lang="en-US" dirty="0"/>
              <a:t>How does a family’s “need” status impact their potential for loans?</a:t>
            </a:r>
          </a:p>
        </p:txBody>
      </p:sp>
      <p:sp>
        <p:nvSpPr>
          <p:cNvPr id="6" name="Content Placeholder 5">
            <a:extLst>
              <a:ext uri="{FF2B5EF4-FFF2-40B4-BE49-F238E27FC236}">
                <a16:creationId xmlns:a16="http://schemas.microsoft.com/office/drawing/2014/main" id="{2C1C3135-23D5-0140-9E98-65BCF1E5B390}"/>
              </a:ext>
            </a:extLst>
          </p:cNvPr>
          <p:cNvSpPr txBox="1">
            <a:spLocks noGrp="1"/>
          </p:cNvSpPr>
          <p:nvPr>
            <p:ph idx="1"/>
          </p:nvPr>
        </p:nvSpPr>
        <p:spPr>
          <a:xfrm>
            <a:off x="112542" y="1383881"/>
            <a:ext cx="11957538" cy="5238357"/>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accent1">
                    <a:lumMod val="50000"/>
                  </a:schemeClr>
                </a:solidFill>
              </a:rPr>
              <a:t>Need changes school to school</a:t>
            </a:r>
          </a:p>
          <a:p>
            <a:endParaRPr lang="en-US" sz="3600" dirty="0">
              <a:solidFill>
                <a:schemeClr val="accent1">
                  <a:lumMod val="50000"/>
                </a:schemeClr>
              </a:solidFill>
            </a:endParaRPr>
          </a:p>
          <a:p>
            <a:pPr marL="285750" indent="-285750">
              <a:buFont typeface="Arial" panose="020B0604020202020204" pitchFamily="34" charset="0"/>
              <a:buChar char="•"/>
            </a:pPr>
            <a:r>
              <a:rPr lang="en-US" sz="3600" dirty="0">
                <a:solidFill>
                  <a:schemeClr val="accent1">
                    <a:lumMod val="50000"/>
                  </a:schemeClr>
                </a:solidFill>
              </a:rPr>
              <a:t>Need gives students access to subsidized student loans through the Federal loan program (Stafford)</a:t>
            </a:r>
          </a:p>
          <a:p>
            <a:pPr marL="285750" indent="-285750">
              <a:buFont typeface="Arial" panose="020B0604020202020204" pitchFamily="34" charset="0"/>
              <a:buChar char="•"/>
            </a:pPr>
            <a:endParaRPr lang="en-US" sz="3600" dirty="0">
              <a:solidFill>
                <a:schemeClr val="accent1">
                  <a:lumMod val="50000"/>
                </a:schemeClr>
              </a:solidFill>
            </a:endParaRPr>
          </a:p>
          <a:p>
            <a:pPr marL="285750" indent="-285750">
              <a:buFont typeface="Arial" panose="020B0604020202020204" pitchFamily="34" charset="0"/>
              <a:buChar char="•"/>
            </a:pPr>
            <a:r>
              <a:rPr lang="en-US" sz="3600" dirty="0">
                <a:solidFill>
                  <a:schemeClr val="accent1">
                    <a:lumMod val="50000"/>
                  </a:schemeClr>
                </a:solidFill>
              </a:rPr>
              <a:t>Subsidized portions have limited access so plan accordingly</a:t>
            </a:r>
          </a:p>
          <a:p>
            <a:pPr marL="285750" indent="-285750">
              <a:buFont typeface="Arial" panose="020B0604020202020204" pitchFamily="34" charset="0"/>
              <a:buChar char="•"/>
            </a:pPr>
            <a:endParaRPr lang="en-US" sz="36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476332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3 tips all families should use:</a:t>
            </a:r>
          </a:p>
        </p:txBody>
      </p:sp>
      <p:sp>
        <p:nvSpPr>
          <p:cNvPr id="3" name="Content Placeholder 2">
            <a:extLst>
              <a:ext uri="{FF2B5EF4-FFF2-40B4-BE49-F238E27FC236}">
                <a16:creationId xmlns:a16="http://schemas.microsoft.com/office/drawing/2014/main" id="{105FC962-C0DD-2F4B-8AF6-2F56A559D42B}"/>
              </a:ext>
            </a:extLst>
          </p:cNvPr>
          <p:cNvSpPr>
            <a:spLocks noGrp="1"/>
          </p:cNvSpPr>
          <p:nvPr>
            <p:ph idx="1"/>
          </p:nvPr>
        </p:nvSpPr>
        <p:spPr>
          <a:xfrm>
            <a:off x="112542" y="1580827"/>
            <a:ext cx="11943470" cy="4596136"/>
          </a:xfrm>
        </p:spPr>
        <p:txBody>
          <a:bodyPr>
            <a:normAutofit/>
          </a:bodyPr>
          <a:lstStyle/>
          <a:p>
            <a:r>
              <a:rPr lang="en-US" sz="3600" dirty="0">
                <a:solidFill>
                  <a:schemeClr val="accent1">
                    <a:lumMod val="50000"/>
                  </a:schemeClr>
                </a:solidFill>
              </a:rPr>
              <a:t>Have this talk with your student early in the college search</a:t>
            </a:r>
          </a:p>
          <a:p>
            <a:endParaRPr lang="en-US" sz="3600" dirty="0">
              <a:solidFill>
                <a:schemeClr val="accent1">
                  <a:lumMod val="50000"/>
                </a:schemeClr>
              </a:solidFill>
            </a:endParaRPr>
          </a:p>
          <a:p>
            <a:r>
              <a:rPr lang="en-US" sz="3600" dirty="0">
                <a:solidFill>
                  <a:schemeClr val="accent1">
                    <a:lumMod val="50000"/>
                  </a:schemeClr>
                </a:solidFill>
              </a:rPr>
              <a:t>Determine your strategy for who has skin in the game and determine what your “maximum” bottom line is</a:t>
            </a:r>
          </a:p>
          <a:p>
            <a:endParaRPr lang="en-US" sz="3600" dirty="0">
              <a:solidFill>
                <a:schemeClr val="accent1">
                  <a:lumMod val="50000"/>
                </a:schemeClr>
              </a:solidFill>
            </a:endParaRPr>
          </a:p>
          <a:p>
            <a:r>
              <a:rPr lang="en-US" sz="3600" dirty="0">
                <a:solidFill>
                  <a:schemeClr val="accent1">
                    <a:lumMod val="50000"/>
                  </a:schemeClr>
                </a:solidFill>
              </a:rPr>
              <a:t>Have an open discussion around loans and use real world examples to illustrate</a:t>
            </a:r>
            <a:endParaRPr lang="en-US" sz="3600" dirty="0">
              <a:solidFill>
                <a:schemeClr val="bg1"/>
              </a:solidFill>
            </a:endParaRPr>
          </a:p>
        </p:txBody>
      </p:sp>
    </p:spTree>
    <p:extLst>
      <p:ext uri="{BB962C8B-B14F-4D97-AF65-F5344CB8AC3E}">
        <p14:creationId xmlns:p14="http://schemas.microsoft.com/office/powerpoint/2010/main" val="1590362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17ECA-E654-8143-8364-7BBC6D7AB841}"/>
              </a:ext>
            </a:extLst>
          </p:cNvPr>
          <p:cNvSpPr>
            <a:spLocks noGrp="1"/>
          </p:cNvSpPr>
          <p:nvPr>
            <p:ph type="title"/>
          </p:nvPr>
        </p:nvSpPr>
        <p:spPr/>
        <p:txBody>
          <a:bodyPr>
            <a:normAutofit fontScale="90000"/>
          </a:bodyPr>
          <a:lstStyle/>
          <a:p>
            <a:pPr algn="ctr"/>
            <a:r>
              <a:rPr lang="en-US" dirty="0"/>
              <a:t>Loan Considerations!</a:t>
            </a:r>
          </a:p>
        </p:txBody>
      </p:sp>
      <p:graphicFrame>
        <p:nvGraphicFramePr>
          <p:cNvPr id="6" name="Content Placeholder 3">
            <a:extLst>
              <a:ext uri="{FF2B5EF4-FFF2-40B4-BE49-F238E27FC236}">
                <a16:creationId xmlns:a16="http://schemas.microsoft.com/office/drawing/2014/main" id="{3AB2E571-34EA-AE4A-9EF3-29C84E873CDF}"/>
              </a:ext>
            </a:extLst>
          </p:cNvPr>
          <p:cNvGraphicFramePr>
            <a:graphicFrameLocks noGrp="1"/>
          </p:cNvGraphicFramePr>
          <p:nvPr>
            <p:ph idx="1"/>
            <p:extLst>
              <p:ext uri="{D42A27DB-BD31-4B8C-83A1-F6EECF244321}">
                <p14:modId xmlns:p14="http://schemas.microsoft.com/office/powerpoint/2010/main" val="1497173092"/>
              </p:ext>
            </p:extLst>
          </p:nvPr>
        </p:nvGraphicFramePr>
        <p:xfrm>
          <a:off x="838200" y="1581150"/>
          <a:ext cx="10515600" cy="4595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149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AF1A12A3-F06C-8948-A064-03CBBD0324D2}"/>
              </a:ext>
            </a:extLst>
          </p:cNvPr>
          <p:cNvSpPr/>
          <p:nvPr/>
        </p:nvSpPr>
        <p:spPr>
          <a:xfrm>
            <a:off x="7232197" y="4764394"/>
            <a:ext cx="4823636" cy="1777497"/>
          </a:xfrm>
          <a:custGeom>
            <a:avLst/>
            <a:gdLst>
              <a:gd name="connsiteX0" fmla="*/ 0 w 4641269"/>
              <a:gd name="connsiteY0" fmla="*/ 178868 h 1788684"/>
              <a:gd name="connsiteX1" fmla="*/ 178868 w 4641269"/>
              <a:gd name="connsiteY1" fmla="*/ 0 h 1788684"/>
              <a:gd name="connsiteX2" fmla="*/ 4462401 w 4641269"/>
              <a:gd name="connsiteY2" fmla="*/ 0 h 1788684"/>
              <a:gd name="connsiteX3" fmla="*/ 4641269 w 4641269"/>
              <a:gd name="connsiteY3" fmla="*/ 178868 h 1788684"/>
              <a:gd name="connsiteX4" fmla="*/ 4641269 w 4641269"/>
              <a:gd name="connsiteY4" fmla="*/ 1609816 h 1788684"/>
              <a:gd name="connsiteX5" fmla="*/ 4462401 w 4641269"/>
              <a:gd name="connsiteY5" fmla="*/ 1788684 h 1788684"/>
              <a:gd name="connsiteX6" fmla="*/ 178868 w 4641269"/>
              <a:gd name="connsiteY6" fmla="*/ 1788684 h 1788684"/>
              <a:gd name="connsiteX7" fmla="*/ 0 w 4641269"/>
              <a:gd name="connsiteY7" fmla="*/ 1609816 h 1788684"/>
              <a:gd name="connsiteX8" fmla="*/ 0 w 4641269"/>
              <a:gd name="connsiteY8" fmla="*/ 178868 h 1788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1269" h="1788684">
                <a:moveTo>
                  <a:pt x="0" y="178868"/>
                </a:moveTo>
                <a:cubicBezTo>
                  <a:pt x="0" y="80082"/>
                  <a:pt x="80082" y="0"/>
                  <a:pt x="178868" y="0"/>
                </a:cubicBezTo>
                <a:lnTo>
                  <a:pt x="4462401" y="0"/>
                </a:lnTo>
                <a:cubicBezTo>
                  <a:pt x="4561187" y="0"/>
                  <a:pt x="4641269" y="80082"/>
                  <a:pt x="4641269" y="178868"/>
                </a:cubicBezTo>
                <a:lnTo>
                  <a:pt x="4641269" y="1609816"/>
                </a:lnTo>
                <a:cubicBezTo>
                  <a:pt x="4641269" y="1708602"/>
                  <a:pt x="4561187" y="1788684"/>
                  <a:pt x="4462401" y="1788684"/>
                </a:cubicBezTo>
                <a:lnTo>
                  <a:pt x="178868" y="1788684"/>
                </a:lnTo>
                <a:cubicBezTo>
                  <a:pt x="80082" y="1788684"/>
                  <a:pt x="0" y="1708602"/>
                  <a:pt x="0" y="1609816"/>
                </a:cubicBezTo>
                <a:lnTo>
                  <a:pt x="0" y="178868"/>
                </a:lnTo>
                <a:close/>
              </a:path>
            </a:pathLst>
          </a:custGeom>
        </p:spPr>
        <p:style>
          <a:lnRef idx="2">
            <a:schemeClr val="accent5">
              <a:hueOff val="-4505695"/>
              <a:satOff val="-11613"/>
              <a:lumOff val="-784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77393" tIns="532183" rIns="85012" bIns="85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Can be parent or student owned</a:t>
            </a:r>
          </a:p>
          <a:p>
            <a:pPr marL="114300" lvl="1" indent="-114300" algn="l" defTabSz="533400">
              <a:lnSpc>
                <a:spcPct val="90000"/>
              </a:lnSpc>
              <a:spcBef>
                <a:spcPct val="0"/>
              </a:spcBef>
              <a:spcAft>
                <a:spcPct val="15000"/>
              </a:spcAft>
              <a:buChar char="•"/>
            </a:pPr>
            <a:r>
              <a:rPr lang="en-US" sz="1200" kern="1200" dirty="0"/>
              <a:t>Requires parent co-signature for the most part</a:t>
            </a:r>
          </a:p>
          <a:p>
            <a:pPr marL="114300" lvl="1" indent="-114300" algn="l" defTabSz="533400">
              <a:lnSpc>
                <a:spcPct val="90000"/>
              </a:lnSpc>
              <a:spcBef>
                <a:spcPct val="0"/>
              </a:spcBef>
              <a:spcAft>
                <a:spcPct val="15000"/>
              </a:spcAft>
              <a:buChar char="•"/>
            </a:pPr>
            <a:r>
              <a:rPr lang="en-US" sz="1200" kern="1200" dirty="0"/>
              <a:t>Rates vary widely 4.5-15% are common</a:t>
            </a:r>
          </a:p>
          <a:p>
            <a:pPr marL="114300" lvl="1" indent="-114300" algn="l" defTabSz="533400">
              <a:lnSpc>
                <a:spcPct val="90000"/>
              </a:lnSpc>
              <a:spcBef>
                <a:spcPct val="0"/>
              </a:spcBef>
              <a:spcAft>
                <a:spcPct val="15000"/>
              </a:spcAft>
              <a:buChar char="•"/>
            </a:pPr>
            <a:r>
              <a:rPr lang="en-US" sz="1200" kern="1200" dirty="0">
                <a:hlinkClick r:id="rId2"/>
              </a:rPr>
              <a:t>https://www.nerdwallet.com/best/loans/student-loans/private-student-loans</a:t>
            </a:r>
            <a:endParaRPr lang="en-US" sz="1200" kern="1200" dirty="0"/>
          </a:p>
        </p:txBody>
      </p:sp>
      <p:sp>
        <p:nvSpPr>
          <p:cNvPr id="7" name="Freeform 6">
            <a:extLst>
              <a:ext uri="{FF2B5EF4-FFF2-40B4-BE49-F238E27FC236}">
                <a16:creationId xmlns:a16="http://schemas.microsoft.com/office/drawing/2014/main" id="{FE0CB863-C745-694D-BDB3-1FD1CBBA8D5F}"/>
              </a:ext>
            </a:extLst>
          </p:cNvPr>
          <p:cNvSpPr/>
          <p:nvPr/>
        </p:nvSpPr>
        <p:spPr>
          <a:xfrm>
            <a:off x="301633" y="4764394"/>
            <a:ext cx="4643184" cy="1788643"/>
          </a:xfrm>
          <a:custGeom>
            <a:avLst/>
            <a:gdLst>
              <a:gd name="connsiteX0" fmla="*/ 0 w 4643184"/>
              <a:gd name="connsiteY0" fmla="*/ 178864 h 1788643"/>
              <a:gd name="connsiteX1" fmla="*/ 178864 w 4643184"/>
              <a:gd name="connsiteY1" fmla="*/ 0 h 1788643"/>
              <a:gd name="connsiteX2" fmla="*/ 4464320 w 4643184"/>
              <a:gd name="connsiteY2" fmla="*/ 0 h 1788643"/>
              <a:gd name="connsiteX3" fmla="*/ 4643184 w 4643184"/>
              <a:gd name="connsiteY3" fmla="*/ 178864 h 1788643"/>
              <a:gd name="connsiteX4" fmla="*/ 4643184 w 4643184"/>
              <a:gd name="connsiteY4" fmla="*/ 1609779 h 1788643"/>
              <a:gd name="connsiteX5" fmla="*/ 4464320 w 4643184"/>
              <a:gd name="connsiteY5" fmla="*/ 1788643 h 1788643"/>
              <a:gd name="connsiteX6" fmla="*/ 178864 w 4643184"/>
              <a:gd name="connsiteY6" fmla="*/ 1788643 h 1788643"/>
              <a:gd name="connsiteX7" fmla="*/ 0 w 4643184"/>
              <a:gd name="connsiteY7" fmla="*/ 1609779 h 1788643"/>
              <a:gd name="connsiteX8" fmla="*/ 0 w 4643184"/>
              <a:gd name="connsiteY8" fmla="*/ 178864 h 178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84" h="1788643">
                <a:moveTo>
                  <a:pt x="0" y="178864"/>
                </a:moveTo>
                <a:cubicBezTo>
                  <a:pt x="0" y="80080"/>
                  <a:pt x="80080" y="0"/>
                  <a:pt x="178864" y="0"/>
                </a:cubicBezTo>
                <a:lnTo>
                  <a:pt x="4464320" y="0"/>
                </a:lnTo>
                <a:cubicBezTo>
                  <a:pt x="4563104" y="0"/>
                  <a:pt x="4643184" y="80080"/>
                  <a:pt x="4643184" y="178864"/>
                </a:cubicBezTo>
                <a:lnTo>
                  <a:pt x="4643184" y="1609779"/>
                </a:lnTo>
                <a:cubicBezTo>
                  <a:pt x="4643184" y="1708563"/>
                  <a:pt x="4563104" y="1788643"/>
                  <a:pt x="4464320" y="1788643"/>
                </a:cubicBezTo>
                <a:lnTo>
                  <a:pt x="178864" y="1788643"/>
                </a:lnTo>
                <a:cubicBezTo>
                  <a:pt x="80080" y="1788643"/>
                  <a:pt x="0" y="1708563"/>
                  <a:pt x="0" y="1609779"/>
                </a:cubicBezTo>
                <a:lnTo>
                  <a:pt x="0" y="178864"/>
                </a:lnTo>
                <a:close/>
              </a:path>
            </a:pathLst>
          </a:custGeom>
        </p:spPr>
        <p:style>
          <a:lnRef idx="2">
            <a:schemeClr val="accent5">
              <a:hueOff val="-6758543"/>
              <a:satOff val="-17419"/>
              <a:lumOff val="-1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5011" tIns="532172" rIns="1477966" bIns="85011" numCol="1" spcCol="1270" anchor="t" anchorCtr="0">
            <a:noAutofit/>
          </a:bodyPr>
          <a:lstStyle/>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- 7</a:t>
            </a:r>
            <a:r>
              <a:rPr lang="en-US" sz="1200" kern="1200" dirty="0">
                <a:solidFill>
                  <a:schemeClr val="dk1"/>
                </a:solidFill>
                <a:latin typeface="Calibri"/>
                <a:ea typeface="Calibri"/>
                <a:cs typeface="Calibri"/>
                <a:sym typeface="Calibri"/>
              </a:rPr>
              <a:t>.08% - </a:t>
            </a:r>
            <a:r>
              <a:rPr lang="en-US" sz="1200" b="0" i="0" u="none" strike="noStrike" kern="1200" cap="none" dirty="0">
                <a:solidFill>
                  <a:schemeClr val="dk1"/>
                </a:solidFill>
                <a:latin typeface="Calibri"/>
                <a:ea typeface="Calibri"/>
                <a:cs typeface="Calibri"/>
                <a:sym typeface="Calibri"/>
              </a:rPr>
              <a:t>Credit check required</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a:cs typeface="Calibri"/>
                <a:sym typeface="Calibri"/>
              </a:rPr>
              <a:t>Available for full amount minus other financial aid</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a:cs typeface="Calibri"/>
                <a:sym typeface="Calibri"/>
              </a:rPr>
              <a:t>Can be used for all educational expenses</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Payments begin immediately</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Owned by the parent</a:t>
            </a:r>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a:cs typeface="Calibri"/>
              <a:sym typeface="Calibri"/>
            </a:endParaRPr>
          </a:p>
          <a:p>
            <a:pPr marL="114300" lvl="1" indent="-114300" algn="l" defTabSz="533400">
              <a:lnSpc>
                <a:spcPct val="90000"/>
              </a:lnSpc>
              <a:spcBef>
                <a:spcPct val="0"/>
              </a:spcBef>
              <a:spcAft>
                <a:spcPct val="15000"/>
              </a:spcAft>
              <a:buChar char="•"/>
            </a:pPr>
            <a:endParaRPr lang="en-US" sz="1200" b="0" i="0" u="none" strike="noStrike" kern="1200" cap="none" dirty="0">
              <a:solidFill>
                <a:schemeClr val="dk1"/>
              </a:solidFill>
              <a:latin typeface="Calibri"/>
              <a:ea typeface="Calibri"/>
              <a:cs typeface="Calibri"/>
              <a:sym typeface="Calibri"/>
            </a:endParaRPr>
          </a:p>
        </p:txBody>
      </p:sp>
      <p:sp>
        <p:nvSpPr>
          <p:cNvPr id="8" name="Freeform 7">
            <a:extLst>
              <a:ext uri="{FF2B5EF4-FFF2-40B4-BE49-F238E27FC236}">
                <a16:creationId xmlns:a16="http://schemas.microsoft.com/office/drawing/2014/main" id="{79731F10-9D1A-9C44-B99F-D2C648B0F499}"/>
              </a:ext>
            </a:extLst>
          </p:cNvPr>
          <p:cNvSpPr/>
          <p:nvPr/>
        </p:nvSpPr>
        <p:spPr>
          <a:xfrm>
            <a:off x="6932347" y="257058"/>
            <a:ext cx="5123486" cy="1790880"/>
          </a:xfrm>
          <a:custGeom>
            <a:avLst/>
            <a:gdLst>
              <a:gd name="connsiteX0" fmla="*/ 0 w 4928732"/>
              <a:gd name="connsiteY0" fmla="*/ 189126 h 1891257"/>
              <a:gd name="connsiteX1" fmla="*/ 189126 w 4928732"/>
              <a:gd name="connsiteY1" fmla="*/ 0 h 1891257"/>
              <a:gd name="connsiteX2" fmla="*/ 4739606 w 4928732"/>
              <a:gd name="connsiteY2" fmla="*/ 0 h 1891257"/>
              <a:gd name="connsiteX3" fmla="*/ 4928732 w 4928732"/>
              <a:gd name="connsiteY3" fmla="*/ 189126 h 1891257"/>
              <a:gd name="connsiteX4" fmla="*/ 4928732 w 4928732"/>
              <a:gd name="connsiteY4" fmla="*/ 1702131 h 1891257"/>
              <a:gd name="connsiteX5" fmla="*/ 4739606 w 4928732"/>
              <a:gd name="connsiteY5" fmla="*/ 1891257 h 1891257"/>
              <a:gd name="connsiteX6" fmla="*/ 189126 w 4928732"/>
              <a:gd name="connsiteY6" fmla="*/ 1891257 h 1891257"/>
              <a:gd name="connsiteX7" fmla="*/ 0 w 4928732"/>
              <a:gd name="connsiteY7" fmla="*/ 1702131 h 1891257"/>
              <a:gd name="connsiteX8" fmla="*/ 0 w 4928732"/>
              <a:gd name="connsiteY8" fmla="*/ 189126 h 189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8732" h="1891257">
                <a:moveTo>
                  <a:pt x="0" y="189126"/>
                </a:moveTo>
                <a:cubicBezTo>
                  <a:pt x="0" y="84675"/>
                  <a:pt x="84675" y="0"/>
                  <a:pt x="189126" y="0"/>
                </a:cubicBezTo>
                <a:lnTo>
                  <a:pt x="4739606" y="0"/>
                </a:lnTo>
                <a:cubicBezTo>
                  <a:pt x="4844057" y="0"/>
                  <a:pt x="4928732" y="84675"/>
                  <a:pt x="4928732" y="189126"/>
                </a:cubicBezTo>
                <a:lnTo>
                  <a:pt x="4928732" y="1702131"/>
                </a:lnTo>
                <a:cubicBezTo>
                  <a:pt x="4928732" y="1806582"/>
                  <a:pt x="4844057" y="1891257"/>
                  <a:pt x="4739606" y="1891257"/>
                </a:cubicBezTo>
                <a:lnTo>
                  <a:pt x="189126" y="1891257"/>
                </a:lnTo>
                <a:cubicBezTo>
                  <a:pt x="84675" y="1891257"/>
                  <a:pt x="0" y="1806582"/>
                  <a:pt x="0" y="1702131"/>
                </a:cubicBezTo>
                <a:lnTo>
                  <a:pt x="0" y="189126"/>
                </a:lnTo>
                <a:close/>
              </a:path>
            </a:pathLst>
          </a:custGeom>
        </p:spPr>
        <p:style>
          <a:lnRef idx="2">
            <a:schemeClr val="accent5">
              <a:hueOff val="-2252848"/>
              <a:satOff val="-5806"/>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5885" tIns="87265" rIns="87264" bIns="560079" numCol="1" spcCol="1270" anchor="t" anchorCtr="0">
            <a:noAutofit/>
          </a:bodyPr>
          <a:lstStyle/>
          <a:p>
            <a:pPr marL="114300" lvl="1" indent="-114300" algn="l" defTabSz="533400">
              <a:lnSpc>
                <a:spcPct val="90000"/>
              </a:lnSpc>
              <a:spcBef>
                <a:spcPct val="0"/>
              </a:spcBef>
              <a:spcAft>
                <a:spcPct val="15000"/>
              </a:spcAft>
              <a:buClr>
                <a:schemeClr val="tx1"/>
              </a:buClr>
              <a:buSzPct val="133000"/>
              <a:buFont typeface="Arial" panose="020B0604020202020204" pitchFamily="34" charset="0"/>
              <a:buChar char="•"/>
            </a:pPr>
            <a:r>
              <a:rPr lang="en-US" sz="1200" kern="1200" dirty="0">
                <a:solidFill>
                  <a:schemeClr val="dk1"/>
                </a:solidFill>
                <a:ea typeface="Calibri"/>
                <a:cs typeface="Calibri"/>
                <a:sym typeface="Calibri"/>
                <a:hlinkClick r:id="rId3"/>
              </a:rPr>
              <a:t>http://www.gocollege.com/financial-aid/student-loans/states/</a:t>
            </a:r>
            <a:endParaRPr lang="en-US" sz="1200" kern="1200" dirty="0"/>
          </a:p>
          <a:p>
            <a:pPr marL="114300" lvl="1"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Vary by state significantly</a:t>
            </a:r>
          </a:p>
          <a:p>
            <a:pPr marL="114300" lvl="1"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MN Self Loan – 5.75% fixed. Variable also available</a:t>
            </a:r>
          </a:p>
          <a:p>
            <a:pPr marL="228600" lvl="2"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Requires co-signature</a:t>
            </a:r>
          </a:p>
          <a:p>
            <a:pPr marL="228600" lvl="2" indent="-114300" algn="l" defTabSz="533400">
              <a:lnSpc>
                <a:spcPct val="90000"/>
              </a:lnSpc>
              <a:spcBef>
                <a:spcPct val="0"/>
              </a:spcBef>
              <a:spcAft>
                <a:spcPct val="15000"/>
              </a:spcAft>
              <a:buChar char="•"/>
            </a:pPr>
            <a:r>
              <a:rPr lang="en-US" sz="1200" kern="1200" dirty="0">
                <a:solidFill>
                  <a:schemeClr val="dk1"/>
                </a:solidFill>
                <a:latin typeface="Calibri" charset="0"/>
                <a:ea typeface="Calibri" charset="0"/>
                <a:cs typeface="Calibri"/>
                <a:sym typeface="Calibri"/>
              </a:rPr>
              <a:t>Limited to $20K</a:t>
            </a:r>
            <a:endParaRPr lang="en-US" sz="1200" kern="1200" dirty="0"/>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charset="0"/>
              <a:ea typeface="Calibri" charset="0"/>
              <a:cs typeface="Calibri"/>
              <a:sym typeface="Calibri"/>
            </a:endParaRPr>
          </a:p>
          <a:p>
            <a:pPr marL="114300" lvl="1" indent="-114300" algn="l" defTabSz="533400">
              <a:lnSpc>
                <a:spcPct val="90000"/>
              </a:lnSpc>
              <a:spcBef>
                <a:spcPct val="0"/>
              </a:spcBef>
              <a:spcAft>
                <a:spcPct val="15000"/>
              </a:spcAft>
              <a:buChar char="•"/>
            </a:pPr>
            <a:endParaRPr lang="en-US" sz="1200" kern="1200" dirty="0">
              <a:solidFill>
                <a:schemeClr val="dk1"/>
              </a:solidFill>
              <a:latin typeface="Calibri" charset="0"/>
              <a:ea typeface="Calibri" charset="0"/>
              <a:cs typeface="Calibri"/>
              <a:sym typeface="Calibri"/>
            </a:endParaRPr>
          </a:p>
        </p:txBody>
      </p:sp>
      <p:sp>
        <p:nvSpPr>
          <p:cNvPr id="9" name="Freeform 8">
            <a:extLst>
              <a:ext uri="{FF2B5EF4-FFF2-40B4-BE49-F238E27FC236}">
                <a16:creationId xmlns:a16="http://schemas.microsoft.com/office/drawing/2014/main" id="{3661610F-20BD-B24D-A601-B1A4F74CD909}"/>
              </a:ext>
            </a:extLst>
          </p:cNvPr>
          <p:cNvSpPr/>
          <p:nvPr/>
        </p:nvSpPr>
        <p:spPr>
          <a:xfrm>
            <a:off x="253897" y="257058"/>
            <a:ext cx="4847690" cy="1846632"/>
          </a:xfrm>
          <a:custGeom>
            <a:avLst/>
            <a:gdLst>
              <a:gd name="connsiteX0" fmla="*/ 0 w 4847690"/>
              <a:gd name="connsiteY0" fmla="*/ 184663 h 1846632"/>
              <a:gd name="connsiteX1" fmla="*/ 184663 w 4847690"/>
              <a:gd name="connsiteY1" fmla="*/ 0 h 1846632"/>
              <a:gd name="connsiteX2" fmla="*/ 4663027 w 4847690"/>
              <a:gd name="connsiteY2" fmla="*/ 0 h 1846632"/>
              <a:gd name="connsiteX3" fmla="*/ 4847690 w 4847690"/>
              <a:gd name="connsiteY3" fmla="*/ 184663 h 1846632"/>
              <a:gd name="connsiteX4" fmla="*/ 4847690 w 4847690"/>
              <a:gd name="connsiteY4" fmla="*/ 1661969 h 1846632"/>
              <a:gd name="connsiteX5" fmla="*/ 4663027 w 4847690"/>
              <a:gd name="connsiteY5" fmla="*/ 1846632 h 1846632"/>
              <a:gd name="connsiteX6" fmla="*/ 184663 w 4847690"/>
              <a:gd name="connsiteY6" fmla="*/ 1846632 h 1846632"/>
              <a:gd name="connsiteX7" fmla="*/ 0 w 4847690"/>
              <a:gd name="connsiteY7" fmla="*/ 1661969 h 1846632"/>
              <a:gd name="connsiteX8" fmla="*/ 0 w 4847690"/>
              <a:gd name="connsiteY8" fmla="*/ 184663 h 1846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7690" h="1846632">
                <a:moveTo>
                  <a:pt x="0" y="184663"/>
                </a:moveTo>
                <a:cubicBezTo>
                  <a:pt x="0" y="82676"/>
                  <a:pt x="82676" y="0"/>
                  <a:pt x="184663" y="0"/>
                </a:cubicBezTo>
                <a:lnTo>
                  <a:pt x="4663027" y="0"/>
                </a:lnTo>
                <a:cubicBezTo>
                  <a:pt x="4765014" y="0"/>
                  <a:pt x="4847690" y="82676"/>
                  <a:pt x="4847690" y="184663"/>
                </a:cubicBezTo>
                <a:lnTo>
                  <a:pt x="4847690" y="1661969"/>
                </a:lnTo>
                <a:cubicBezTo>
                  <a:pt x="4847690" y="1763956"/>
                  <a:pt x="4765014" y="1846632"/>
                  <a:pt x="4663027" y="1846632"/>
                </a:cubicBezTo>
                <a:lnTo>
                  <a:pt x="184663" y="1846632"/>
                </a:lnTo>
                <a:cubicBezTo>
                  <a:pt x="82676" y="1846632"/>
                  <a:pt x="0" y="1763956"/>
                  <a:pt x="0" y="1661969"/>
                </a:cubicBezTo>
                <a:lnTo>
                  <a:pt x="0" y="184663"/>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285" tIns="86285" rIns="1540592" bIns="547943" numCol="1" spcCol="1270" anchor="t" anchorCtr="0">
            <a:noAutofit/>
          </a:bodyPr>
          <a:lstStyle/>
          <a:p>
            <a:pPr marL="114300" lvl="1" indent="-114300" algn="l" defTabSz="533400">
              <a:lnSpc>
                <a:spcPct val="90000"/>
              </a:lnSpc>
              <a:spcBef>
                <a:spcPct val="0"/>
              </a:spcBef>
              <a:spcAft>
                <a:spcPct val="15000"/>
              </a:spcAft>
              <a:buClr>
                <a:schemeClr val="dk1"/>
              </a:buClr>
              <a:buSzPts val="1600"/>
              <a:buFont typeface="Arial" panose="020B0604020202020204" pitchFamily="34" charset="0"/>
              <a:buChar char="•"/>
            </a:pPr>
            <a:r>
              <a:rPr lang="en-US" sz="1200" b="0" i="0" u="none" strike="noStrike" kern="1200" cap="none" dirty="0">
                <a:solidFill>
                  <a:schemeClr val="dk1"/>
                </a:solidFill>
                <a:latin typeface="Calibri"/>
                <a:ea typeface="Calibri"/>
                <a:cs typeface="Calibri"/>
                <a:sym typeface="Calibri"/>
              </a:rPr>
              <a:t>Subsidized- 4.53% (2019) </a:t>
            </a:r>
            <a:endParaRPr lang="en-US" sz="1200" kern="1200" dirty="0"/>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does NOT accrue while in school</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Unsubsidized- 4.53% (2019)</a:t>
            </a:r>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Interest DOES accrue while in school</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Payment </a:t>
            </a:r>
            <a:endParaRPr lang="en-US" sz="1200" kern="1200" dirty="0">
              <a:solidFill>
                <a:schemeClr val="dk1"/>
              </a:solidFill>
              <a:latin typeface="Calibri"/>
              <a:ea typeface="Calibri"/>
              <a:cs typeface="Calibri"/>
              <a:sym typeface="Calibri"/>
            </a:endParaRPr>
          </a:p>
          <a:p>
            <a:pPr marL="228600" lvl="2" indent="-114300" algn="l" defTabSz="533400">
              <a:lnSpc>
                <a:spcPct val="90000"/>
              </a:lnSpc>
              <a:spcBef>
                <a:spcPct val="0"/>
              </a:spcBef>
              <a:spcAft>
                <a:spcPct val="15000"/>
              </a:spcAft>
              <a:buChar char="•"/>
            </a:pPr>
            <a:r>
              <a:rPr lang="en-US" sz="1200" kern="1200" dirty="0">
                <a:solidFill>
                  <a:schemeClr val="dk1"/>
                </a:solidFill>
                <a:latin typeface="Calibri"/>
                <a:ea typeface="Calibri"/>
                <a:cs typeface="Calibri"/>
                <a:sym typeface="Calibri"/>
              </a:rPr>
              <a:t>B</a:t>
            </a:r>
            <a:r>
              <a:rPr lang="en-US" sz="1200" b="0" i="0" u="none" strike="noStrike" kern="1200" cap="none" dirty="0">
                <a:solidFill>
                  <a:schemeClr val="dk1"/>
                </a:solidFill>
                <a:latin typeface="Calibri"/>
                <a:ea typeface="Calibri"/>
                <a:cs typeface="Calibri"/>
                <a:sym typeface="Calibri"/>
              </a:rPr>
              <a:t>egins 6 months after graduation on both</a:t>
            </a:r>
            <a:endParaRPr lang="en-US" sz="1200" kern="1200" dirty="0"/>
          </a:p>
          <a:p>
            <a:pPr marL="114300" lvl="1"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Loan Forgiveness available</a:t>
            </a:r>
          </a:p>
          <a:p>
            <a:pPr marL="228600" lvl="2" indent="-114300" algn="l" defTabSz="533400">
              <a:lnSpc>
                <a:spcPct val="90000"/>
              </a:lnSpc>
              <a:spcBef>
                <a:spcPct val="0"/>
              </a:spcBef>
              <a:spcAft>
                <a:spcPct val="15000"/>
              </a:spcAft>
              <a:buChar char="•"/>
            </a:pPr>
            <a:r>
              <a:rPr lang="en-US" sz="1200" b="0" i="0" u="none" strike="noStrike" kern="1200" cap="none" dirty="0">
                <a:solidFill>
                  <a:schemeClr val="dk1"/>
                </a:solidFill>
                <a:latin typeface="Calibri"/>
                <a:ea typeface="Calibri"/>
                <a:cs typeface="Calibri"/>
                <a:sym typeface="Calibri"/>
              </a:rPr>
              <a:t>Public service jobs (teacher, non profit, etc.)</a:t>
            </a:r>
            <a:endParaRPr lang="en-US" sz="1200" kern="1200" dirty="0"/>
          </a:p>
        </p:txBody>
      </p:sp>
      <p:grpSp>
        <p:nvGrpSpPr>
          <p:cNvPr id="10" name="Group 9">
            <a:extLst>
              <a:ext uri="{FF2B5EF4-FFF2-40B4-BE49-F238E27FC236}">
                <a16:creationId xmlns:a16="http://schemas.microsoft.com/office/drawing/2014/main" id="{4554044B-3A8D-6A4F-9F4C-34C46BB612F9}"/>
              </a:ext>
            </a:extLst>
          </p:cNvPr>
          <p:cNvGrpSpPr/>
          <p:nvPr/>
        </p:nvGrpSpPr>
        <p:grpSpPr>
          <a:xfrm>
            <a:off x="3259039" y="603751"/>
            <a:ext cx="5631588" cy="5631588"/>
            <a:chOff x="3217015" y="674537"/>
            <a:chExt cx="5631588" cy="5631588"/>
          </a:xfrm>
        </p:grpSpPr>
        <p:sp>
          <p:nvSpPr>
            <p:cNvPr id="11" name="Freeform 10">
              <a:extLst>
                <a:ext uri="{FF2B5EF4-FFF2-40B4-BE49-F238E27FC236}">
                  <a16:creationId xmlns:a16="http://schemas.microsoft.com/office/drawing/2014/main" id="{94BEFFFA-287C-464F-B60B-1F37DC55980B}"/>
                </a:ext>
              </a:extLst>
            </p:cNvPr>
            <p:cNvSpPr/>
            <p:nvPr/>
          </p:nvSpPr>
          <p:spPr>
            <a:xfrm>
              <a:off x="3217015" y="674537"/>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0" y="2752232"/>
                  </a:moveTo>
                  <a:cubicBezTo>
                    <a:pt x="0" y="1232216"/>
                    <a:pt x="1232216" y="0"/>
                    <a:pt x="2752232" y="0"/>
                  </a:cubicBezTo>
                  <a:lnTo>
                    <a:pt x="2752232" y="2752232"/>
                  </a:lnTo>
                  <a:lnTo>
                    <a:pt x="0" y="275223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05246" tIns="100524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Federal Direct (Stafford)*</a:t>
              </a:r>
            </a:p>
          </p:txBody>
        </p:sp>
        <p:sp>
          <p:nvSpPr>
            <p:cNvPr id="12" name="Freeform 11">
              <a:extLst>
                <a:ext uri="{FF2B5EF4-FFF2-40B4-BE49-F238E27FC236}">
                  <a16:creationId xmlns:a16="http://schemas.microsoft.com/office/drawing/2014/main" id="{DDCF238C-DD8A-F24E-B1A3-0BADD8D40966}"/>
                </a:ext>
              </a:extLst>
            </p:cNvPr>
            <p:cNvSpPr/>
            <p:nvPr/>
          </p:nvSpPr>
          <p:spPr>
            <a:xfrm>
              <a:off x="6096371" y="674537"/>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0" y="0"/>
                  </a:moveTo>
                  <a:cubicBezTo>
                    <a:pt x="1520016" y="0"/>
                    <a:pt x="2752232" y="1232216"/>
                    <a:pt x="2752232" y="2752232"/>
                  </a:cubicBezTo>
                  <a:lnTo>
                    <a:pt x="0" y="2752232"/>
                  </a:lnTo>
                  <a:lnTo>
                    <a:pt x="0" y="0"/>
                  </a:lnTo>
                  <a:close/>
                </a:path>
              </a:pathLst>
            </a:custGeom>
          </p:spPr>
          <p:style>
            <a:lnRef idx="2">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txBody>
            <a:bodyPr spcFirstLastPara="0" vert="horz" wrap="square" lIns="199136" tIns="1005246" rIns="100524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State</a:t>
              </a:r>
            </a:p>
          </p:txBody>
        </p:sp>
        <p:sp>
          <p:nvSpPr>
            <p:cNvPr id="13" name="Freeform 12">
              <a:extLst>
                <a:ext uri="{FF2B5EF4-FFF2-40B4-BE49-F238E27FC236}">
                  <a16:creationId xmlns:a16="http://schemas.microsoft.com/office/drawing/2014/main" id="{C831CF48-7862-DC42-99E5-863D8162D494}"/>
                </a:ext>
              </a:extLst>
            </p:cNvPr>
            <p:cNvSpPr/>
            <p:nvPr/>
          </p:nvSpPr>
          <p:spPr>
            <a:xfrm>
              <a:off x="6096371" y="3553892"/>
              <a:ext cx="2752232" cy="2752233"/>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2752232" y="0"/>
                  </a:moveTo>
                  <a:cubicBezTo>
                    <a:pt x="2752232" y="1520016"/>
                    <a:pt x="1520016" y="2752232"/>
                    <a:pt x="0" y="2752232"/>
                  </a:cubicBezTo>
                  <a:lnTo>
                    <a:pt x="0" y="0"/>
                  </a:lnTo>
                  <a:lnTo>
                    <a:pt x="2752232" y="0"/>
                  </a:lnTo>
                  <a:close/>
                </a:path>
              </a:pathLst>
            </a:custGeom>
          </p:spPr>
          <p:style>
            <a:lnRef idx="2">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txBody>
            <a:bodyPr spcFirstLastPara="0" vert="horz" wrap="square" lIns="199136" tIns="199137" rIns="1005246" bIns="1005246" numCol="1" spcCol="1270" anchor="ctr" anchorCtr="0">
              <a:noAutofit/>
            </a:bodyPr>
            <a:lstStyle/>
            <a:p>
              <a:pPr marL="0" lvl="0" indent="0" algn="ctr" defTabSz="1244600">
                <a:lnSpc>
                  <a:spcPct val="90000"/>
                </a:lnSpc>
                <a:spcBef>
                  <a:spcPct val="0"/>
                </a:spcBef>
                <a:spcAft>
                  <a:spcPct val="35000"/>
                </a:spcAft>
                <a:buNone/>
              </a:pPr>
              <a:r>
                <a:rPr lang="en-US" sz="2800" kern="1200" dirty="0"/>
                <a:t>Private</a:t>
              </a:r>
            </a:p>
          </p:txBody>
        </p:sp>
        <p:sp>
          <p:nvSpPr>
            <p:cNvPr id="14" name="Freeform 13">
              <a:extLst>
                <a:ext uri="{FF2B5EF4-FFF2-40B4-BE49-F238E27FC236}">
                  <a16:creationId xmlns:a16="http://schemas.microsoft.com/office/drawing/2014/main" id="{4F9D25F8-0A0E-4049-A033-CB5689094506}"/>
                </a:ext>
              </a:extLst>
            </p:cNvPr>
            <p:cNvSpPr/>
            <p:nvPr/>
          </p:nvSpPr>
          <p:spPr>
            <a:xfrm>
              <a:off x="3217015" y="3553893"/>
              <a:ext cx="2752232" cy="2752232"/>
            </a:xfrm>
            <a:custGeom>
              <a:avLst/>
              <a:gdLst>
                <a:gd name="connsiteX0" fmla="*/ 0 w 2752232"/>
                <a:gd name="connsiteY0" fmla="*/ 2752232 h 2752232"/>
                <a:gd name="connsiteX1" fmla="*/ 2752232 w 2752232"/>
                <a:gd name="connsiteY1" fmla="*/ 0 h 2752232"/>
                <a:gd name="connsiteX2" fmla="*/ 2752232 w 2752232"/>
                <a:gd name="connsiteY2" fmla="*/ 2752232 h 2752232"/>
                <a:gd name="connsiteX3" fmla="*/ 0 w 2752232"/>
                <a:gd name="connsiteY3" fmla="*/ 2752232 h 2752232"/>
              </a:gdLst>
              <a:ahLst/>
              <a:cxnLst>
                <a:cxn ang="0">
                  <a:pos x="connsiteX0" y="connsiteY0"/>
                </a:cxn>
                <a:cxn ang="0">
                  <a:pos x="connsiteX1" y="connsiteY1"/>
                </a:cxn>
                <a:cxn ang="0">
                  <a:pos x="connsiteX2" y="connsiteY2"/>
                </a:cxn>
                <a:cxn ang="0">
                  <a:pos x="connsiteX3" y="connsiteY3"/>
                </a:cxn>
              </a:cxnLst>
              <a:rect l="l" t="t" r="r" b="b"/>
              <a:pathLst>
                <a:path w="2752232" h="2752232">
                  <a:moveTo>
                    <a:pt x="2752232" y="2752232"/>
                  </a:moveTo>
                  <a:cubicBezTo>
                    <a:pt x="1232216" y="2752232"/>
                    <a:pt x="0" y="1520016"/>
                    <a:pt x="0" y="0"/>
                  </a:cubicBezTo>
                  <a:lnTo>
                    <a:pt x="2752232" y="0"/>
                  </a:lnTo>
                  <a:lnTo>
                    <a:pt x="2752232" y="2752232"/>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005246" tIns="199136" rIns="199136" bIns="1005246" numCol="1" spcCol="1270" anchor="ctr" anchorCtr="0">
              <a:noAutofit/>
            </a:bodyPr>
            <a:lstStyle/>
            <a:p>
              <a:pPr marL="0" lvl="0" indent="0" algn="ctr" defTabSz="1244600">
                <a:lnSpc>
                  <a:spcPct val="90000"/>
                </a:lnSpc>
                <a:spcBef>
                  <a:spcPct val="0"/>
                </a:spcBef>
                <a:spcAft>
                  <a:spcPct val="35000"/>
                </a:spcAft>
                <a:buNone/>
              </a:pPr>
              <a:r>
                <a:rPr lang="en-US" sz="2800" kern="1200" dirty="0"/>
                <a:t>Federal Parent Plus</a:t>
              </a:r>
            </a:p>
          </p:txBody>
        </p:sp>
      </p:grpSp>
    </p:spTree>
    <p:extLst>
      <p:ext uri="{BB962C8B-B14F-4D97-AF65-F5344CB8AC3E}">
        <p14:creationId xmlns:p14="http://schemas.microsoft.com/office/powerpoint/2010/main" val="1142047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992</Words>
  <Application>Microsoft Office PowerPoint</Application>
  <PresentationFormat>Widescreen</PresentationFormat>
  <Paragraphs>139</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Comic Sans MS</vt:lpstr>
      <vt:lpstr>Noto Symbol</vt:lpstr>
      <vt:lpstr>Source Sans Pro</vt:lpstr>
      <vt:lpstr>Source Sans Pro Light</vt:lpstr>
      <vt:lpstr>Source Sans Pro Semibold</vt:lpstr>
      <vt:lpstr>Wingdings</vt:lpstr>
      <vt:lpstr>Office Theme</vt:lpstr>
      <vt:lpstr>PowerPoint Presentation</vt:lpstr>
      <vt:lpstr>PowerPoint Presentation</vt:lpstr>
      <vt:lpstr>How to best help clients navigate loans for college</vt:lpstr>
      <vt:lpstr>There are multiple ways to pull a successful financial college experience together!</vt:lpstr>
      <vt:lpstr>What is a FAFSA and what on earth does it mean?</vt:lpstr>
      <vt:lpstr>How does a family’s “need” status impact their potential for loans?</vt:lpstr>
      <vt:lpstr>3 tips all families should use:</vt:lpstr>
      <vt:lpstr>Loan Considerations!</vt:lpstr>
      <vt:lpstr>PowerPoint Presentation</vt:lpstr>
      <vt:lpstr>PowerPoint Presentation</vt:lpstr>
      <vt:lpstr>Guidelines for Debt </vt:lpstr>
      <vt:lpstr>529’s</vt:lpstr>
      <vt:lpstr>Other Contributors</vt:lpstr>
      <vt:lpstr>What would you recommend?</vt:lpstr>
      <vt:lpstr>What would you recommend?</vt:lpstr>
      <vt:lpstr>What would you recommend?</vt:lpstr>
      <vt:lpstr>Partnership with you</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Benten Woodring</dc:creator>
  <cp:lastModifiedBy>Colleen Loerzel</cp:lastModifiedBy>
  <cp:revision>18</cp:revision>
  <dcterms:created xsi:type="dcterms:W3CDTF">2018-08-09T15:40:15Z</dcterms:created>
  <dcterms:modified xsi:type="dcterms:W3CDTF">2019-10-17T14:07:25Z</dcterms:modified>
</cp:coreProperties>
</file>