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76" r:id="rId4"/>
    <p:sldId id="393" r:id="rId5"/>
    <p:sldId id="403" r:id="rId6"/>
    <p:sldId id="258" r:id="rId7"/>
    <p:sldId id="394" r:id="rId8"/>
    <p:sldId id="260" r:id="rId9"/>
    <p:sldId id="408" r:id="rId10"/>
    <p:sldId id="406" r:id="rId11"/>
    <p:sldId id="409" r:id="rId12"/>
    <p:sldId id="396" r:id="rId13"/>
    <p:sldId id="404" r:id="rId14"/>
    <p:sldId id="392" r:id="rId15"/>
    <p:sldId id="371" r:id="rId16"/>
    <p:sldId id="391" r:id="rId17"/>
    <p:sldId id="405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85" d="100"/>
          <a:sy n="85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879C7-74A0-4D4C-BADF-509B83B2D7B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BABBE-D8FE-1643-AEE2-1CA5395B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0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TRANSFER RATE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ABBE-D8FE-1643-AEE2-1CA5395B13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3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FAFSA POLL after ACCEPTANCE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ABBE-D8FE-1643-AEE2-1CA5395B13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4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TEST OPTIONAL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ABBE-D8FE-1643-AEE2-1CA5395B13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E353-1BFE-0248-9913-98BB02E4A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77FF3-C65C-E241-B0FA-4F5048852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6767-6135-DF4A-AEF2-5A4FF335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A223C-57FE-F144-A95E-9BEF826F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3E99-5AA1-3348-9A6B-D9B6990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2799-A023-8D45-A85D-37583C9E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1E9B-B20C-E842-A755-69AF7210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D6E5E-1975-694D-A9D0-8455D693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FF9C-4C13-FD45-B000-0D1BDCC4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BB36-C54C-4640-A8CD-305579DF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49B4-A2E0-7948-9D3C-95FF30BE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71427-6B7B-C545-AAF0-B92455A62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6789-1724-1A4D-B963-A1A3B20C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5DBA-DB60-CC4B-8533-5A08DDD3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C26B1-5728-494D-B4E4-E5B8B840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71C8-5664-7441-B490-AB9D9BE0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327C-8753-FC43-85DA-20C0F00FB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15E39-B9DE-ED4C-9B3B-96C124496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62688-0358-D443-918D-E4327718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9072F-733E-B545-B512-69922EA6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CE989-F149-E54F-9505-328FD45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0DC4-C8CE-9B40-A961-5F5B263F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DA0FF-F8AE-0E4F-BB75-80281D95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13FBD-0D54-D54C-B1A8-ECB3D996A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1D91B-B708-8C4C-857F-B68D0B33B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AB12F-A5D5-B840-B1A2-C821E13C0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D8484-623F-C841-A5AD-A0C8D854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BF4B7-4A91-C946-8C9E-5E76202D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14DE5-2BFC-6B46-B72A-D057D53B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81D3-3744-A442-87F3-9EEE1FC7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4FBD2-7E44-DF46-94F7-B0A1012C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C20-AEE7-7941-B1F0-BA5F4D4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4A57A-AA17-B644-9CE4-19DB6BE8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3358A-CEDC-9245-BB28-59A00721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6F972-EE6D-8D44-ADA4-965D37BA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58C2A-F8EF-1B4F-BDD2-7FAB87B8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7AAE-AABE-DA48-9A2F-753AB8DF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6AE3-1D3D-6247-8561-E91E4CB2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3654-552F-694F-94E7-1BDE40A4B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4496-E549-BE4B-9F1A-C2F1999A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903D1-61FA-8B4A-8F41-8CD46B32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1AF31-ECE7-8747-B3D5-1B4C5C43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BA48-18F8-1C42-85FB-1E80823A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32366-E24B-E64E-AD9D-498CE7673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EB31E-DF57-D745-A57B-8B1BCD747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6C13-BBBE-034A-ACF7-E7926EAB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ED366-96D2-DC4B-9AAD-EE808E82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BF0CA-7A60-D949-929C-35D609FF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867D4-F325-0F45-8CDB-BA1B98FB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E1214-74E6-464D-A946-26E7F03D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F3F5C-1E34-CC4E-AEEA-593FE5EE1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7CC9-36E9-5C45-88E6-45312B03C00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82C66-BE99-4E4E-8D9B-2D600BE4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Collegeinsidetrack.com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12E55-A1AB-9042-8A36-6255AACE4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26630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wittman@collegeinsidetrack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college.com/financial-aid/student-loans/states/" TargetMode="External"/><Relationship Id="rId2" Type="http://schemas.openxmlformats.org/officeDocument/2006/relationships/hyperlink" Target="https://www.nerdwallet.com/best/loans/student-loans/private-student-loan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wittman@collegeinsidetrack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visit.com/collegesearch/" TargetMode="External"/><Relationship Id="rId2" Type="http://schemas.openxmlformats.org/officeDocument/2006/relationships/hyperlink" Target="https://www.campusree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ampustours.com/" TargetMode="External"/><Relationship Id="rId4" Type="http://schemas.openxmlformats.org/officeDocument/2006/relationships/hyperlink" Target="https://campustours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5FAB6C-6594-0D4C-8FA1-1764EF3F4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738" y="1"/>
            <a:ext cx="12377738" cy="6872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46071-4E0C-5B4E-BBA2-FE8357CE9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7388" y="1"/>
            <a:ext cx="8325698" cy="1614487"/>
          </a:xfrm>
          <a:solidFill>
            <a:schemeClr val="accent2">
              <a:alpha val="88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MSCA Professional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30041-D2D4-9E43-9300-D9157047A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236" y="4473574"/>
            <a:ext cx="9991725" cy="984251"/>
          </a:xfrm>
          <a:solidFill>
            <a:schemeClr val="accent2">
              <a:alpha val="89000"/>
            </a:schemeClr>
          </a:solidFill>
        </p:spPr>
        <p:txBody>
          <a:bodyPr>
            <a:noAutofit/>
          </a:bodyPr>
          <a:lstStyle/>
          <a:p>
            <a:r>
              <a:rPr lang="en-US" sz="3600" dirty="0"/>
              <a:t>Helping Families Navigate College Search during the COVID 19 Pandemic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8D188-2FD7-3349-BBA3-363199CD8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8470"/>
            <a:ext cx="3157538" cy="1173578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32A50-A95C-F446-9090-13D09CA996DB}"/>
              </a:ext>
            </a:extLst>
          </p:cNvPr>
          <p:cNvSpPr txBox="1"/>
          <p:nvPr/>
        </p:nvSpPr>
        <p:spPr>
          <a:xfrm>
            <a:off x="7996053" y="5724892"/>
            <a:ext cx="3779624" cy="1015663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Cozy Wittman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cwittman@collegeinsidetrack.com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227675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0E90CFB-66F1-EE40-BA78-D4C73AA860FB}"/>
              </a:ext>
            </a:extLst>
          </p:cNvPr>
          <p:cNvSpPr/>
          <p:nvPr/>
        </p:nvSpPr>
        <p:spPr>
          <a:xfrm>
            <a:off x="118753" y="1389411"/>
            <a:ext cx="11887199" cy="1367148"/>
          </a:xfrm>
          <a:custGeom>
            <a:avLst/>
            <a:gdLst>
              <a:gd name="connsiteX0" fmla="*/ 0 w 11887199"/>
              <a:gd name="connsiteY0" fmla="*/ 1367146 h 1367146"/>
              <a:gd name="connsiteX1" fmla="*/ 1485896 w 11887199"/>
              <a:gd name="connsiteY1" fmla="*/ 0 h 1367146"/>
              <a:gd name="connsiteX2" fmla="*/ 10401303 w 11887199"/>
              <a:gd name="connsiteY2" fmla="*/ 0 h 1367146"/>
              <a:gd name="connsiteX3" fmla="*/ 11887199 w 11887199"/>
              <a:gd name="connsiteY3" fmla="*/ 1367146 h 1367146"/>
              <a:gd name="connsiteX4" fmla="*/ 0 w 118871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199" h="1367146">
                <a:moveTo>
                  <a:pt x="11887199" y="1"/>
                </a:moveTo>
                <a:lnTo>
                  <a:pt x="104013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118871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0899" tIns="40641" rIns="2120901" bIns="4064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>
                <a:solidFill>
                  <a:schemeClr val="bg1"/>
                </a:solidFill>
              </a:rPr>
              <a:t>Right Fit College List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FC4154-7EF7-A740-A6AC-135D77700780}"/>
              </a:ext>
            </a:extLst>
          </p:cNvPr>
          <p:cNvSpPr/>
          <p:nvPr/>
        </p:nvSpPr>
        <p:spPr>
          <a:xfrm>
            <a:off x="1604652" y="2756557"/>
            <a:ext cx="8915399" cy="1367147"/>
          </a:xfrm>
          <a:custGeom>
            <a:avLst/>
            <a:gdLst>
              <a:gd name="connsiteX0" fmla="*/ 0 w 8915399"/>
              <a:gd name="connsiteY0" fmla="*/ 1367146 h 1367146"/>
              <a:gd name="connsiteX1" fmla="*/ 1485896 w 8915399"/>
              <a:gd name="connsiteY1" fmla="*/ 0 h 1367146"/>
              <a:gd name="connsiteX2" fmla="*/ 7429503 w 8915399"/>
              <a:gd name="connsiteY2" fmla="*/ 0 h 1367146"/>
              <a:gd name="connsiteX3" fmla="*/ 8915399 w 8915399"/>
              <a:gd name="connsiteY3" fmla="*/ 1367146 h 1367146"/>
              <a:gd name="connsiteX4" fmla="*/ 0 w 89153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399" h="1367146">
                <a:moveTo>
                  <a:pt x="8915399" y="1"/>
                </a:moveTo>
                <a:lnTo>
                  <a:pt x="74295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89153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835" tIns="40641" rIns="1600835" bIns="4064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>
                <a:solidFill>
                  <a:schemeClr val="bg1"/>
                </a:solidFill>
              </a:rPr>
              <a:t>Colleges acceptances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78F6AEE-DF00-E44B-B286-E2C272C98445}"/>
              </a:ext>
            </a:extLst>
          </p:cNvPr>
          <p:cNvSpPr/>
          <p:nvPr/>
        </p:nvSpPr>
        <p:spPr>
          <a:xfrm>
            <a:off x="3090551" y="4123703"/>
            <a:ext cx="5943599" cy="1367147"/>
          </a:xfrm>
          <a:custGeom>
            <a:avLst/>
            <a:gdLst>
              <a:gd name="connsiteX0" fmla="*/ 0 w 5943599"/>
              <a:gd name="connsiteY0" fmla="*/ 1367146 h 1367146"/>
              <a:gd name="connsiteX1" fmla="*/ 1485896 w 5943599"/>
              <a:gd name="connsiteY1" fmla="*/ 0 h 1367146"/>
              <a:gd name="connsiteX2" fmla="*/ 4457703 w 5943599"/>
              <a:gd name="connsiteY2" fmla="*/ 0 h 1367146"/>
              <a:gd name="connsiteX3" fmla="*/ 5943599 w 5943599"/>
              <a:gd name="connsiteY3" fmla="*/ 1367146 h 1367146"/>
              <a:gd name="connsiteX4" fmla="*/ 0 w 59435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599" h="1367146">
                <a:moveTo>
                  <a:pt x="5943599" y="1"/>
                </a:moveTo>
                <a:lnTo>
                  <a:pt x="44577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59435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770" tIns="40641" rIns="1080770" bIns="4064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>
                <a:solidFill>
                  <a:schemeClr val="bg1"/>
                </a:solidFill>
              </a:rPr>
              <a:t>Local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D532513-0F39-024D-AAB3-F957ACB4B3F9}"/>
              </a:ext>
            </a:extLst>
          </p:cNvPr>
          <p:cNvSpPr/>
          <p:nvPr/>
        </p:nvSpPr>
        <p:spPr>
          <a:xfrm>
            <a:off x="4576451" y="5490852"/>
            <a:ext cx="2971800" cy="1367147"/>
          </a:xfrm>
          <a:custGeom>
            <a:avLst/>
            <a:gdLst>
              <a:gd name="connsiteX0" fmla="*/ 0 w 2971799"/>
              <a:gd name="connsiteY0" fmla="*/ 1367146 h 1367146"/>
              <a:gd name="connsiteX1" fmla="*/ 1485896 w 2971799"/>
              <a:gd name="connsiteY1" fmla="*/ 0 h 1367146"/>
              <a:gd name="connsiteX2" fmla="*/ 1485903 w 2971799"/>
              <a:gd name="connsiteY2" fmla="*/ 0 h 1367146"/>
              <a:gd name="connsiteX3" fmla="*/ 2971799 w 2971799"/>
              <a:gd name="connsiteY3" fmla="*/ 1367146 h 1367146"/>
              <a:gd name="connsiteX4" fmla="*/ 0 w 29717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799" h="1367146">
                <a:moveTo>
                  <a:pt x="2971799" y="1"/>
                </a:moveTo>
                <a:lnTo>
                  <a:pt x="14859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29717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41" tIns="40640" rIns="40640" bIns="40641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8E0A2-EFC4-2844-83E7-540A0DFF331A}"/>
              </a:ext>
            </a:extLst>
          </p:cNvPr>
          <p:cNvSpPr txBox="1"/>
          <p:nvPr/>
        </p:nvSpPr>
        <p:spPr>
          <a:xfrm>
            <a:off x="57823" y="296883"/>
            <a:ext cx="12134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to direct student energies to reduce cost!</a:t>
            </a:r>
          </a:p>
        </p:txBody>
      </p:sp>
      <p:sp>
        <p:nvSpPr>
          <p:cNvPr id="2" name="Up-Down Arrow 1">
            <a:extLst>
              <a:ext uri="{FF2B5EF4-FFF2-40B4-BE49-F238E27FC236}">
                <a16:creationId xmlns:a16="http://schemas.microsoft.com/office/drawing/2014/main" id="{8CCD5E7D-64FE-7C4A-A798-A69DE477A1D0}"/>
              </a:ext>
            </a:extLst>
          </p:cNvPr>
          <p:cNvSpPr/>
          <p:nvPr/>
        </p:nvSpPr>
        <p:spPr>
          <a:xfrm rot="10800000" flipV="1">
            <a:off x="118753" y="1970315"/>
            <a:ext cx="1047366" cy="48876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Least Return</a:t>
            </a:r>
            <a:r>
              <a:rPr lang="en-US" sz="2000" b="1" dirty="0">
                <a:solidFill>
                  <a:schemeClr val="bg2"/>
                </a:solidFill>
              </a:rPr>
              <a:t>	          </a:t>
            </a:r>
            <a:r>
              <a:rPr lang="en-US" sz="2000" b="1" dirty="0">
                <a:solidFill>
                  <a:schemeClr val="bg1"/>
                </a:solidFill>
              </a:rPr>
              <a:t>Greatest Return</a:t>
            </a:r>
          </a:p>
        </p:txBody>
      </p:sp>
    </p:spTree>
    <p:extLst>
      <p:ext uri="{BB962C8B-B14F-4D97-AF65-F5344CB8AC3E}">
        <p14:creationId xmlns:p14="http://schemas.microsoft.com/office/powerpoint/2010/main" val="1015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A0CF6-87FD-134E-94D7-25E62170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13255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Need vs Merit – How do they compare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E58432-C73A-8B45-BC18-9A101919095E}"/>
              </a:ext>
            </a:extLst>
          </p:cNvPr>
          <p:cNvGrpSpPr/>
          <p:nvPr/>
        </p:nvGrpSpPr>
        <p:grpSpPr>
          <a:xfrm>
            <a:off x="966651" y="1691785"/>
            <a:ext cx="10197737" cy="4991695"/>
            <a:chOff x="4224114" y="1691785"/>
            <a:chExt cx="3743771" cy="4991695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46C42EF-EC8A-4F47-A2E6-FA9FEFFDC827}"/>
                </a:ext>
              </a:extLst>
            </p:cNvPr>
            <p:cNvSpPr/>
            <p:nvPr/>
          </p:nvSpPr>
          <p:spPr>
            <a:xfrm>
              <a:off x="4224114" y="1691785"/>
              <a:ext cx="1663898" cy="831949"/>
            </a:xfrm>
            <a:custGeom>
              <a:avLst/>
              <a:gdLst>
                <a:gd name="connsiteX0" fmla="*/ 0 w 1663898"/>
                <a:gd name="connsiteY0" fmla="*/ 83195 h 831949"/>
                <a:gd name="connsiteX1" fmla="*/ 83195 w 1663898"/>
                <a:gd name="connsiteY1" fmla="*/ 0 h 831949"/>
                <a:gd name="connsiteX2" fmla="*/ 1580703 w 1663898"/>
                <a:gd name="connsiteY2" fmla="*/ 0 h 831949"/>
                <a:gd name="connsiteX3" fmla="*/ 1663898 w 1663898"/>
                <a:gd name="connsiteY3" fmla="*/ 83195 h 831949"/>
                <a:gd name="connsiteX4" fmla="*/ 1663898 w 1663898"/>
                <a:gd name="connsiteY4" fmla="*/ 748754 h 831949"/>
                <a:gd name="connsiteX5" fmla="*/ 1580703 w 1663898"/>
                <a:gd name="connsiteY5" fmla="*/ 831949 h 831949"/>
                <a:gd name="connsiteX6" fmla="*/ 83195 w 1663898"/>
                <a:gd name="connsiteY6" fmla="*/ 831949 h 831949"/>
                <a:gd name="connsiteX7" fmla="*/ 0 w 1663898"/>
                <a:gd name="connsiteY7" fmla="*/ 748754 h 831949"/>
                <a:gd name="connsiteX8" fmla="*/ 0 w 166389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89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580703" y="0"/>
                  </a:lnTo>
                  <a:cubicBezTo>
                    <a:pt x="1626650" y="0"/>
                    <a:pt x="1663898" y="37248"/>
                    <a:pt x="1663898" y="83195"/>
                  </a:cubicBezTo>
                  <a:lnTo>
                    <a:pt x="1663898" y="748754"/>
                  </a:lnTo>
                  <a:cubicBezTo>
                    <a:pt x="1663898" y="794701"/>
                    <a:pt x="1626650" y="831949"/>
                    <a:pt x="158070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902" tIns="84057" rIns="113902" bIns="84057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700" kern="1200" dirty="0"/>
                <a:t>Need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5D5EA0E-F9B3-E342-93DB-B368E7D190B7}"/>
                </a:ext>
              </a:extLst>
            </p:cNvPr>
            <p:cNvSpPr/>
            <p:nvPr/>
          </p:nvSpPr>
          <p:spPr>
            <a:xfrm>
              <a:off x="4390504" y="2523734"/>
              <a:ext cx="166389" cy="6239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23961"/>
                  </a:lnTo>
                  <a:lnTo>
                    <a:pt x="166389" y="623961"/>
                  </a:ln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5658B8-AED9-A641-91E3-1DF4DB250BC0}"/>
                </a:ext>
              </a:extLst>
            </p:cNvPr>
            <p:cNvSpPr/>
            <p:nvPr/>
          </p:nvSpPr>
          <p:spPr>
            <a:xfrm>
              <a:off x="4556893" y="2731721"/>
              <a:ext cx="1331118" cy="831949"/>
            </a:xfrm>
            <a:custGeom>
              <a:avLst/>
              <a:gdLst>
                <a:gd name="connsiteX0" fmla="*/ 0 w 1331118"/>
                <a:gd name="connsiteY0" fmla="*/ 83195 h 831949"/>
                <a:gd name="connsiteX1" fmla="*/ 83195 w 1331118"/>
                <a:gd name="connsiteY1" fmla="*/ 0 h 831949"/>
                <a:gd name="connsiteX2" fmla="*/ 1247923 w 1331118"/>
                <a:gd name="connsiteY2" fmla="*/ 0 h 831949"/>
                <a:gd name="connsiteX3" fmla="*/ 1331118 w 1331118"/>
                <a:gd name="connsiteY3" fmla="*/ 83195 h 831949"/>
                <a:gd name="connsiteX4" fmla="*/ 1331118 w 1331118"/>
                <a:gd name="connsiteY4" fmla="*/ 748754 h 831949"/>
                <a:gd name="connsiteX5" fmla="*/ 1247923 w 1331118"/>
                <a:gd name="connsiteY5" fmla="*/ 831949 h 831949"/>
                <a:gd name="connsiteX6" fmla="*/ 83195 w 1331118"/>
                <a:gd name="connsiteY6" fmla="*/ 831949 h 831949"/>
                <a:gd name="connsiteX7" fmla="*/ 0 w 1331118"/>
                <a:gd name="connsiteY7" fmla="*/ 748754 h 831949"/>
                <a:gd name="connsiteX8" fmla="*/ 0 w 133111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111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247923" y="0"/>
                  </a:lnTo>
                  <a:cubicBezTo>
                    <a:pt x="1293870" y="0"/>
                    <a:pt x="1331118" y="37248"/>
                    <a:pt x="1331118" y="83195"/>
                  </a:cubicBezTo>
                  <a:lnTo>
                    <a:pt x="1331118" y="748754"/>
                  </a:lnTo>
                  <a:cubicBezTo>
                    <a:pt x="1331118" y="794701"/>
                    <a:pt x="1293870" y="831949"/>
                    <a:pt x="124792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27" tIns="39607" rIns="47227" bIns="3960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Determined by FAFSA outcome and potentially the CSS profile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F51B3F5-58D2-F54D-83FF-7E4E83946CA1}"/>
                </a:ext>
              </a:extLst>
            </p:cNvPr>
            <p:cNvSpPr/>
            <p:nvPr/>
          </p:nvSpPr>
          <p:spPr>
            <a:xfrm>
              <a:off x="4390504" y="2523734"/>
              <a:ext cx="166389" cy="16638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63898"/>
                  </a:lnTo>
                  <a:lnTo>
                    <a:pt x="166389" y="1663898"/>
                  </a:ln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474C3C-D1B5-1A47-9BC7-DB50790B4694}"/>
                </a:ext>
              </a:extLst>
            </p:cNvPr>
            <p:cNvSpPr/>
            <p:nvPr/>
          </p:nvSpPr>
          <p:spPr>
            <a:xfrm>
              <a:off x="4556893" y="3771658"/>
              <a:ext cx="1331118" cy="831949"/>
            </a:xfrm>
            <a:custGeom>
              <a:avLst/>
              <a:gdLst>
                <a:gd name="connsiteX0" fmla="*/ 0 w 1331118"/>
                <a:gd name="connsiteY0" fmla="*/ 83195 h 831949"/>
                <a:gd name="connsiteX1" fmla="*/ 83195 w 1331118"/>
                <a:gd name="connsiteY1" fmla="*/ 0 h 831949"/>
                <a:gd name="connsiteX2" fmla="*/ 1247923 w 1331118"/>
                <a:gd name="connsiteY2" fmla="*/ 0 h 831949"/>
                <a:gd name="connsiteX3" fmla="*/ 1331118 w 1331118"/>
                <a:gd name="connsiteY3" fmla="*/ 83195 h 831949"/>
                <a:gd name="connsiteX4" fmla="*/ 1331118 w 1331118"/>
                <a:gd name="connsiteY4" fmla="*/ 748754 h 831949"/>
                <a:gd name="connsiteX5" fmla="*/ 1247923 w 1331118"/>
                <a:gd name="connsiteY5" fmla="*/ 831949 h 831949"/>
                <a:gd name="connsiteX6" fmla="*/ 83195 w 1331118"/>
                <a:gd name="connsiteY6" fmla="*/ 831949 h 831949"/>
                <a:gd name="connsiteX7" fmla="*/ 0 w 1331118"/>
                <a:gd name="connsiteY7" fmla="*/ 748754 h 831949"/>
                <a:gd name="connsiteX8" fmla="*/ 0 w 133111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111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247923" y="0"/>
                  </a:lnTo>
                  <a:cubicBezTo>
                    <a:pt x="1293870" y="0"/>
                    <a:pt x="1331118" y="37248"/>
                    <a:pt x="1331118" y="83195"/>
                  </a:cubicBezTo>
                  <a:lnTo>
                    <a:pt x="1331118" y="748754"/>
                  </a:lnTo>
                  <a:cubicBezTo>
                    <a:pt x="1331118" y="794701"/>
                    <a:pt x="1293870" y="831949"/>
                    <a:pt x="124792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27" tIns="39607" rIns="47227" bIns="3960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Grant or scholarship from the college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877D8C4-C5D3-9F45-9E25-8A6DBA9B862B}"/>
                </a:ext>
              </a:extLst>
            </p:cNvPr>
            <p:cNvSpPr/>
            <p:nvPr/>
          </p:nvSpPr>
          <p:spPr>
            <a:xfrm>
              <a:off x="4390504" y="2523734"/>
              <a:ext cx="166389" cy="27038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03834"/>
                  </a:lnTo>
                  <a:lnTo>
                    <a:pt x="166389" y="2703834"/>
                  </a:ln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0462B58-5F38-2944-BD1F-EDA30F23F263}"/>
                </a:ext>
              </a:extLst>
            </p:cNvPr>
            <p:cNvSpPr/>
            <p:nvPr/>
          </p:nvSpPr>
          <p:spPr>
            <a:xfrm>
              <a:off x="4556893" y="4811594"/>
              <a:ext cx="1331118" cy="831949"/>
            </a:xfrm>
            <a:custGeom>
              <a:avLst/>
              <a:gdLst>
                <a:gd name="connsiteX0" fmla="*/ 0 w 1331118"/>
                <a:gd name="connsiteY0" fmla="*/ 83195 h 831949"/>
                <a:gd name="connsiteX1" fmla="*/ 83195 w 1331118"/>
                <a:gd name="connsiteY1" fmla="*/ 0 h 831949"/>
                <a:gd name="connsiteX2" fmla="*/ 1247923 w 1331118"/>
                <a:gd name="connsiteY2" fmla="*/ 0 h 831949"/>
                <a:gd name="connsiteX3" fmla="*/ 1331118 w 1331118"/>
                <a:gd name="connsiteY3" fmla="*/ 83195 h 831949"/>
                <a:gd name="connsiteX4" fmla="*/ 1331118 w 1331118"/>
                <a:gd name="connsiteY4" fmla="*/ 748754 h 831949"/>
                <a:gd name="connsiteX5" fmla="*/ 1247923 w 1331118"/>
                <a:gd name="connsiteY5" fmla="*/ 831949 h 831949"/>
                <a:gd name="connsiteX6" fmla="*/ 83195 w 1331118"/>
                <a:gd name="connsiteY6" fmla="*/ 831949 h 831949"/>
                <a:gd name="connsiteX7" fmla="*/ 0 w 1331118"/>
                <a:gd name="connsiteY7" fmla="*/ 748754 h 831949"/>
                <a:gd name="connsiteX8" fmla="*/ 0 w 133111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111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247923" y="0"/>
                  </a:lnTo>
                  <a:cubicBezTo>
                    <a:pt x="1293870" y="0"/>
                    <a:pt x="1331118" y="37248"/>
                    <a:pt x="1331118" y="83195"/>
                  </a:cubicBezTo>
                  <a:lnTo>
                    <a:pt x="1331118" y="748754"/>
                  </a:lnTo>
                  <a:cubicBezTo>
                    <a:pt x="1331118" y="794701"/>
                    <a:pt x="1293870" y="831949"/>
                    <a:pt x="124792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27" tIns="39607" rIns="47227" bIns="3960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Re-evaluated every year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839055-0E0B-3C4D-B6AE-7C932E963145}"/>
                </a:ext>
              </a:extLst>
            </p:cNvPr>
            <p:cNvSpPr/>
            <p:nvPr/>
          </p:nvSpPr>
          <p:spPr>
            <a:xfrm>
              <a:off x="4390504" y="2523734"/>
              <a:ext cx="166389" cy="37437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43771"/>
                  </a:lnTo>
                  <a:lnTo>
                    <a:pt x="166389" y="3743771"/>
                  </a:ln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652DD47-40A0-4145-9FB3-30B7B8441A6E}"/>
                </a:ext>
              </a:extLst>
            </p:cNvPr>
            <p:cNvSpPr/>
            <p:nvPr/>
          </p:nvSpPr>
          <p:spPr>
            <a:xfrm>
              <a:off x="4556893" y="5851531"/>
              <a:ext cx="1331118" cy="831949"/>
            </a:xfrm>
            <a:custGeom>
              <a:avLst/>
              <a:gdLst>
                <a:gd name="connsiteX0" fmla="*/ 0 w 1331118"/>
                <a:gd name="connsiteY0" fmla="*/ 83195 h 831949"/>
                <a:gd name="connsiteX1" fmla="*/ 83195 w 1331118"/>
                <a:gd name="connsiteY1" fmla="*/ 0 h 831949"/>
                <a:gd name="connsiteX2" fmla="*/ 1247923 w 1331118"/>
                <a:gd name="connsiteY2" fmla="*/ 0 h 831949"/>
                <a:gd name="connsiteX3" fmla="*/ 1331118 w 1331118"/>
                <a:gd name="connsiteY3" fmla="*/ 83195 h 831949"/>
                <a:gd name="connsiteX4" fmla="*/ 1331118 w 1331118"/>
                <a:gd name="connsiteY4" fmla="*/ 748754 h 831949"/>
                <a:gd name="connsiteX5" fmla="*/ 1247923 w 1331118"/>
                <a:gd name="connsiteY5" fmla="*/ 831949 h 831949"/>
                <a:gd name="connsiteX6" fmla="*/ 83195 w 1331118"/>
                <a:gd name="connsiteY6" fmla="*/ 831949 h 831949"/>
                <a:gd name="connsiteX7" fmla="*/ 0 w 1331118"/>
                <a:gd name="connsiteY7" fmla="*/ 748754 h 831949"/>
                <a:gd name="connsiteX8" fmla="*/ 0 w 133111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111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247923" y="0"/>
                  </a:lnTo>
                  <a:cubicBezTo>
                    <a:pt x="1293870" y="0"/>
                    <a:pt x="1331118" y="37248"/>
                    <a:pt x="1331118" y="83195"/>
                  </a:cubicBezTo>
                  <a:lnTo>
                    <a:pt x="1331118" y="748754"/>
                  </a:lnTo>
                  <a:cubicBezTo>
                    <a:pt x="1331118" y="794701"/>
                    <a:pt x="1293870" y="831949"/>
                    <a:pt x="124792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27" tIns="39607" rIns="47227" bIns="3960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Nearly all schools address some level of need but the vast majority leave much of it uncovered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5C677D-5B1E-6740-8716-1DFD1C4F59A8}"/>
                </a:ext>
              </a:extLst>
            </p:cNvPr>
            <p:cNvSpPr/>
            <p:nvPr/>
          </p:nvSpPr>
          <p:spPr>
            <a:xfrm>
              <a:off x="6303987" y="1691785"/>
              <a:ext cx="1663898" cy="831949"/>
            </a:xfrm>
            <a:custGeom>
              <a:avLst/>
              <a:gdLst>
                <a:gd name="connsiteX0" fmla="*/ 0 w 1663898"/>
                <a:gd name="connsiteY0" fmla="*/ 83195 h 831949"/>
                <a:gd name="connsiteX1" fmla="*/ 83195 w 1663898"/>
                <a:gd name="connsiteY1" fmla="*/ 0 h 831949"/>
                <a:gd name="connsiteX2" fmla="*/ 1580703 w 1663898"/>
                <a:gd name="connsiteY2" fmla="*/ 0 h 831949"/>
                <a:gd name="connsiteX3" fmla="*/ 1663898 w 1663898"/>
                <a:gd name="connsiteY3" fmla="*/ 83195 h 831949"/>
                <a:gd name="connsiteX4" fmla="*/ 1663898 w 1663898"/>
                <a:gd name="connsiteY4" fmla="*/ 748754 h 831949"/>
                <a:gd name="connsiteX5" fmla="*/ 1580703 w 1663898"/>
                <a:gd name="connsiteY5" fmla="*/ 831949 h 831949"/>
                <a:gd name="connsiteX6" fmla="*/ 83195 w 1663898"/>
                <a:gd name="connsiteY6" fmla="*/ 831949 h 831949"/>
                <a:gd name="connsiteX7" fmla="*/ 0 w 1663898"/>
                <a:gd name="connsiteY7" fmla="*/ 748754 h 831949"/>
                <a:gd name="connsiteX8" fmla="*/ 0 w 166389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89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580703" y="0"/>
                  </a:lnTo>
                  <a:cubicBezTo>
                    <a:pt x="1626650" y="0"/>
                    <a:pt x="1663898" y="37248"/>
                    <a:pt x="1663898" y="83195"/>
                  </a:cubicBezTo>
                  <a:lnTo>
                    <a:pt x="1663898" y="748754"/>
                  </a:lnTo>
                  <a:cubicBezTo>
                    <a:pt x="1663898" y="794701"/>
                    <a:pt x="1626650" y="831949"/>
                    <a:pt x="158070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902" tIns="84057" rIns="113902" bIns="84057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700" kern="1200" dirty="0"/>
                <a:t>Merit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565ACF-95D5-8C45-ACD7-C0D28E82545E}"/>
                </a:ext>
              </a:extLst>
            </p:cNvPr>
            <p:cNvSpPr/>
            <p:nvPr/>
          </p:nvSpPr>
          <p:spPr>
            <a:xfrm>
              <a:off x="6470377" y="2523734"/>
              <a:ext cx="166389" cy="6239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23961"/>
                  </a:lnTo>
                  <a:lnTo>
                    <a:pt x="166389" y="62396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D2E7283-B9B3-6C44-BC33-3B722F545A1D}"/>
                </a:ext>
              </a:extLst>
            </p:cNvPr>
            <p:cNvSpPr/>
            <p:nvPr/>
          </p:nvSpPr>
          <p:spPr>
            <a:xfrm>
              <a:off x="6636766" y="2731721"/>
              <a:ext cx="1331118" cy="831949"/>
            </a:xfrm>
            <a:custGeom>
              <a:avLst/>
              <a:gdLst>
                <a:gd name="connsiteX0" fmla="*/ 0 w 1331118"/>
                <a:gd name="connsiteY0" fmla="*/ 83195 h 831949"/>
                <a:gd name="connsiteX1" fmla="*/ 83195 w 1331118"/>
                <a:gd name="connsiteY1" fmla="*/ 0 h 831949"/>
                <a:gd name="connsiteX2" fmla="*/ 1247923 w 1331118"/>
                <a:gd name="connsiteY2" fmla="*/ 0 h 831949"/>
                <a:gd name="connsiteX3" fmla="*/ 1331118 w 1331118"/>
                <a:gd name="connsiteY3" fmla="*/ 83195 h 831949"/>
                <a:gd name="connsiteX4" fmla="*/ 1331118 w 1331118"/>
                <a:gd name="connsiteY4" fmla="*/ 748754 h 831949"/>
                <a:gd name="connsiteX5" fmla="*/ 1247923 w 1331118"/>
                <a:gd name="connsiteY5" fmla="*/ 831949 h 831949"/>
                <a:gd name="connsiteX6" fmla="*/ 83195 w 1331118"/>
                <a:gd name="connsiteY6" fmla="*/ 831949 h 831949"/>
                <a:gd name="connsiteX7" fmla="*/ 0 w 1331118"/>
                <a:gd name="connsiteY7" fmla="*/ 748754 h 831949"/>
                <a:gd name="connsiteX8" fmla="*/ 0 w 133111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111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247923" y="0"/>
                  </a:lnTo>
                  <a:cubicBezTo>
                    <a:pt x="1293870" y="0"/>
                    <a:pt x="1331118" y="37248"/>
                    <a:pt x="1331118" y="83195"/>
                  </a:cubicBezTo>
                  <a:lnTo>
                    <a:pt x="1331118" y="748754"/>
                  </a:lnTo>
                  <a:cubicBezTo>
                    <a:pt x="1331118" y="794701"/>
                    <a:pt x="1293870" y="831949"/>
                    <a:pt x="124792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27" tIns="39607" rIns="47227" bIns="3960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Based on aspects of the student the college deems most beneficial to them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4D0AE19-BA48-F14A-9B18-EDC7B31FD96A}"/>
                </a:ext>
              </a:extLst>
            </p:cNvPr>
            <p:cNvSpPr/>
            <p:nvPr/>
          </p:nvSpPr>
          <p:spPr>
            <a:xfrm>
              <a:off x="6470377" y="2523734"/>
              <a:ext cx="166389" cy="16638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63898"/>
                  </a:lnTo>
                  <a:lnTo>
                    <a:pt x="166389" y="166389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749C5EB-9018-DE47-A751-ED3DB78038ED}"/>
                </a:ext>
              </a:extLst>
            </p:cNvPr>
            <p:cNvSpPr/>
            <p:nvPr/>
          </p:nvSpPr>
          <p:spPr>
            <a:xfrm>
              <a:off x="6636766" y="3771658"/>
              <a:ext cx="1331118" cy="831949"/>
            </a:xfrm>
            <a:custGeom>
              <a:avLst/>
              <a:gdLst>
                <a:gd name="connsiteX0" fmla="*/ 0 w 1331118"/>
                <a:gd name="connsiteY0" fmla="*/ 83195 h 831949"/>
                <a:gd name="connsiteX1" fmla="*/ 83195 w 1331118"/>
                <a:gd name="connsiteY1" fmla="*/ 0 h 831949"/>
                <a:gd name="connsiteX2" fmla="*/ 1247923 w 1331118"/>
                <a:gd name="connsiteY2" fmla="*/ 0 h 831949"/>
                <a:gd name="connsiteX3" fmla="*/ 1331118 w 1331118"/>
                <a:gd name="connsiteY3" fmla="*/ 83195 h 831949"/>
                <a:gd name="connsiteX4" fmla="*/ 1331118 w 1331118"/>
                <a:gd name="connsiteY4" fmla="*/ 748754 h 831949"/>
                <a:gd name="connsiteX5" fmla="*/ 1247923 w 1331118"/>
                <a:gd name="connsiteY5" fmla="*/ 831949 h 831949"/>
                <a:gd name="connsiteX6" fmla="*/ 83195 w 1331118"/>
                <a:gd name="connsiteY6" fmla="*/ 831949 h 831949"/>
                <a:gd name="connsiteX7" fmla="*/ 0 w 1331118"/>
                <a:gd name="connsiteY7" fmla="*/ 748754 h 831949"/>
                <a:gd name="connsiteX8" fmla="*/ 0 w 133111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111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247923" y="0"/>
                  </a:lnTo>
                  <a:cubicBezTo>
                    <a:pt x="1293870" y="0"/>
                    <a:pt x="1331118" y="37248"/>
                    <a:pt x="1331118" y="83195"/>
                  </a:cubicBezTo>
                  <a:lnTo>
                    <a:pt x="1331118" y="748754"/>
                  </a:lnTo>
                  <a:cubicBezTo>
                    <a:pt x="1331118" y="794701"/>
                    <a:pt x="1293870" y="831949"/>
                    <a:pt x="124792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27" tIns="39607" rIns="47227" bIns="3960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Grant or scholarship from the college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118218A-01CD-2A41-A2F0-0216DA504865}"/>
                </a:ext>
              </a:extLst>
            </p:cNvPr>
            <p:cNvSpPr/>
            <p:nvPr/>
          </p:nvSpPr>
          <p:spPr>
            <a:xfrm>
              <a:off x="6470377" y="2523734"/>
              <a:ext cx="166389" cy="27038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03834"/>
                  </a:lnTo>
                  <a:lnTo>
                    <a:pt x="166389" y="270383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5BC8BCB-C2A3-7345-9317-33D9A0D9192A}"/>
                </a:ext>
              </a:extLst>
            </p:cNvPr>
            <p:cNvSpPr/>
            <p:nvPr/>
          </p:nvSpPr>
          <p:spPr>
            <a:xfrm>
              <a:off x="6636766" y="4811594"/>
              <a:ext cx="1331118" cy="831949"/>
            </a:xfrm>
            <a:custGeom>
              <a:avLst/>
              <a:gdLst>
                <a:gd name="connsiteX0" fmla="*/ 0 w 1331118"/>
                <a:gd name="connsiteY0" fmla="*/ 83195 h 831949"/>
                <a:gd name="connsiteX1" fmla="*/ 83195 w 1331118"/>
                <a:gd name="connsiteY1" fmla="*/ 0 h 831949"/>
                <a:gd name="connsiteX2" fmla="*/ 1247923 w 1331118"/>
                <a:gd name="connsiteY2" fmla="*/ 0 h 831949"/>
                <a:gd name="connsiteX3" fmla="*/ 1331118 w 1331118"/>
                <a:gd name="connsiteY3" fmla="*/ 83195 h 831949"/>
                <a:gd name="connsiteX4" fmla="*/ 1331118 w 1331118"/>
                <a:gd name="connsiteY4" fmla="*/ 748754 h 831949"/>
                <a:gd name="connsiteX5" fmla="*/ 1247923 w 1331118"/>
                <a:gd name="connsiteY5" fmla="*/ 831949 h 831949"/>
                <a:gd name="connsiteX6" fmla="*/ 83195 w 1331118"/>
                <a:gd name="connsiteY6" fmla="*/ 831949 h 831949"/>
                <a:gd name="connsiteX7" fmla="*/ 0 w 1331118"/>
                <a:gd name="connsiteY7" fmla="*/ 748754 h 831949"/>
                <a:gd name="connsiteX8" fmla="*/ 0 w 133111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111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247923" y="0"/>
                  </a:lnTo>
                  <a:cubicBezTo>
                    <a:pt x="1293870" y="0"/>
                    <a:pt x="1331118" y="37248"/>
                    <a:pt x="1331118" y="83195"/>
                  </a:cubicBezTo>
                  <a:lnTo>
                    <a:pt x="1331118" y="748754"/>
                  </a:lnTo>
                  <a:cubicBezTo>
                    <a:pt x="1331118" y="794701"/>
                    <a:pt x="1293870" y="831949"/>
                    <a:pt x="124792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27" tIns="39607" rIns="47227" bIns="3960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Typically last for the entire 4 years, ask if unclear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C98C63F-FD47-0646-B9D7-A6E7B44A2D12}"/>
                </a:ext>
              </a:extLst>
            </p:cNvPr>
            <p:cNvSpPr/>
            <p:nvPr/>
          </p:nvSpPr>
          <p:spPr>
            <a:xfrm>
              <a:off x="6470377" y="2523734"/>
              <a:ext cx="166389" cy="37437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43771"/>
                  </a:lnTo>
                  <a:lnTo>
                    <a:pt x="166389" y="37437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3714E98-F8A3-144A-B24B-BDB5E399AA57}"/>
                </a:ext>
              </a:extLst>
            </p:cNvPr>
            <p:cNvSpPr/>
            <p:nvPr/>
          </p:nvSpPr>
          <p:spPr>
            <a:xfrm>
              <a:off x="6636766" y="5851531"/>
              <a:ext cx="1331118" cy="831949"/>
            </a:xfrm>
            <a:custGeom>
              <a:avLst/>
              <a:gdLst>
                <a:gd name="connsiteX0" fmla="*/ 0 w 1331118"/>
                <a:gd name="connsiteY0" fmla="*/ 83195 h 831949"/>
                <a:gd name="connsiteX1" fmla="*/ 83195 w 1331118"/>
                <a:gd name="connsiteY1" fmla="*/ 0 h 831949"/>
                <a:gd name="connsiteX2" fmla="*/ 1247923 w 1331118"/>
                <a:gd name="connsiteY2" fmla="*/ 0 h 831949"/>
                <a:gd name="connsiteX3" fmla="*/ 1331118 w 1331118"/>
                <a:gd name="connsiteY3" fmla="*/ 83195 h 831949"/>
                <a:gd name="connsiteX4" fmla="*/ 1331118 w 1331118"/>
                <a:gd name="connsiteY4" fmla="*/ 748754 h 831949"/>
                <a:gd name="connsiteX5" fmla="*/ 1247923 w 1331118"/>
                <a:gd name="connsiteY5" fmla="*/ 831949 h 831949"/>
                <a:gd name="connsiteX6" fmla="*/ 83195 w 1331118"/>
                <a:gd name="connsiteY6" fmla="*/ 831949 h 831949"/>
                <a:gd name="connsiteX7" fmla="*/ 0 w 1331118"/>
                <a:gd name="connsiteY7" fmla="*/ 748754 h 831949"/>
                <a:gd name="connsiteX8" fmla="*/ 0 w 133111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111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247923" y="0"/>
                  </a:lnTo>
                  <a:cubicBezTo>
                    <a:pt x="1293870" y="0"/>
                    <a:pt x="1331118" y="37248"/>
                    <a:pt x="1331118" y="83195"/>
                  </a:cubicBezTo>
                  <a:lnTo>
                    <a:pt x="1331118" y="748754"/>
                  </a:lnTo>
                  <a:cubicBezTo>
                    <a:pt x="1331118" y="794701"/>
                    <a:pt x="1293870" y="831949"/>
                    <a:pt x="124792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27" tIns="39607" rIns="47227" bIns="3960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NOT ALL COLLEGES GIVE MERIT AID and it varies greatly school to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789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8DA02364-F53A-3C4B-807E-9D27C7677B1F}"/>
              </a:ext>
            </a:extLst>
          </p:cNvPr>
          <p:cNvSpPr/>
          <p:nvPr/>
        </p:nvSpPr>
        <p:spPr>
          <a:xfrm>
            <a:off x="2497206" y="29691"/>
            <a:ext cx="6858000" cy="6858000"/>
          </a:xfrm>
          <a:prstGeom prst="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1A8F2D9-98EE-CE45-A35A-775EB711A41F}"/>
              </a:ext>
            </a:extLst>
          </p:cNvPr>
          <p:cNvSpPr/>
          <p:nvPr/>
        </p:nvSpPr>
        <p:spPr>
          <a:xfrm>
            <a:off x="5926206" y="716160"/>
            <a:ext cx="4457700" cy="1218902"/>
          </a:xfrm>
          <a:custGeom>
            <a:avLst/>
            <a:gdLst>
              <a:gd name="connsiteX0" fmla="*/ 0 w 4457700"/>
              <a:gd name="connsiteY0" fmla="*/ 203154 h 1218902"/>
              <a:gd name="connsiteX1" fmla="*/ 203154 w 4457700"/>
              <a:gd name="connsiteY1" fmla="*/ 0 h 1218902"/>
              <a:gd name="connsiteX2" fmla="*/ 4254546 w 4457700"/>
              <a:gd name="connsiteY2" fmla="*/ 0 h 1218902"/>
              <a:gd name="connsiteX3" fmla="*/ 4457700 w 4457700"/>
              <a:gd name="connsiteY3" fmla="*/ 203154 h 1218902"/>
              <a:gd name="connsiteX4" fmla="*/ 4457700 w 4457700"/>
              <a:gd name="connsiteY4" fmla="*/ 1015748 h 1218902"/>
              <a:gd name="connsiteX5" fmla="*/ 4254546 w 4457700"/>
              <a:gd name="connsiteY5" fmla="*/ 1218902 h 1218902"/>
              <a:gd name="connsiteX6" fmla="*/ 203154 w 4457700"/>
              <a:gd name="connsiteY6" fmla="*/ 1218902 h 1218902"/>
              <a:gd name="connsiteX7" fmla="*/ 0 w 4457700"/>
              <a:gd name="connsiteY7" fmla="*/ 1015748 h 1218902"/>
              <a:gd name="connsiteX8" fmla="*/ 0 w 4457700"/>
              <a:gd name="connsiteY8" fmla="*/ 203154 h 121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1218902">
                <a:moveTo>
                  <a:pt x="0" y="203154"/>
                </a:moveTo>
                <a:cubicBezTo>
                  <a:pt x="0" y="90955"/>
                  <a:pt x="90955" y="0"/>
                  <a:pt x="203154" y="0"/>
                </a:cubicBezTo>
                <a:lnTo>
                  <a:pt x="4254546" y="0"/>
                </a:lnTo>
                <a:cubicBezTo>
                  <a:pt x="4366745" y="0"/>
                  <a:pt x="4457700" y="90955"/>
                  <a:pt x="4457700" y="203154"/>
                </a:cubicBezTo>
                <a:lnTo>
                  <a:pt x="4457700" y="1015748"/>
                </a:lnTo>
                <a:cubicBezTo>
                  <a:pt x="4457700" y="1127947"/>
                  <a:pt x="4366745" y="1218902"/>
                  <a:pt x="4254546" y="1218902"/>
                </a:cubicBezTo>
                <a:lnTo>
                  <a:pt x="203154" y="1218902"/>
                </a:lnTo>
                <a:cubicBezTo>
                  <a:pt x="90955" y="1218902"/>
                  <a:pt x="0" y="1127947"/>
                  <a:pt x="0" y="1015748"/>
                </a:cubicBezTo>
                <a:lnTo>
                  <a:pt x="0" y="203154"/>
                </a:lnTo>
                <a:close/>
              </a:path>
            </a:pathLst>
          </a:cu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132" tIns="147132" rIns="147132" bIns="14713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Stronger GPA/ACT/SAT score than the average for colleges of interest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B08F595-0203-9846-9C1A-736017651DE0}"/>
              </a:ext>
            </a:extLst>
          </p:cNvPr>
          <p:cNvSpPr/>
          <p:nvPr/>
        </p:nvSpPr>
        <p:spPr>
          <a:xfrm>
            <a:off x="5926206" y="2087425"/>
            <a:ext cx="4457700" cy="1218902"/>
          </a:xfrm>
          <a:custGeom>
            <a:avLst/>
            <a:gdLst>
              <a:gd name="connsiteX0" fmla="*/ 0 w 4457700"/>
              <a:gd name="connsiteY0" fmla="*/ 203154 h 1218902"/>
              <a:gd name="connsiteX1" fmla="*/ 203154 w 4457700"/>
              <a:gd name="connsiteY1" fmla="*/ 0 h 1218902"/>
              <a:gd name="connsiteX2" fmla="*/ 4254546 w 4457700"/>
              <a:gd name="connsiteY2" fmla="*/ 0 h 1218902"/>
              <a:gd name="connsiteX3" fmla="*/ 4457700 w 4457700"/>
              <a:gd name="connsiteY3" fmla="*/ 203154 h 1218902"/>
              <a:gd name="connsiteX4" fmla="*/ 4457700 w 4457700"/>
              <a:gd name="connsiteY4" fmla="*/ 1015748 h 1218902"/>
              <a:gd name="connsiteX5" fmla="*/ 4254546 w 4457700"/>
              <a:gd name="connsiteY5" fmla="*/ 1218902 h 1218902"/>
              <a:gd name="connsiteX6" fmla="*/ 203154 w 4457700"/>
              <a:gd name="connsiteY6" fmla="*/ 1218902 h 1218902"/>
              <a:gd name="connsiteX7" fmla="*/ 0 w 4457700"/>
              <a:gd name="connsiteY7" fmla="*/ 1015748 h 1218902"/>
              <a:gd name="connsiteX8" fmla="*/ 0 w 4457700"/>
              <a:gd name="connsiteY8" fmla="*/ 203154 h 121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1218902">
                <a:moveTo>
                  <a:pt x="0" y="203154"/>
                </a:moveTo>
                <a:cubicBezTo>
                  <a:pt x="0" y="90955"/>
                  <a:pt x="90955" y="0"/>
                  <a:pt x="203154" y="0"/>
                </a:cubicBezTo>
                <a:lnTo>
                  <a:pt x="4254546" y="0"/>
                </a:lnTo>
                <a:cubicBezTo>
                  <a:pt x="4366745" y="0"/>
                  <a:pt x="4457700" y="90955"/>
                  <a:pt x="4457700" y="203154"/>
                </a:cubicBezTo>
                <a:lnTo>
                  <a:pt x="4457700" y="1015748"/>
                </a:lnTo>
                <a:cubicBezTo>
                  <a:pt x="4457700" y="1127947"/>
                  <a:pt x="4366745" y="1218902"/>
                  <a:pt x="4254546" y="1218902"/>
                </a:cubicBezTo>
                <a:lnTo>
                  <a:pt x="203154" y="1218902"/>
                </a:lnTo>
                <a:cubicBezTo>
                  <a:pt x="90955" y="1218902"/>
                  <a:pt x="0" y="1127947"/>
                  <a:pt x="0" y="1015748"/>
                </a:cubicBezTo>
                <a:lnTo>
                  <a:pt x="0" y="203154"/>
                </a:lnTo>
                <a:close/>
              </a:path>
            </a:pathLst>
          </a:custGeom>
        </p:spPr>
        <p:style>
          <a:lnRef idx="1">
            <a:schemeClr val="accent5">
              <a:hueOff val="-2252848"/>
              <a:satOff val="-5806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132" tIns="147132" rIns="147132" bIns="14713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Skills in activities/sports that the school wants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6A1218-A4E5-6141-9D9B-79CA17F125DB}"/>
              </a:ext>
            </a:extLst>
          </p:cNvPr>
          <p:cNvSpPr/>
          <p:nvPr/>
        </p:nvSpPr>
        <p:spPr>
          <a:xfrm>
            <a:off x="5926206" y="3458691"/>
            <a:ext cx="4457700" cy="1218902"/>
          </a:xfrm>
          <a:custGeom>
            <a:avLst/>
            <a:gdLst>
              <a:gd name="connsiteX0" fmla="*/ 0 w 4457700"/>
              <a:gd name="connsiteY0" fmla="*/ 203154 h 1218902"/>
              <a:gd name="connsiteX1" fmla="*/ 203154 w 4457700"/>
              <a:gd name="connsiteY1" fmla="*/ 0 h 1218902"/>
              <a:gd name="connsiteX2" fmla="*/ 4254546 w 4457700"/>
              <a:gd name="connsiteY2" fmla="*/ 0 h 1218902"/>
              <a:gd name="connsiteX3" fmla="*/ 4457700 w 4457700"/>
              <a:gd name="connsiteY3" fmla="*/ 203154 h 1218902"/>
              <a:gd name="connsiteX4" fmla="*/ 4457700 w 4457700"/>
              <a:gd name="connsiteY4" fmla="*/ 1015748 h 1218902"/>
              <a:gd name="connsiteX5" fmla="*/ 4254546 w 4457700"/>
              <a:gd name="connsiteY5" fmla="*/ 1218902 h 1218902"/>
              <a:gd name="connsiteX6" fmla="*/ 203154 w 4457700"/>
              <a:gd name="connsiteY6" fmla="*/ 1218902 h 1218902"/>
              <a:gd name="connsiteX7" fmla="*/ 0 w 4457700"/>
              <a:gd name="connsiteY7" fmla="*/ 1015748 h 1218902"/>
              <a:gd name="connsiteX8" fmla="*/ 0 w 4457700"/>
              <a:gd name="connsiteY8" fmla="*/ 203154 h 121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1218902">
                <a:moveTo>
                  <a:pt x="0" y="203154"/>
                </a:moveTo>
                <a:cubicBezTo>
                  <a:pt x="0" y="90955"/>
                  <a:pt x="90955" y="0"/>
                  <a:pt x="203154" y="0"/>
                </a:cubicBezTo>
                <a:lnTo>
                  <a:pt x="4254546" y="0"/>
                </a:lnTo>
                <a:cubicBezTo>
                  <a:pt x="4366745" y="0"/>
                  <a:pt x="4457700" y="90955"/>
                  <a:pt x="4457700" y="203154"/>
                </a:cubicBezTo>
                <a:lnTo>
                  <a:pt x="4457700" y="1015748"/>
                </a:lnTo>
                <a:cubicBezTo>
                  <a:pt x="4457700" y="1127947"/>
                  <a:pt x="4366745" y="1218902"/>
                  <a:pt x="4254546" y="1218902"/>
                </a:cubicBezTo>
                <a:lnTo>
                  <a:pt x="203154" y="1218902"/>
                </a:lnTo>
                <a:cubicBezTo>
                  <a:pt x="90955" y="1218902"/>
                  <a:pt x="0" y="1127947"/>
                  <a:pt x="0" y="1015748"/>
                </a:cubicBezTo>
                <a:lnTo>
                  <a:pt x="0" y="203154"/>
                </a:lnTo>
                <a:close/>
              </a:path>
            </a:pathLst>
          </a:custGeom>
        </p:spPr>
        <p:style>
          <a:lnRef idx="1">
            <a:schemeClr val="accent5">
              <a:hueOff val="-4505695"/>
              <a:satOff val="-11613"/>
              <a:lumOff val="-784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132" tIns="147132" rIns="147132" bIns="14713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Demographics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1DC3E3A-3F1C-344F-8949-749C6A93B24D}"/>
              </a:ext>
            </a:extLst>
          </p:cNvPr>
          <p:cNvSpPr/>
          <p:nvPr/>
        </p:nvSpPr>
        <p:spPr>
          <a:xfrm>
            <a:off x="5926206" y="4829956"/>
            <a:ext cx="4457700" cy="1218902"/>
          </a:xfrm>
          <a:custGeom>
            <a:avLst/>
            <a:gdLst>
              <a:gd name="connsiteX0" fmla="*/ 0 w 4457700"/>
              <a:gd name="connsiteY0" fmla="*/ 203154 h 1218902"/>
              <a:gd name="connsiteX1" fmla="*/ 203154 w 4457700"/>
              <a:gd name="connsiteY1" fmla="*/ 0 h 1218902"/>
              <a:gd name="connsiteX2" fmla="*/ 4254546 w 4457700"/>
              <a:gd name="connsiteY2" fmla="*/ 0 h 1218902"/>
              <a:gd name="connsiteX3" fmla="*/ 4457700 w 4457700"/>
              <a:gd name="connsiteY3" fmla="*/ 203154 h 1218902"/>
              <a:gd name="connsiteX4" fmla="*/ 4457700 w 4457700"/>
              <a:gd name="connsiteY4" fmla="*/ 1015748 h 1218902"/>
              <a:gd name="connsiteX5" fmla="*/ 4254546 w 4457700"/>
              <a:gd name="connsiteY5" fmla="*/ 1218902 h 1218902"/>
              <a:gd name="connsiteX6" fmla="*/ 203154 w 4457700"/>
              <a:gd name="connsiteY6" fmla="*/ 1218902 h 1218902"/>
              <a:gd name="connsiteX7" fmla="*/ 0 w 4457700"/>
              <a:gd name="connsiteY7" fmla="*/ 1015748 h 1218902"/>
              <a:gd name="connsiteX8" fmla="*/ 0 w 4457700"/>
              <a:gd name="connsiteY8" fmla="*/ 203154 h 121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1218902">
                <a:moveTo>
                  <a:pt x="0" y="203154"/>
                </a:moveTo>
                <a:cubicBezTo>
                  <a:pt x="0" y="90955"/>
                  <a:pt x="90955" y="0"/>
                  <a:pt x="203154" y="0"/>
                </a:cubicBezTo>
                <a:lnTo>
                  <a:pt x="4254546" y="0"/>
                </a:lnTo>
                <a:cubicBezTo>
                  <a:pt x="4366745" y="0"/>
                  <a:pt x="4457700" y="90955"/>
                  <a:pt x="4457700" y="203154"/>
                </a:cubicBezTo>
                <a:lnTo>
                  <a:pt x="4457700" y="1015748"/>
                </a:lnTo>
                <a:cubicBezTo>
                  <a:pt x="4457700" y="1127947"/>
                  <a:pt x="4366745" y="1218902"/>
                  <a:pt x="4254546" y="1218902"/>
                </a:cubicBezTo>
                <a:lnTo>
                  <a:pt x="203154" y="1218902"/>
                </a:lnTo>
                <a:cubicBezTo>
                  <a:pt x="90955" y="1218902"/>
                  <a:pt x="0" y="1127947"/>
                  <a:pt x="0" y="1015748"/>
                </a:cubicBezTo>
                <a:lnTo>
                  <a:pt x="0" y="203154"/>
                </a:lnTo>
                <a:close/>
              </a:path>
            </a:pathLst>
          </a:custGeom>
        </p:spPr>
        <p:style>
          <a:lnRef idx="1">
            <a:schemeClr val="accent5">
              <a:hueOff val="-6758543"/>
              <a:satOff val="-17419"/>
              <a:lumOff val="-1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132" tIns="147132" rIns="147132" bIns="14713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Demonstrated Interest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998B0-A3E6-494B-9DDC-BB742718FA45}"/>
              </a:ext>
            </a:extLst>
          </p:cNvPr>
          <p:cNvSpPr/>
          <p:nvPr/>
        </p:nvSpPr>
        <p:spPr>
          <a:xfrm>
            <a:off x="636104" y="9939"/>
            <a:ext cx="3922644" cy="6848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Consider schools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where the student brings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something interesting to the table</a:t>
            </a:r>
          </a:p>
        </p:txBody>
      </p:sp>
    </p:spTree>
    <p:extLst>
      <p:ext uri="{BB962C8B-B14F-4D97-AF65-F5344CB8AC3E}">
        <p14:creationId xmlns:p14="http://schemas.microsoft.com/office/powerpoint/2010/main" val="3288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298F2-E9E8-5548-BC73-A157E2DFBB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9FF44-635C-9640-AA97-3E72CE7E70FF}"/>
              </a:ext>
            </a:extLst>
          </p:cNvPr>
          <p:cNvSpPr txBox="1"/>
          <p:nvPr/>
        </p:nvSpPr>
        <p:spPr>
          <a:xfrm>
            <a:off x="763830" y="1985962"/>
            <a:ext cx="10966208" cy="1354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FINANCIALS</a:t>
            </a:r>
          </a:p>
          <a:p>
            <a:r>
              <a:rPr lang="en-US" sz="2800" dirty="0"/>
              <a:t>HOW TO THINK ABOUT LOANS AND THE CHALLENGES OF THE PANDEMIC</a:t>
            </a:r>
          </a:p>
        </p:txBody>
      </p:sp>
    </p:spTree>
    <p:extLst>
      <p:ext uri="{BB962C8B-B14F-4D97-AF65-F5344CB8AC3E}">
        <p14:creationId xmlns:p14="http://schemas.microsoft.com/office/powerpoint/2010/main" val="169885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DBC0E9-D0B7-5C4E-858C-FC2FBDAF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54432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chemeClr val="bg1"/>
                </a:solidFill>
              </a:rPr>
              <a:t>Common Myths Around Student Loans</a:t>
            </a:r>
            <a:br>
              <a:rPr lang="en-US" sz="72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E8042-4B55-C442-9F59-AAF07D756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7424"/>
            <a:ext cx="12191999" cy="4600575"/>
          </a:xfrm>
          <a:solidFill>
            <a:schemeClr val="accent2">
              <a:alpha val="88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endParaRPr lang="en-US" sz="1300" dirty="0"/>
          </a:p>
          <a:p>
            <a:r>
              <a:rPr lang="en-US" sz="3200" dirty="0"/>
              <a:t>You must be need based to access the Federal Student Loan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3200" dirty="0"/>
              <a:t>Students can take as much money as they need out of the Federal Direct Loan</a:t>
            </a:r>
            <a:endParaRPr lang="en-US" sz="2000" dirty="0"/>
          </a:p>
          <a:p>
            <a:pPr lvl="1"/>
            <a:endParaRPr lang="en-US" sz="1800" dirty="0"/>
          </a:p>
          <a:p>
            <a:r>
              <a:rPr lang="en-US" sz="3200" dirty="0"/>
              <a:t>All loans are bad and take you a lifetime to pay back</a:t>
            </a:r>
            <a:endParaRPr lang="en-US" sz="2000" dirty="0"/>
          </a:p>
          <a:p>
            <a:pPr lvl="1"/>
            <a:endParaRPr lang="en-US" sz="3200" dirty="0"/>
          </a:p>
          <a:p>
            <a:pPr marL="0" indent="0" algn="ctr">
              <a:buNone/>
            </a:pPr>
            <a:r>
              <a:rPr lang="en-US" sz="3600" dirty="0"/>
              <a:t>Rough estimate $10,000 = $100/month payback</a:t>
            </a:r>
          </a:p>
        </p:txBody>
      </p:sp>
    </p:spTree>
    <p:extLst>
      <p:ext uri="{BB962C8B-B14F-4D97-AF65-F5344CB8AC3E}">
        <p14:creationId xmlns:p14="http://schemas.microsoft.com/office/powerpoint/2010/main" val="1539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4329454" y="0"/>
            <a:ext cx="786254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Federal Direct LOAN Limits</a:t>
            </a:r>
          </a:p>
          <a:p>
            <a:pPr>
              <a:buClr>
                <a:schemeClr val="bg1"/>
              </a:buClr>
              <a:buSzPct val="64999"/>
            </a:pPr>
            <a:r>
              <a:rPr lang="en-US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Federal Student loan – maximal set amount</a:t>
            </a:r>
          </a:p>
          <a:p>
            <a:pPr marL="342900" indent="-342900">
              <a:buClr>
                <a:schemeClr val="bg1"/>
              </a:buClr>
              <a:buSzPct val="64999"/>
              <a:buFont typeface="Noto Symbol"/>
              <a:buChar char="■"/>
            </a:pP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Sometimes called the Stafford Loan</a:t>
            </a:r>
          </a:p>
          <a:p>
            <a:pPr marL="342900" indent="-342900">
              <a:buClr>
                <a:schemeClr val="bg1"/>
              </a:buClr>
              <a:buSzPct val="64999"/>
              <a:buFont typeface="Noto Symbol"/>
              <a:buChar char="■"/>
            </a:pP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Only loan owned by the student alone</a:t>
            </a:r>
          </a:p>
          <a:p>
            <a:pPr marL="342900" indent="-342900">
              <a:buClr>
                <a:schemeClr val="bg1"/>
              </a:buClr>
              <a:buSzPct val="64999"/>
              <a:buFont typeface="Noto Symbol"/>
              <a:buChar char="■"/>
            </a:pP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Requires FAFSA</a:t>
            </a:r>
          </a:p>
          <a:p>
            <a:pPr marL="342900" indent="-342900">
              <a:buClr>
                <a:schemeClr val="bg1"/>
              </a:buClr>
              <a:buSzPct val="64999"/>
              <a:buFont typeface="Noto Symbol"/>
              <a:buChar char="■"/>
            </a:pP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Allotted loan amounts</a:t>
            </a:r>
          </a:p>
          <a:p>
            <a:pPr marL="800100" lvl="4" indent="-342900">
              <a:buClr>
                <a:schemeClr val="bg1"/>
              </a:buClr>
              <a:buSzPct val="64999"/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Freshman - $5500</a:t>
            </a:r>
          </a:p>
          <a:p>
            <a:pPr marL="800100" lvl="4" indent="-342900">
              <a:buClr>
                <a:schemeClr val="bg1"/>
              </a:buClr>
              <a:buSzPct val="64999"/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Sophomore - $6500 </a:t>
            </a:r>
          </a:p>
          <a:p>
            <a:pPr marL="800100" lvl="4" indent="-342900">
              <a:buClr>
                <a:schemeClr val="bg1"/>
              </a:buClr>
              <a:buSzPct val="64999"/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Junior - $7500</a:t>
            </a:r>
          </a:p>
          <a:p>
            <a:pPr marL="800100" lvl="4" indent="-342900">
              <a:buClr>
                <a:schemeClr val="bg1"/>
              </a:buClr>
              <a:buSzPct val="64999"/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Senior - $7500</a:t>
            </a:r>
          </a:p>
          <a:p>
            <a:pPr marL="800100" lvl="4" indent="-342900">
              <a:buClr>
                <a:schemeClr val="bg1"/>
              </a:buClr>
              <a:buSzPct val="64999"/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Undergrad cap total - $27K/4 years – Lifetime - $31K</a:t>
            </a:r>
          </a:p>
          <a:p>
            <a:pPr marL="342900" lvl="3" indent="-342900">
              <a:buClr>
                <a:schemeClr val="bg1"/>
              </a:buClr>
              <a:buSzPct val="64999"/>
              <a:buFont typeface="Noto Symbol"/>
              <a:buChar char="■"/>
            </a:pPr>
            <a:endParaRPr lang="en-US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lvl="3" indent="-342900">
              <a:buClr>
                <a:schemeClr val="bg1"/>
              </a:buClr>
              <a:buSzPct val="64999"/>
              <a:buFont typeface="Noto Symbol"/>
              <a:buChar char="■"/>
            </a:pP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Interest rate/payments suspended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til</a:t>
            </a: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Dec 31, 2020</a:t>
            </a:r>
          </a:p>
          <a:p>
            <a:pPr marL="0" lvl="3">
              <a:buClr>
                <a:schemeClr val="bg1"/>
              </a:buClr>
              <a:buSzPct val="64999"/>
            </a:pPr>
            <a:r>
              <a:rPr lang="en-US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bg1"/>
              </a:buClr>
            </a:pP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accessible in the year they are offered, they cannot be accessed in subsequent years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buClr>
                <a:schemeClr val="bg1"/>
              </a:buClr>
              <a:buSzPct val="64999"/>
              <a:buFont typeface="Noto Symbol"/>
              <a:buChar char="■"/>
            </a:pPr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lvl="2">
              <a:buClr>
                <a:schemeClr val="hlink"/>
              </a:buClr>
              <a:buSzPct val="64999"/>
            </a:pPr>
            <a:endParaRPr lang="en-US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>
              <a:spcBef>
                <a:spcPts val="720"/>
              </a:spcBef>
              <a:buSzPct val="64999"/>
            </a:pPr>
            <a:endParaRPr lang="en-US"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BECAE-E5D3-1F43-B8AC-02015CE583F5}"/>
              </a:ext>
            </a:extLst>
          </p:cNvPr>
          <p:cNvSpPr txBox="1"/>
          <p:nvPr/>
        </p:nvSpPr>
        <p:spPr>
          <a:xfrm>
            <a:off x="179860" y="4929188"/>
            <a:ext cx="3881896" cy="1200329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 very clear of the terms of the loans! Not all loans are created equally!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C4ACE-4E38-CD4E-BD97-9F1728F9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0" y="147526"/>
            <a:ext cx="3881897" cy="43837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6595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86D3C9-6701-3840-84E8-633C9205BBDF}"/>
              </a:ext>
            </a:extLst>
          </p:cNvPr>
          <p:cNvGrpSpPr/>
          <p:nvPr/>
        </p:nvGrpSpPr>
        <p:grpSpPr>
          <a:xfrm>
            <a:off x="211873" y="327844"/>
            <a:ext cx="11801936" cy="6295979"/>
            <a:chOff x="211873" y="327844"/>
            <a:chExt cx="11801936" cy="6295979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0595095-5465-9347-BEED-F197887D07A2}"/>
                </a:ext>
              </a:extLst>
            </p:cNvPr>
            <p:cNvSpPr/>
            <p:nvPr/>
          </p:nvSpPr>
          <p:spPr>
            <a:xfrm>
              <a:off x="7190173" y="4835180"/>
              <a:ext cx="4823636" cy="1777497"/>
            </a:xfrm>
            <a:custGeom>
              <a:avLst/>
              <a:gdLst>
                <a:gd name="connsiteX0" fmla="*/ 0 w 4641269"/>
                <a:gd name="connsiteY0" fmla="*/ 178868 h 1788684"/>
                <a:gd name="connsiteX1" fmla="*/ 178868 w 4641269"/>
                <a:gd name="connsiteY1" fmla="*/ 0 h 1788684"/>
                <a:gd name="connsiteX2" fmla="*/ 4462401 w 4641269"/>
                <a:gd name="connsiteY2" fmla="*/ 0 h 1788684"/>
                <a:gd name="connsiteX3" fmla="*/ 4641269 w 4641269"/>
                <a:gd name="connsiteY3" fmla="*/ 178868 h 1788684"/>
                <a:gd name="connsiteX4" fmla="*/ 4641269 w 4641269"/>
                <a:gd name="connsiteY4" fmla="*/ 1609816 h 1788684"/>
                <a:gd name="connsiteX5" fmla="*/ 4462401 w 4641269"/>
                <a:gd name="connsiteY5" fmla="*/ 1788684 h 1788684"/>
                <a:gd name="connsiteX6" fmla="*/ 178868 w 4641269"/>
                <a:gd name="connsiteY6" fmla="*/ 1788684 h 1788684"/>
                <a:gd name="connsiteX7" fmla="*/ 0 w 4641269"/>
                <a:gd name="connsiteY7" fmla="*/ 1609816 h 1788684"/>
                <a:gd name="connsiteX8" fmla="*/ 0 w 4641269"/>
                <a:gd name="connsiteY8" fmla="*/ 178868 h 17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1269" h="1788684">
                  <a:moveTo>
                    <a:pt x="0" y="178868"/>
                  </a:moveTo>
                  <a:cubicBezTo>
                    <a:pt x="0" y="80082"/>
                    <a:pt x="80082" y="0"/>
                    <a:pt x="178868" y="0"/>
                  </a:cubicBezTo>
                  <a:lnTo>
                    <a:pt x="4462401" y="0"/>
                  </a:lnTo>
                  <a:cubicBezTo>
                    <a:pt x="4561187" y="0"/>
                    <a:pt x="4641269" y="80082"/>
                    <a:pt x="4641269" y="178868"/>
                  </a:cubicBezTo>
                  <a:lnTo>
                    <a:pt x="4641269" y="1609816"/>
                  </a:lnTo>
                  <a:cubicBezTo>
                    <a:pt x="4641269" y="1708602"/>
                    <a:pt x="4561187" y="1788684"/>
                    <a:pt x="4462401" y="1788684"/>
                  </a:cubicBezTo>
                  <a:lnTo>
                    <a:pt x="178868" y="1788684"/>
                  </a:lnTo>
                  <a:cubicBezTo>
                    <a:pt x="80082" y="1788684"/>
                    <a:pt x="0" y="1708602"/>
                    <a:pt x="0" y="1609816"/>
                  </a:cubicBezTo>
                  <a:lnTo>
                    <a:pt x="0" y="178868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4505695"/>
                <a:satOff val="-11613"/>
                <a:lumOff val="-78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7393" tIns="532183" rIns="85012" bIns="85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Can be parent or student owned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Requires parent co-signature for the most part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Rates vary widely 4.5-15% are common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hlinkClick r:id="rId2"/>
                </a:rPr>
                <a:t>https://www.nerdwallet.com/best/loans/student-loans/private-student-loans</a:t>
              </a:r>
              <a:endParaRPr lang="en-US" sz="1200" kern="1200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C347F25-81CF-BF44-814B-7CF223FC588F}"/>
                </a:ext>
              </a:extLst>
            </p:cNvPr>
            <p:cNvSpPr/>
            <p:nvPr/>
          </p:nvSpPr>
          <p:spPr>
            <a:xfrm>
              <a:off x="259609" y="4835180"/>
              <a:ext cx="4643184" cy="1788643"/>
            </a:xfrm>
            <a:custGeom>
              <a:avLst/>
              <a:gdLst>
                <a:gd name="connsiteX0" fmla="*/ 0 w 4643184"/>
                <a:gd name="connsiteY0" fmla="*/ 178864 h 1788643"/>
                <a:gd name="connsiteX1" fmla="*/ 178864 w 4643184"/>
                <a:gd name="connsiteY1" fmla="*/ 0 h 1788643"/>
                <a:gd name="connsiteX2" fmla="*/ 4464320 w 4643184"/>
                <a:gd name="connsiteY2" fmla="*/ 0 h 1788643"/>
                <a:gd name="connsiteX3" fmla="*/ 4643184 w 4643184"/>
                <a:gd name="connsiteY3" fmla="*/ 178864 h 1788643"/>
                <a:gd name="connsiteX4" fmla="*/ 4643184 w 4643184"/>
                <a:gd name="connsiteY4" fmla="*/ 1609779 h 1788643"/>
                <a:gd name="connsiteX5" fmla="*/ 4464320 w 4643184"/>
                <a:gd name="connsiteY5" fmla="*/ 1788643 h 1788643"/>
                <a:gd name="connsiteX6" fmla="*/ 178864 w 4643184"/>
                <a:gd name="connsiteY6" fmla="*/ 1788643 h 1788643"/>
                <a:gd name="connsiteX7" fmla="*/ 0 w 4643184"/>
                <a:gd name="connsiteY7" fmla="*/ 1609779 h 1788643"/>
                <a:gd name="connsiteX8" fmla="*/ 0 w 4643184"/>
                <a:gd name="connsiteY8" fmla="*/ 178864 h 178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3184" h="1788643">
                  <a:moveTo>
                    <a:pt x="0" y="178864"/>
                  </a:moveTo>
                  <a:cubicBezTo>
                    <a:pt x="0" y="80080"/>
                    <a:pt x="80080" y="0"/>
                    <a:pt x="178864" y="0"/>
                  </a:cubicBezTo>
                  <a:lnTo>
                    <a:pt x="4464320" y="0"/>
                  </a:lnTo>
                  <a:cubicBezTo>
                    <a:pt x="4563104" y="0"/>
                    <a:pt x="4643184" y="80080"/>
                    <a:pt x="4643184" y="178864"/>
                  </a:cubicBezTo>
                  <a:lnTo>
                    <a:pt x="4643184" y="1609779"/>
                  </a:lnTo>
                  <a:cubicBezTo>
                    <a:pt x="4643184" y="1708563"/>
                    <a:pt x="4563104" y="1788643"/>
                    <a:pt x="4464320" y="1788643"/>
                  </a:cubicBezTo>
                  <a:lnTo>
                    <a:pt x="178864" y="1788643"/>
                  </a:lnTo>
                  <a:cubicBezTo>
                    <a:pt x="80080" y="1788643"/>
                    <a:pt x="0" y="1708563"/>
                    <a:pt x="0" y="1609779"/>
                  </a:cubicBezTo>
                  <a:lnTo>
                    <a:pt x="0" y="178864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011" tIns="532172" rIns="1477966" bIns="85011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 – 5.33</a:t>
              </a:r>
              <a:r>
                <a:rPr lang="en-US" sz="1200" kern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% - </a:t>
              </a: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Credit check required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Available for full amount minus other financial aid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Can be used for all educational expenses</a:t>
              </a:r>
              <a:endParaRPr lang="en-US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Payments begin immediately</a:t>
              </a:r>
              <a:endParaRPr lang="en-US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Owned by the parent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kern="12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b="0" i="0" u="none" strike="noStrike" kern="12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EE71928-DF54-C148-8CD4-9B204F3A26A4}"/>
                </a:ext>
              </a:extLst>
            </p:cNvPr>
            <p:cNvSpPr/>
            <p:nvPr/>
          </p:nvSpPr>
          <p:spPr>
            <a:xfrm>
              <a:off x="6890323" y="327844"/>
              <a:ext cx="5123486" cy="1790880"/>
            </a:xfrm>
            <a:custGeom>
              <a:avLst/>
              <a:gdLst>
                <a:gd name="connsiteX0" fmla="*/ 0 w 4928732"/>
                <a:gd name="connsiteY0" fmla="*/ 189126 h 1891257"/>
                <a:gd name="connsiteX1" fmla="*/ 189126 w 4928732"/>
                <a:gd name="connsiteY1" fmla="*/ 0 h 1891257"/>
                <a:gd name="connsiteX2" fmla="*/ 4739606 w 4928732"/>
                <a:gd name="connsiteY2" fmla="*/ 0 h 1891257"/>
                <a:gd name="connsiteX3" fmla="*/ 4928732 w 4928732"/>
                <a:gd name="connsiteY3" fmla="*/ 189126 h 1891257"/>
                <a:gd name="connsiteX4" fmla="*/ 4928732 w 4928732"/>
                <a:gd name="connsiteY4" fmla="*/ 1702131 h 1891257"/>
                <a:gd name="connsiteX5" fmla="*/ 4739606 w 4928732"/>
                <a:gd name="connsiteY5" fmla="*/ 1891257 h 1891257"/>
                <a:gd name="connsiteX6" fmla="*/ 189126 w 4928732"/>
                <a:gd name="connsiteY6" fmla="*/ 1891257 h 1891257"/>
                <a:gd name="connsiteX7" fmla="*/ 0 w 4928732"/>
                <a:gd name="connsiteY7" fmla="*/ 1702131 h 1891257"/>
                <a:gd name="connsiteX8" fmla="*/ 0 w 4928732"/>
                <a:gd name="connsiteY8" fmla="*/ 189126 h 189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8732" h="1891257">
                  <a:moveTo>
                    <a:pt x="0" y="189126"/>
                  </a:moveTo>
                  <a:cubicBezTo>
                    <a:pt x="0" y="84675"/>
                    <a:pt x="84675" y="0"/>
                    <a:pt x="189126" y="0"/>
                  </a:cubicBezTo>
                  <a:lnTo>
                    <a:pt x="4739606" y="0"/>
                  </a:lnTo>
                  <a:cubicBezTo>
                    <a:pt x="4844057" y="0"/>
                    <a:pt x="4928732" y="84675"/>
                    <a:pt x="4928732" y="189126"/>
                  </a:cubicBezTo>
                  <a:lnTo>
                    <a:pt x="4928732" y="1702131"/>
                  </a:lnTo>
                  <a:cubicBezTo>
                    <a:pt x="4928732" y="1806582"/>
                    <a:pt x="4844057" y="1891257"/>
                    <a:pt x="4739606" y="1891257"/>
                  </a:cubicBezTo>
                  <a:lnTo>
                    <a:pt x="189126" y="1891257"/>
                  </a:lnTo>
                  <a:cubicBezTo>
                    <a:pt x="84675" y="1891257"/>
                    <a:pt x="0" y="1806582"/>
                    <a:pt x="0" y="1702131"/>
                  </a:cubicBezTo>
                  <a:lnTo>
                    <a:pt x="0" y="189126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2252848"/>
                <a:satOff val="-5806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5885" tIns="87265" rIns="87264" bIns="560079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tx1"/>
                </a:buClr>
                <a:buSzPct val="133000"/>
                <a:buFont typeface="Arial" panose="020B0604020202020204" pitchFamily="34" charset="0"/>
                <a:buChar char="•"/>
              </a:pPr>
              <a:r>
                <a:rPr lang="en-US" sz="1200" kern="1200" dirty="0">
                  <a:solidFill>
                    <a:schemeClr val="dk1"/>
                  </a:solidFill>
                  <a:ea typeface="Calibri"/>
                  <a:cs typeface="Calibri"/>
                  <a:sym typeface="Calibri"/>
                  <a:hlinkClick r:id="rId3"/>
                </a:rPr>
                <a:t>http://www.gocollege.com/financial-aid/student-loans/states/</a:t>
              </a:r>
              <a:endParaRPr lang="en-US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/>
                  <a:sym typeface="Calibri"/>
                </a:rPr>
                <a:t>Vary by state significantly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/>
                  <a:sym typeface="Calibri"/>
                </a:rPr>
                <a:t>MN Self Loan – 4.85% fixed. Variable also available</a:t>
              </a:r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/>
                  <a:sym typeface="Calibri"/>
                </a:rPr>
                <a:t>Requires co-signature</a:t>
              </a:r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/>
                  <a:sym typeface="Calibri"/>
                </a:rPr>
                <a:t>Limited to $20K</a:t>
              </a:r>
              <a:endParaRPr lang="en-US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kern="1200" dirty="0">
                <a:solidFill>
                  <a:schemeClr val="dk1"/>
                </a:solidFill>
                <a:latin typeface="Calibri" charset="0"/>
                <a:ea typeface="Calibri" charset="0"/>
                <a:cs typeface="Calibri"/>
                <a:sym typeface="Calibri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kern="1200" dirty="0">
                <a:solidFill>
                  <a:schemeClr val="dk1"/>
                </a:solidFill>
                <a:latin typeface="Calibri" charset="0"/>
                <a:ea typeface="Calibri" charset="0"/>
                <a:cs typeface="Calibri"/>
                <a:sym typeface="Calibri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E4D586-5768-E040-850C-CC795A7E9E72}"/>
                </a:ext>
              </a:extLst>
            </p:cNvPr>
            <p:cNvSpPr/>
            <p:nvPr/>
          </p:nvSpPr>
          <p:spPr>
            <a:xfrm>
              <a:off x="211873" y="327844"/>
              <a:ext cx="4847690" cy="1846632"/>
            </a:xfrm>
            <a:custGeom>
              <a:avLst/>
              <a:gdLst>
                <a:gd name="connsiteX0" fmla="*/ 0 w 4847690"/>
                <a:gd name="connsiteY0" fmla="*/ 184663 h 1846632"/>
                <a:gd name="connsiteX1" fmla="*/ 184663 w 4847690"/>
                <a:gd name="connsiteY1" fmla="*/ 0 h 1846632"/>
                <a:gd name="connsiteX2" fmla="*/ 4663027 w 4847690"/>
                <a:gd name="connsiteY2" fmla="*/ 0 h 1846632"/>
                <a:gd name="connsiteX3" fmla="*/ 4847690 w 4847690"/>
                <a:gd name="connsiteY3" fmla="*/ 184663 h 1846632"/>
                <a:gd name="connsiteX4" fmla="*/ 4847690 w 4847690"/>
                <a:gd name="connsiteY4" fmla="*/ 1661969 h 1846632"/>
                <a:gd name="connsiteX5" fmla="*/ 4663027 w 4847690"/>
                <a:gd name="connsiteY5" fmla="*/ 1846632 h 1846632"/>
                <a:gd name="connsiteX6" fmla="*/ 184663 w 4847690"/>
                <a:gd name="connsiteY6" fmla="*/ 1846632 h 1846632"/>
                <a:gd name="connsiteX7" fmla="*/ 0 w 4847690"/>
                <a:gd name="connsiteY7" fmla="*/ 1661969 h 1846632"/>
                <a:gd name="connsiteX8" fmla="*/ 0 w 4847690"/>
                <a:gd name="connsiteY8" fmla="*/ 184663 h 184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7690" h="1846632">
                  <a:moveTo>
                    <a:pt x="0" y="184663"/>
                  </a:moveTo>
                  <a:cubicBezTo>
                    <a:pt x="0" y="82676"/>
                    <a:pt x="82676" y="0"/>
                    <a:pt x="184663" y="0"/>
                  </a:cubicBezTo>
                  <a:lnTo>
                    <a:pt x="4663027" y="0"/>
                  </a:lnTo>
                  <a:cubicBezTo>
                    <a:pt x="4765014" y="0"/>
                    <a:pt x="4847690" y="82676"/>
                    <a:pt x="4847690" y="184663"/>
                  </a:cubicBezTo>
                  <a:lnTo>
                    <a:pt x="4847690" y="1661969"/>
                  </a:lnTo>
                  <a:cubicBezTo>
                    <a:pt x="4847690" y="1763956"/>
                    <a:pt x="4765014" y="1846632"/>
                    <a:pt x="4663027" y="1846632"/>
                  </a:cubicBezTo>
                  <a:lnTo>
                    <a:pt x="184663" y="1846632"/>
                  </a:lnTo>
                  <a:cubicBezTo>
                    <a:pt x="82676" y="1846632"/>
                    <a:pt x="0" y="1763956"/>
                    <a:pt x="0" y="1661969"/>
                  </a:cubicBezTo>
                  <a:lnTo>
                    <a:pt x="0" y="184663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85" tIns="86285" rIns="1540592" bIns="547943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dk1"/>
                </a:buClr>
                <a:buSzPts val="1600"/>
                <a:buFont typeface="Arial" panose="020B0604020202020204" pitchFamily="34" charset="0"/>
                <a:buChar char="•"/>
              </a:pP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Subsidized- 2.75%</a:t>
              </a:r>
              <a:endParaRPr lang="en-US" sz="1200" kern="1200" dirty="0"/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 does NOT accrue while in school</a:t>
              </a:r>
              <a:endParaRPr lang="en-US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Unsubsidized- 2.75)</a:t>
              </a:r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 DOES accrue while in school</a:t>
              </a:r>
              <a:endParaRPr lang="en-US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Payment </a:t>
              </a:r>
              <a:endParaRPr lang="en-US" sz="1200" kern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egins 6 months after graduation on both</a:t>
              </a:r>
              <a:endParaRPr lang="en-US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Loan Forgiveness available</a:t>
              </a:r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u="none" strike="noStrike" kern="12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Public service jobs (teacher, non profit, etc.)</a:t>
              </a:r>
              <a:endParaRPr lang="en-US" sz="1200" kern="120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E1B40BD-A910-8140-A92F-9707E6E7BA3D}"/>
                </a:ext>
              </a:extLst>
            </p:cNvPr>
            <p:cNvGrpSpPr/>
            <p:nvPr/>
          </p:nvGrpSpPr>
          <p:grpSpPr>
            <a:xfrm>
              <a:off x="3217015" y="674537"/>
              <a:ext cx="5631588" cy="5631588"/>
              <a:chOff x="3217015" y="674537"/>
              <a:chExt cx="5631588" cy="5631588"/>
            </a:xfrm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FEAD1AC4-7708-B847-80AA-D596BD1EDEDE}"/>
                  </a:ext>
                </a:extLst>
              </p:cNvPr>
              <p:cNvSpPr/>
              <p:nvPr/>
            </p:nvSpPr>
            <p:spPr>
              <a:xfrm>
                <a:off x="3217015" y="674537"/>
                <a:ext cx="2752232" cy="2752232"/>
              </a:xfrm>
              <a:custGeom>
                <a:avLst/>
                <a:gdLst>
                  <a:gd name="connsiteX0" fmla="*/ 0 w 2752232"/>
                  <a:gd name="connsiteY0" fmla="*/ 2752232 h 2752232"/>
                  <a:gd name="connsiteX1" fmla="*/ 2752232 w 2752232"/>
                  <a:gd name="connsiteY1" fmla="*/ 0 h 2752232"/>
                  <a:gd name="connsiteX2" fmla="*/ 2752232 w 2752232"/>
                  <a:gd name="connsiteY2" fmla="*/ 2752232 h 2752232"/>
                  <a:gd name="connsiteX3" fmla="*/ 0 w 2752232"/>
                  <a:gd name="connsiteY3" fmla="*/ 2752232 h 275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232" h="2752232">
                    <a:moveTo>
                      <a:pt x="0" y="2752232"/>
                    </a:moveTo>
                    <a:cubicBezTo>
                      <a:pt x="0" y="1232216"/>
                      <a:pt x="1232216" y="0"/>
                      <a:pt x="2752232" y="0"/>
                    </a:cubicBezTo>
                    <a:lnTo>
                      <a:pt x="2752232" y="2752232"/>
                    </a:lnTo>
                    <a:lnTo>
                      <a:pt x="0" y="275223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05246" tIns="1005246" rIns="199136" bIns="199136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kern="1200" dirty="0"/>
                  <a:t>Federal Direct (Stafford)*</a:t>
                </a: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6FFCCE80-04C9-5A46-8C3E-4901F218990C}"/>
                  </a:ext>
                </a:extLst>
              </p:cNvPr>
              <p:cNvSpPr/>
              <p:nvPr/>
            </p:nvSpPr>
            <p:spPr>
              <a:xfrm>
                <a:off x="6096371" y="674537"/>
                <a:ext cx="2752232" cy="2752232"/>
              </a:xfrm>
              <a:custGeom>
                <a:avLst/>
                <a:gdLst>
                  <a:gd name="connsiteX0" fmla="*/ 0 w 2752232"/>
                  <a:gd name="connsiteY0" fmla="*/ 2752232 h 2752232"/>
                  <a:gd name="connsiteX1" fmla="*/ 2752232 w 2752232"/>
                  <a:gd name="connsiteY1" fmla="*/ 0 h 2752232"/>
                  <a:gd name="connsiteX2" fmla="*/ 2752232 w 2752232"/>
                  <a:gd name="connsiteY2" fmla="*/ 2752232 h 2752232"/>
                  <a:gd name="connsiteX3" fmla="*/ 0 w 2752232"/>
                  <a:gd name="connsiteY3" fmla="*/ 2752232 h 275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232" h="2752232">
                    <a:moveTo>
                      <a:pt x="0" y="0"/>
                    </a:moveTo>
                    <a:cubicBezTo>
                      <a:pt x="1520016" y="0"/>
                      <a:pt x="2752232" y="1232216"/>
                      <a:pt x="2752232" y="2752232"/>
                    </a:cubicBezTo>
                    <a:lnTo>
                      <a:pt x="0" y="275223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252848"/>
                  <a:satOff val="-5806"/>
                  <a:lumOff val="-3922"/>
                  <a:alphaOff val="0"/>
                </a:schemeClr>
              </a:fillRef>
              <a:effectRef idx="0">
                <a:schemeClr val="accent5">
                  <a:hueOff val="-2252848"/>
                  <a:satOff val="-5806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9136" tIns="1005246" rIns="1005246" bIns="199136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kern="1200" dirty="0"/>
                  <a:t>State</a:t>
                </a: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BEE81C4F-03BA-1D4D-8F22-26FBBFBE7CB9}"/>
                  </a:ext>
                </a:extLst>
              </p:cNvPr>
              <p:cNvSpPr/>
              <p:nvPr/>
            </p:nvSpPr>
            <p:spPr>
              <a:xfrm>
                <a:off x="6096371" y="3553892"/>
                <a:ext cx="2752232" cy="2752233"/>
              </a:xfrm>
              <a:custGeom>
                <a:avLst/>
                <a:gdLst>
                  <a:gd name="connsiteX0" fmla="*/ 0 w 2752232"/>
                  <a:gd name="connsiteY0" fmla="*/ 2752232 h 2752232"/>
                  <a:gd name="connsiteX1" fmla="*/ 2752232 w 2752232"/>
                  <a:gd name="connsiteY1" fmla="*/ 0 h 2752232"/>
                  <a:gd name="connsiteX2" fmla="*/ 2752232 w 2752232"/>
                  <a:gd name="connsiteY2" fmla="*/ 2752232 h 2752232"/>
                  <a:gd name="connsiteX3" fmla="*/ 0 w 2752232"/>
                  <a:gd name="connsiteY3" fmla="*/ 2752232 h 275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232" h="2752232">
                    <a:moveTo>
                      <a:pt x="2752232" y="0"/>
                    </a:moveTo>
                    <a:cubicBezTo>
                      <a:pt x="2752232" y="1520016"/>
                      <a:pt x="1520016" y="2752232"/>
                      <a:pt x="0" y="2752232"/>
                    </a:cubicBezTo>
                    <a:lnTo>
                      <a:pt x="0" y="0"/>
                    </a:lnTo>
                    <a:lnTo>
                      <a:pt x="2752232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505695"/>
                  <a:satOff val="-11613"/>
                  <a:lumOff val="-7843"/>
                  <a:alphaOff val="0"/>
                </a:schemeClr>
              </a:fillRef>
              <a:effectRef idx="0">
                <a:schemeClr val="accent5">
                  <a:hueOff val="-4505695"/>
                  <a:satOff val="-11613"/>
                  <a:lumOff val="-784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9136" tIns="199137" rIns="1005246" bIns="1005246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kern="1200" dirty="0"/>
                  <a:t>Private</a:t>
                </a: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C250ECB-A8B1-3D43-818F-D28AAAE81288}"/>
                  </a:ext>
                </a:extLst>
              </p:cNvPr>
              <p:cNvSpPr/>
              <p:nvPr/>
            </p:nvSpPr>
            <p:spPr>
              <a:xfrm>
                <a:off x="3217015" y="3553893"/>
                <a:ext cx="2752232" cy="2752232"/>
              </a:xfrm>
              <a:custGeom>
                <a:avLst/>
                <a:gdLst>
                  <a:gd name="connsiteX0" fmla="*/ 0 w 2752232"/>
                  <a:gd name="connsiteY0" fmla="*/ 2752232 h 2752232"/>
                  <a:gd name="connsiteX1" fmla="*/ 2752232 w 2752232"/>
                  <a:gd name="connsiteY1" fmla="*/ 0 h 2752232"/>
                  <a:gd name="connsiteX2" fmla="*/ 2752232 w 2752232"/>
                  <a:gd name="connsiteY2" fmla="*/ 2752232 h 2752232"/>
                  <a:gd name="connsiteX3" fmla="*/ 0 w 2752232"/>
                  <a:gd name="connsiteY3" fmla="*/ 2752232 h 275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232" h="2752232">
                    <a:moveTo>
                      <a:pt x="2752232" y="2752232"/>
                    </a:moveTo>
                    <a:cubicBezTo>
                      <a:pt x="1232216" y="2752232"/>
                      <a:pt x="0" y="1520016"/>
                      <a:pt x="0" y="0"/>
                    </a:cubicBezTo>
                    <a:lnTo>
                      <a:pt x="2752232" y="0"/>
                    </a:lnTo>
                    <a:lnTo>
                      <a:pt x="2752232" y="275223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758543"/>
                  <a:satOff val="-17419"/>
                  <a:lumOff val="-11765"/>
                  <a:alphaOff val="0"/>
                </a:schemeClr>
              </a:fillRef>
              <a:effectRef idx="0">
                <a:schemeClr val="accent5">
                  <a:hueOff val="-6758543"/>
                  <a:satOff val="-17419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05246" tIns="199136" rIns="199136" bIns="1005246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kern="1200" dirty="0"/>
                  <a:t>Federal Parent Plus</a:t>
                </a:r>
              </a:p>
            </p:txBody>
          </p:sp>
        </p:grpSp>
      </p:grpSp>
      <p:sp>
        <p:nvSpPr>
          <p:cNvPr id="57" name="Circular Arrow 56">
            <a:extLst>
              <a:ext uri="{FF2B5EF4-FFF2-40B4-BE49-F238E27FC236}">
                <a16:creationId xmlns:a16="http://schemas.microsoft.com/office/drawing/2014/main" id="{6FC44ED8-7ACF-AA43-9933-60116F1FF568}"/>
              </a:ext>
            </a:extLst>
          </p:cNvPr>
          <p:cNvSpPr/>
          <p:nvPr/>
        </p:nvSpPr>
        <p:spPr>
          <a:xfrm>
            <a:off x="5557683" y="2918273"/>
            <a:ext cx="950251" cy="826305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Circular Arrow 57">
            <a:extLst>
              <a:ext uri="{FF2B5EF4-FFF2-40B4-BE49-F238E27FC236}">
                <a16:creationId xmlns:a16="http://schemas.microsoft.com/office/drawing/2014/main" id="{CACE2D4B-7644-A345-B415-A68E4AA1E846}"/>
              </a:ext>
            </a:extLst>
          </p:cNvPr>
          <p:cNvSpPr/>
          <p:nvPr/>
        </p:nvSpPr>
        <p:spPr>
          <a:xfrm rot="10800000">
            <a:off x="5557683" y="3236083"/>
            <a:ext cx="950251" cy="826305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38463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268D-4CE5-3D43-A68A-99183A49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690689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Key ways we provide you value!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753FF-38A2-9448-9851-96098D8F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1999" cy="5032376"/>
          </a:xfrm>
          <a:solidFill>
            <a:schemeClr val="accent1">
              <a:lumMod val="60000"/>
              <a:lumOff val="40000"/>
              <a:alpha val="64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200" dirty="0"/>
              <a:t>Continued professional development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Free Parent Webinars for your families on the changing landscape</a:t>
            </a:r>
          </a:p>
          <a:p>
            <a:endParaRPr lang="en-US" sz="3200" dirty="0"/>
          </a:p>
          <a:p>
            <a:r>
              <a:rPr lang="en-US" sz="3200" dirty="0"/>
              <a:t>Monthly newsletter with information you can share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Like us on Facebook</a:t>
            </a:r>
          </a:p>
          <a:p>
            <a:endParaRPr lang="en-US" sz="3200" dirty="0"/>
          </a:p>
          <a:p>
            <a:r>
              <a:rPr lang="en-US" sz="3200" dirty="0"/>
              <a:t>Contact us anytime with questions!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V="1">
            <a:off x="1524000" y="6187005"/>
            <a:ext cx="9144000" cy="45719"/>
          </a:xfrm>
          <a:prstGeom prst="rect">
            <a:avLst/>
          </a:prstGeom>
          <a:solidFill>
            <a:srgbClr val="070D0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00953" y="130635"/>
            <a:ext cx="3007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3420B-35EF-E248-A912-75E147B96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0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9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4" y="5553851"/>
            <a:ext cx="2359071" cy="10252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7DE1C-890C-434A-8E9E-ED4C5598B737}"/>
              </a:ext>
            </a:extLst>
          </p:cNvPr>
          <p:cNvSpPr txBox="1"/>
          <p:nvPr/>
        </p:nvSpPr>
        <p:spPr>
          <a:xfrm>
            <a:off x="7996053" y="5724892"/>
            <a:ext cx="4051109" cy="1015663"/>
          </a:xfrm>
          <a:prstGeom prst="rect">
            <a:avLst/>
          </a:prstGeom>
          <a:solidFill>
            <a:schemeClr val="accent6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Cozy Wittman</a:t>
            </a:r>
          </a:p>
          <a:p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cwittman@collegeinsidetrack.com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612-850-5729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1A763-9B7C-5345-8A05-84776287D76C}"/>
              </a:ext>
            </a:extLst>
          </p:cNvPr>
          <p:cNvSpPr txBox="1"/>
          <p:nvPr/>
        </p:nvSpPr>
        <p:spPr>
          <a:xfrm>
            <a:off x="542925" y="271463"/>
            <a:ext cx="4033605" cy="110799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712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B4806-91D8-6347-9620-7BAE1C2F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00013"/>
            <a:ext cx="11987212" cy="15906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A4EF64-057F-FD49-8C82-CBC8D86D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871663"/>
            <a:ext cx="11987212" cy="4843462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Seniors – Application &amp; Acceptance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Juniors – Testing &amp; Key Tasks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Scholarships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Need vs Merit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Loans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Questions?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37243B-7BBB-1348-AC00-0D7066C3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1A717-E904-E94F-901D-4986EECE0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6650" y="2175650"/>
            <a:ext cx="7961376" cy="1114235"/>
          </a:xfrm>
          <a:solidFill>
            <a:schemeClr val="accent1">
              <a:lumMod val="50000"/>
              <a:alpha val="92000"/>
            </a:schemeClr>
          </a:solidFill>
          <a:effectLst/>
        </p:spPr>
        <p:txBody>
          <a:bodyPr>
            <a:noAutofit/>
          </a:bodyPr>
          <a:lstStyle/>
          <a:p>
            <a:r>
              <a:rPr lang="en-US" sz="8000" b="1" i="1" dirty="0">
                <a:solidFill>
                  <a:schemeClr val="bg1"/>
                </a:solidFill>
              </a:rPr>
              <a:t>Seniors</a:t>
            </a:r>
          </a:p>
        </p:txBody>
      </p:sp>
    </p:spTree>
    <p:extLst>
      <p:ext uri="{BB962C8B-B14F-4D97-AF65-F5344CB8AC3E}">
        <p14:creationId xmlns:p14="http://schemas.microsoft.com/office/powerpoint/2010/main" val="15655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2FFC-875E-9842-826A-80D9A837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888165" cy="6858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FB1DE69-58A5-2947-9203-E620A52302EB}"/>
              </a:ext>
            </a:extLst>
          </p:cNvPr>
          <p:cNvSpPr/>
          <p:nvPr/>
        </p:nvSpPr>
        <p:spPr>
          <a:xfrm>
            <a:off x="3065580" y="86220"/>
            <a:ext cx="4162289" cy="1612800"/>
          </a:xfrm>
          <a:custGeom>
            <a:avLst/>
            <a:gdLst>
              <a:gd name="connsiteX0" fmla="*/ 0 w 4162289"/>
              <a:gd name="connsiteY0" fmla="*/ 0 h 1612800"/>
              <a:gd name="connsiteX1" fmla="*/ 4162289 w 4162289"/>
              <a:gd name="connsiteY1" fmla="*/ 0 h 1612800"/>
              <a:gd name="connsiteX2" fmla="*/ 4162289 w 4162289"/>
              <a:gd name="connsiteY2" fmla="*/ 1612800 h 1612800"/>
              <a:gd name="connsiteX3" fmla="*/ 0 w 4162289"/>
              <a:gd name="connsiteY3" fmla="*/ 1612800 h 1612800"/>
              <a:gd name="connsiteX4" fmla="*/ 0 w 4162289"/>
              <a:gd name="connsiteY4" fmla="*/ 0 h 16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289" h="1612800">
                <a:moveTo>
                  <a:pt x="0" y="0"/>
                </a:moveTo>
                <a:lnTo>
                  <a:pt x="4162289" y="0"/>
                </a:lnTo>
                <a:lnTo>
                  <a:pt x="4162289" y="1612800"/>
                </a:lnTo>
                <a:lnTo>
                  <a:pt x="0" y="16128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272" tIns="227584" rIns="398272" bIns="227584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/>
              <a:t>Applications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78F364E-49FD-B54F-AFFD-1C3AE2B5EE36}"/>
              </a:ext>
            </a:extLst>
          </p:cNvPr>
          <p:cNvSpPr/>
          <p:nvPr/>
        </p:nvSpPr>
        <p:spPr>
          <a:xfrm>
            <a:off x="3065580" y="1699020"/>
            <a:ext cx="4162289" cy="5072759"/>
          </a:xfrm>
          <a:custGeom>
            <a:avLst/>
            <a:gdLst>
              <a:gd name="connsiteX0" fmla="*/ 0 w 4162289"/>
              <a:gd name="connsiteY0" fmla="*/ 0 h 5072759"/>
              <a:gd name="connsiteX1" fmla="*/ 4162289 w 4162289"/>
              <a:gd name="connsiteY1" fmla="*/ 0 h 5072759"/>
              <a:gd name="connsiteX2" fmla="*/ 4162289 w 4162289"/>
              <a:gd name="connsiteY2" fmla="*/ 5072759 h 5072759"/>
              <a:gd name="connsiteX3" fmla="*/ 0 w 4162289"/>
              <a:gd name="connsiteY3" fmla="*/ 5072759 h 5072759"/>
              <a:gd name="connsiteX4" fmla="*/ 0 w 4162289"/>
              <a:gd name="connsiteY4" fmla="*/ 0 h 507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289" h="5072759">
                <a:moveTo>
                  <a:pt x="0" y="0"/>
                </a:moveTo>
                <a:lnTo>
                  <a:pt x="4162289" y="0"/>
                </a:lnTo>
                <a:lnTo>
                  <a:pt x="4162289" y="5072759"/>
                </a:lnTo>
                <a:lnTo>
                  <a:pt x="0" y="507275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3200" kern="1200" dirty="0"/>
              <a:t>Watch for deadline changes + ACT options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3200" kern="1200" dirty="0"/>
              <a:t>Test Optional – test </a:t>
            </a:r>
            <a:r>
              <a:rPr lang="en-US" sz="3200" dirty="0"/>
              <a:t>s</a:t>
            </a:r>
            <a:r>
              <a:rPr lang="en-US" sz="3200" kern="1200" dirty="0"/>
              <a:t>cores on transcripts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3200" kern="1200" dirty="0"/>
              <a:t>Naviance &amp; Common App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3200" kern="1200" dirty="0"/>
          </a:p>
          <a:p>
            <a:pPr marL="285750" lvl="1" indent="-285750" algn="l" defTabSz="2044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4600" kern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F917645-F1E4-B647-9BEA-96BDBBC9CF9F}"/>
              </a:ext>
            </a:extLst>
          </p:cNvPr>
          <p:cNvSpPr/>
          <p:nvPr/>
        </p:nvSpPr>
        <p:spPr>
          <a:xfrm>
            <a:off x="7810590" y="86220"/>
            <a:ext cx="4162289" cy="1612800"/>
          </a:xfrm>
          <a:custGeom>
            <a:avLst/>
            <a:gdLst>
              <a:gd name="connsiteX0" fmla="*/ 0 w 4162289"/>
              <a:gd name="connsiteY0" fmla="*/ 0 h 1612800"/>
              <a:gd name="connsiteX1" fmla="*/ 4162289 w 4162289"/>
              <a:gd name="connsiteY1" fmla="*/ 0 h 1612800"/>
              <a:gd name="connsiteX2" fmla="*/ 4162289 w 4162289"/>
              <a:gd name="connsiteY2" fmla="*/ 1612800 h 1612800"/>
              <a:gd name="connsiteX3" fmla="*/ 0 w 4162289"/>
              <a:gd name="connsiteY3" fmla="*/ 1612800 h 1612800"/>
              <a:gd name="connsiteX4" fmla="*/ 0 w 4162289"/>
              <a:gd name="connsiteY4" fmla="*/ 0 h 16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289" h="1612800">
                <a:moveTo>
                  <a:pt x="0" y="0"/>
                </a:moveTo>
                <a:lnTo>
                  <a:pt x="4162289" y="0"/>
                </a:lnTo>
                <a:lnTo>
                  <a:pt x="4162289" y="1612800"/>
                </a:lnTo>
                <a:lnTo>
                  <a:pt x="0" y="16128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272" tIns="227584" rIns="398272" bIns="227584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/>
              <a:t>Acceptance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8759AF7-CFAD-7B44-A0B4-AD2DCC7F1B2A}"/>
              </a:ext>
            </a:extLst>
          </p:cNvPr>
          <p:cNvSpPr/>
          <p:nvPr/>
        </p:nvSpPr>
        <p:spPr>
          <a:xfrm>
            <a:off x="7810590" y="1699020"/>
            <a:ext cx="4162289" cy="5072759"/>
          </a:xfrm>
          <a:custGeom>
            <a:avLst/>
            <a:gdLst>
              <a:gd name="connsiteX0" fmla="*/ 0 w 4162289"/>
              <a:gd name="connsiteY0" fmla="*/ 0 h 5072759"/>
              <a:gd name="connsiteX1" fmla="*/ 4162289 w 4162289"/>
              <a:gd name="connsiteY1" fmla="*/ 0 h 5072759"/>
              <a:gd name="connsiteX2" fmla="*/ 4162289 w 4162289"/>
              <a:gd name="connsiteY2" fmla="*/ 5072759 h 5072759"/>
              <a:gd name="connsiteX3" fmla="*/ 0 w 4162289"/>
              <a:gd name="connsiteY3" fmla="*/ 5072759 h 5072759"/>
              <a:gd name="connsiteX4" fmla="*/ 0 w 4162289"/>
              <a:gd name="connsiteY4" fmla="*/ 0 h 507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289" h="5072759">
                <a:moveTo>
                  <a:pt x="0" y="0"/>
                </a:moveTo>
                <a:lnTo>
                  <a:pt x="4162289" y="0"/>
                </a:lnTo>
                <a:lnTo>
                  <a:pt x="4162289" y="5072759"/>
                </a:lnTo>
                <a:lnTo>
                  <a:pt x="0" y="507275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3200" kern="1200" dirty="0"/>
              <a:t>Gap Years 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3200" dirty="0"/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3200" kern="1200" dirty="0"/>
              <a:t>Waiting for offers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3200" dirty="0"/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3200" kern="1200" dirty="0"/>
              <a:t>Appeals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3200" dirty="0"/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3200" kern="1200" dirty="0"/>
              <a:t>NACAC changes on decisions – new offers!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69FCA-5E22-9548-B6DF-1CF6D384A44E}"/>
              </a:ext>
            </a:extLst>
          </p:cNvPr>
          <p:cNvSpPr txBox="1"/>
          <p:nvPr/>
        </p:nvSpPr>
        <p:spPr>
          <a:xfrm>
            <a:off x="414819" y="2811418"/>
            <a:ext cx="2366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Landscape</a:t>
            </a:r>
          </a:p>
          <a:p>
            <a:r>
              <a:rPr lang="en-US" sz="4000" dirty="0">
                <a:solidFill>
                  <a:schemeClr val="bg1"/>
                </a:solidFill>
              </a:rPr>
              <a:t>Changes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8689EC-30D6-CA4E-B87A-7963A580E506}"/>
              </a:ext>
            </a:extLst>
          </p:cNvPr>
          <p:cNvCxnSpPr>
            <a:cxnSpLocks/>
          </p:cNvCxnSpPr>
          <p:nvPr/>
        </p:nvCxnSpPr>
        <p:spPr>
          <a:xfrm>
            <a:off x="251252" y="2811418"/>
            <a:ext cx="0" cy="13234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2EA0688-F378-AF40-9AC0-C792CFED3F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33119" y="1"/>
            <a:ext cx="6193741" cy="25942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75792E-A7AB-5D4F-B1B6-0BAA1AAF0C1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6226860" y="-42863"/>
            <a:ext cx="5981265" cy="39802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A9238D-EE9A-0C4E-ACFA-812738E7E42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2000"/>
          </a:blip>
          <a:stretch>
            <a:fillRect/>
          </a:stretch>
        </p:blipFill>
        <p:spPr>
          <a:xfrm>
            <a:off x="-1" y="2594270"/>
            <a:ext cx="6210735" cy="1557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32C36F-6DD0-0849-A6F5-E3D7FE4D057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2000"/>
          </a:blip>
          <a:stretch>
            <a:fillRect/>
          </a:stretch>
        </p:blipFill>
        <p:spPr>
          <a:xfrm>
            <a:off x="5676681" y="3937397"/>
            <a:ext cx="6515319" cy="29710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F6C51D4-B740-E14A-8E21-B7C4A172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075" y="1870671"/>
            <a:ext cx="7124700" cy="94297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Juniors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8CF301-5762-1746-BBE7-FC5AF4DB96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4000"/>
          </a:blip>
          <a:stretch>
            <a:fillRect/>
          </a:stretch>
        </p:blipFill>
        <p:spPr>
          <a:xfrm>
            <a:off x="33119" y="4151498"/>
            <a:ext cx="5643562" cy="280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2FFC-875E-9842-826A-80D9A837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2871787" cy="6858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3B434FD-75A1-B64B-960D-3F02A7691840}"/>
              </a:ext>
            </a:extLst>
          </p:cNvPr>
          <p:cNvSpPr/>
          <p:nvPr/>
        </p:nvSpPr>
        <p:spPr>
          <a:xfrm>
            <a:off x="3049157" y="582080"/>
            <a:ext cx="8952341" cy="1370880"/>
          </a:xfrm>
          <a:custGeom>
            <a:avLst/>
            <a:gdLst>
              <a:gd name="connsiteX0" fmla="*/ 0 w 8952341"/>
              <a:gd name="connsiteY0" fmla="*/ 0 h 1852200"/>
              <a:gd name="connsiteX1" fmla="*/ 8952341 w 8952341"/>
              <a:gd name="connsiteY1" fmla="*/ 0 h 1852200"/>
              <a:gd name="connsiteX2" fmla="*/ 8952341 w 8952341"/>
              <a:gd name="connsiteY2" fmla="*/ 1852200 h 1852200"/>
              <a:gd name="connsiteX3" fmla="*/ 0 w 8952341"/>
              <a:gd name="connsiteY3" fmla="*/ 1852200 h 1852200"/>
              <a:gd name="connsiteX4" fmla="*/ 0 w 8952341"/>
              <a:gd name="connsiteY4" fmla="*/ 0 h 185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2341" h="1852200">
                <a:moveTo>
                  <a:pt x="0" y="0"/>
                </a:moveTo>
                <a:lnTo>
                  <a:pt x="8952341" y="0"/>
                </a:lnTo>
                <a:lnTo>
                  <a:pt x="8952341" y="1852200"/>
                </a:lnTo>
                <a:lnTo>
                  <a:pt x="0" y="1852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4801" tIns="291592" rIns="694801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kern="1200" dirty="0"/>
              <a:t>Section Retesting postponed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/>
              <a:t>December provides diagnostic if requested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kern="1200" dirty="0"/>
              <a:t>MANY families don’t know they can do it multiple times other than school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567310D-5381-8049-A9F9-C3BC3091A579}"/>
              </a:ext>
            </a:extLst>
          </p:cNvPr>
          <p:cNvSpPr/>
          <p:nvPr/>
        </p:nvSpPr>
        <p:spPr>
          <a:xfrm>
            <a:off x="3496777" y="375440"/>
            <a:ext cx="6266638" cy="413280"/>
          </a:xfrm>
          <a:custGeom>
            <a:avLst/>
            <a:gdLst>
              <a:gd name="connsiteX0" fmla="*/ 0 w 6266638"/>
              <a:gd name="connsiteY0" fmla="*/ 68881 h 413280"/>
              <a:gd name="connsiteX1" fmla="*/ 68881 w 6266638"/>
              <a:gd name="connsiteY1" fmla="*/ 0 h 413280"/>
              <a:gd name="connsiteX2" fmla="*/ 6197757 w 6266638"/>
              <a:gd name="connsiteY2" fmla="*/ 0 h 413280"/>
              <a:gd name="connsiteX3" fmla="*/ 6266638 w 6266638"/>
              <a:gd name="connsiteY3" fmla="*/ 68881 h 413280"/>
              <a:gd name="connsiteX4" fmla="*/ 6266638 w 6266638"/>
              <a:gd name="connsiteY4" fmla="*/ 344399 h 413280"/>
              <a:gd name="connsiteX5" fmla="*/ 6197757 w 6266638"/>
              <a:gd name="connsiteY5" fmla="*/ 413280 h 413280"/>
              <a:gd name="connsiteX6" fmla="*/ 68881 w 6266638"/>
              <a:gd name="connsiteY6" fmla="*/ 413280 h 413280"/>
              <a:gd name="connsiteX7" fmla="*/ 0 w 6266638"/>
              <a:gd name="connsiteY7" fmla="*/ 344399 h 413280"/>
              <a:gd name="connsiteX8" fmla="*/ 0 w 6266638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6638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6197757" y="0"/>
                </a:lnTo>
                <a:cubicBezTo>
                  <a:pt x="6235799" y="0"/>
                  <a:pt x="6266638" y="30839"/>
                  <a:pt x="6266638" y="68881"/>
                </a:cubicBezTo>
                <a:lnTo>
                  <a:pt x="6266638" y="344399"/>
                </a:lnTo>
                <a:cubicBezTo>
                  <a:pt x="6266638" y="382441"/>
                  <a:pt x="6235799" y="413280"/>
                  <a:pt x="6197757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039" tIns="20175" rIns="257039" bIns="2017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ACT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FD62890-B17A-2940-86F3-7EFF009959CE}"/>
              </a:ext>
            </a:extLst>
          </p:cNvPr>
          <p:cNvSpPr/>
          <p:nvPr/>
        </p:nvSpPr>
        <p:spPr>
          <a:xfrm>
            <a:off x="3049158" y="2842458"/>
            <a:ext cx="8952341" cy="1256850"/>
          </a:xfrm>
          <a:custGeom>
            <a:avLst/>
            <a:gdLst>
              <a:gd name="connsiteX0" fmla="*/ 0 w 8952341"/>
              <a:gd name="connsiteY0" fmla="*/ 0 h 1256850"/>
              <a:gd name="connsiteX1" fmla="*/ 8952341 w 8952341"/>
              <a:gd name="connsiteY1" fmla="*/ 0 h 1256850"/>
              <a:gd name="connsiteX2" fmla="*/ 8952341 w 8952341"/>
              <a:gd name="connsiteY2" fmla="*/ 1256850 h 1256850"/>
              <a:gd name="connsiteX3" fmla="*/ 0 w 8952341"/>
              <a:gd name="connsiteY3" fmla="*/ 1256850 h 1256850"/>
              <a:gd name="connsiteX4" fmla="*/ 0 w 8952341"/>
              <a:gd name="connsiteY4" fmla="*/ 0 h 125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2341" h="1256850">
                <a:moveTo>
                  <a:pt x="0" y="0"/>
                </a:moveTo>
                <a:lnTo>
                  <a:pt x="8952341" y="0"/>
                </a:lnTo>
                <a:lnTo>
                  <a:pt x="8952341" y="1256850"/>
                </a:lnTo>
                <a:lnTo>
                  <a:pt x="0" y="1256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4801" tIns="291592" rIns="694801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/>
              <a:t>Qualified National Merit Scholarship – ACT score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/>
              <a:t>Subject tests – not required this year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/>
              <a:t>Monthly through EOY – Next one March 2021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AE727F-3DDD-3847-A9C7-F9E27C069151}"/>
              </a:ext>
            </a:extLst>
          </p:cNvPr>
          <p:cNvSpPr/>
          <p:nvPr/>
        </p:nvSpPr>
        <p:spPr>
          <a:xfrm>
            <a:off x="3496777" y="2597483"/>
            <a:ext cx="6266638" cy="413280"/>
          </a:xfrm>
          <a:custGeom>
            <a:avLst/>
            <a:gdLst>
              <a:gd name="connsiteX0" fmla="*/ 0 w 6266638"/>
              <a:gd name="connsiteY0" fmla="*/ 68881 h 413280"/>
              <a:gd name="connsiteX1" fmla="*/ 68881 w 6266638"/>
              <a:gd name="connsiteY1" fmla="*/ 0 h 413280"/>
              <a:gd name="connsiteX2" fmla="*/ 6197757 w 6266638"/>
              <a:gd name="connsiteY2" fmla="*/ 0 h 413280"/>
              <a:gd name="connsiteX3" fmla="*/ 6266638 w 6266638"/>
              <a:gd name="connsiteY3" fmla="*/ 68881 h 413280"/>
              <a:gd name="connsiteX4" fmla="*/ 6266638 w 6266638"/>
              <a:gd name="connsiteY4" fmla="*/ 344399 h 413280"/>
              <a:gd name="connsiteX5" fmla="*/ 6197757 w 6266638"/>
              <a:gd name="connsiteY5" fmla="*/ 413280 h 413280"/>
              <a:gd name="connsiteX6" fmla="*/ 68881 w 6266638"/>
              <a:gd name="connsiteY6" fmla="*/ 413280 h 413280"/>
              <a:gd name="connsiteX7" fmla="*/ 0 w 6266638"/>
              <a:gd name="connsiteY7" fmla="*/ 344399 h 413280"/>
              <a:gd name="connsiteX8" fmla="*/ 0 w 6266638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6638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6197757" y="0"/>
                </a:lnTo>
                <a:cubicBezTo>
                  <a:pt x="6235799" y="0"/>
                  <a:pt x="6266638" y="30839"/>
                  <a:pt x="6266638" y="68881"/>
                </a:cubicBezTo>
                <a:lnTo>
                  <a:pt x="6266638" y="344399"/>
                </a:lnTo>
                <a:cubicBezTo>
                  <a:pt x="6266638" y="382441"/>
                  <a:pt x="6235799" y="413280"/>
                  <a:pt x="6197757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039" tIns="20175" rIns="257039" bIns="2017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800" b="1" i="0" kern="1200" dirty="0"/>
              <a:t>SAT</a:t>
            </a:r>
            <a:r>
              <a:rPr lang="en-US" sz="3300" kern="1200" dirty="0"/>
              <a:t> 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0004F9E-D9BF-D548-8F74-8103E5EFBB96}"/>
              </a:ext>
            </a:extLst>
          </p:cNvPr>
          <p:cNvSpPr/>
          <p:nvPr/>
        </p:nvSpPr>
        <p:spPr>
          <a:xfrm>
            <a:off x="3049159" y="4948947"/>
            <a:ext cx="8952341" cy="1587600"/>
          </a:xfrm>
          <a:custGeom>
            <a:avLst/>
            <a:gdLst>
              <a:gd name="connsiteX0" fmla="*/ 0 w 8952341"/>
              <a:gd name="connsiteY0" fmla="*/ 0 h 1587600"/>
              <a:gd name="connsiteX1" fmla="*/ 8952341 w 8952341"/>
              <a:gd name="connsiteY1" fmla="*/ 0 h 1587600"/>
              <a:gd name="connsiteX2" fmla="*/ 8952341 w 8952341"/>
              <a:gd name="connsiteY2" fmla="*/ 1587600 h 1587600"/>
              <a:gd name="connsiteX3" fmla="*/ 0 w 8952341"/>
              <a:gd name="connsiteY3" fmla="*/ 1587600 h 1587600"/>
              <a:gd name="connsiteX4" fmla="*/ 0 w 8952341"/>
              <a:gd name="connsiteY4" fmla="*/ 0 h 15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2341" h="1587600">
                <a:moveTo>
                  <a:pt x="0" y="0"/>
                </a:moveTo>
                <a:lnTo>
                  <a:pt x="8952341" y="0"/>
                </a:lnTo>
                <a:lnTo>
                  <a:pt x="8952341" y="1587600"/>
                </a:lnTo>
                <a:lnTo>
                  <a:pt x="0" y="1587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4801" tIns="291592" rIns="694801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mean test blind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Still tied to merit aid grant/scholarships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Continue to encourage test prep!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FA56CEA-9E11-ED48-94C4-A41AF203B34F}"/>
              </a:ext>
            </a:extLst>
          </p:cNvPr>
          <p:cNvSpPr/>
          <p:nvPr/>
        </p:nvSpPr>
        <p:spPr>
          <a:xfrm>
            <a:off x="3496777" y="4742307"/>
            <a:ext cx="6266638" cy="413280"/>
          </a:xfrm>
          <a:custGeom>
            <a:avLst/>
            <a:gdLst>
              <a:gd name="connsiteX0" fmla="*/ 0 w 6266638"/>
              <a:gd name="connsiteY0" fmla="*/ 68881 h 413280"/>
              <a:gd name="connsiteX1" fmla="*/ 68881 w 6266638"/>
              <a:gd name="connsiteY1" fmla="*/ 0 h 413280"/>
              <a:gd name="connsiteX2" fmla="*/ 6197757 w 6266638"/>
              <a:gd name="connsiteY2" fmla="*/ 0 h 413280"/>
              <a:gd name="connsiteX3" fmla="*/ 6266638 w 6266638"/>
              <a:gd name="connsiteY3" fmla="*/ 68881 h 413280"/>
              <a:gd name="connsiteX4" fmla="*/ 6266638 w 6266638"/>
              <a:gd name="connsiteY4" fmla="*/ 344399 h 413280"/>
              <a:gd name="connsiteX5" fmla="*/ 6197757 w 6266638"/>
              <a:gd name="connsiteY5" fmla="*/ 413280 h 413280"/>
              <a:gd name="connsiteX6" fmla="*/ 68881 w 6266638"/>
              <a:gd name="connsiteY6" fmla="*/ 413280 h 413280"/>
              <a:gd name="connsiteX7" fmla="*/ 0 w 6266638"/>
              <a:gd name="connsiteY7" fmla="*/ 344399 h 413280"/>
              <a:gd name="connsiteX8" fmla="*/ 0 w 6266638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6638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6197757" y="0"/>
                </a:lnTo>
                <a:cubicBezTo>
                  <a:pt x="6235799" y="0"/>
                  <a:pt x="6266638" y="30839"/>
                  <a:pt x="6266638" y="68881"/>
                </a:cubicBezTo>
                <a:lnTo>
                  <a:pt x="6266638" y="344399"/>
                </a:lnTo>
                <a:cubicBezTo>
                  <a:pt x="6266638" y="382441"/>
                  <a:pt x="6235799" y="413280"/>
                  <a:pt x="6197757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039" tIns="20175" rIns="257039" bIns="2017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800" b="1" i="0" kern="1200" dirty="0"/>
              <a:t>Test Optional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69FCA-5E22-9548-B6DF-1CF6D384A44E}"/>
              </a:ext>
            </a:extLst>
          </p:cNvPr>
          <p:cNvSpPr txBox="1"/>
          <p:nvPr/>
        </p:nvSpPr>
        <p:spPr>
          <a:xfrm>
            <a:off x="571500" y="2656820"/>
            <a:ext cx="1947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TESTING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7F179F-39D5-0C47-B80A-7BF69E8B095B}"/>
              </a:ext>
            </a:extLst>
          </p:cNvPr>
          <p:cNvCxnSpPr/>
          <p:nvPr/>
        </p:nvCxnSpPr>
        <p:spPr>
          <a:xfrm>
            <a:off x="385763" y="2656820"/>
            <a:ext cx="0" cy="707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5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2FFC-875E-9842-826A-80D9A837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2871787" cy="6858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A35C3D2-3EBA-3C4F-8965-0C7B81D7763D}"/>
              </a:ext>
            </a:extLst>
          </p:cNvPr>
          <p:cNvSpPr/>
          <p:nvPr/>
        </p:nvSpPr>
        <p:spPr>
          <a:xfrm>
            <a:off x="3049160" y="0"/>
            <a:ext cx="8952341" cy="302823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6771BC-0A1C-734A-9B65-0DA308F34EA9}"/>
              </a:ext>
            </a:extLst>
          </p:cNvPr>
          <p:cNvSpPr/>
          <p:nvPr/>
        </p:nvSpPr>
        <p:spPr>
          <a:xfrm>
            <a:off x="3317730" y="403764"/>
            <a:ext cx="2629750" cy="2220706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A5C0C2B-EBD9-1944-B33C-20AB0BAFC148}"/>
              </a:ext>
            </a:extLst>
          </p:cNvPr>
          <p:cNvSpPr/>
          <p:nvPr/>
        </p:nvSpPr>
        <p:spPr>
          <a:xfrm>
            <a:off x="3317729" y="3028235"/>
            <a:ext cx="2629751" cy="3701177"/>
          </a:xfrm>
          <a:custGeom>
            <a:avLst/>
            <a:gdLst>
              <a:gd name="connsiteX0" fmla="*/ 276124 w 2629750"/>
              <a:gd name="connsiteY0" fmla="*/ 0 h 3701177"/>
              <a:gd name="connsiteX1" fmla="*/ 2353626 w 2629750"/>
              <a:gd name="connsiteY1" fmla="*/ 0 h 3701177"/>
              <a:gd name="connsiteX2" fmla="*/ 2629750 w 2629750"/>
              <a:gd name="connsiteY2" fmla="*/ 276124 h 3701177"/>
              <a:gd name="connsiteX3" fmla="*/ 2629750 w 2629750"/>
              <a:gd name="connsiteY3" fmla="*/ 3701177 h 3701177"/>
              <a:gd name="connsiteX4" fmla="*/ 2629750 w 2629750"/>
              <a:gd name="connsiteY4" fmla="*/ 3701177 h 3701177"/>
              <a:gd name="connsiteX5" fmla="*/ 0 w 2629750"/>
              <a:gd name="connsiteY5" fmla="*/ 3701177 h 3701177"/>
              <a:gd name="connsiteX6" fmla="*/ 0 w 2629750"/>
              <a:gd name="connsiteY6" fmla="*/ 3701177 h 3701177"/>
              <a:gd name="connsiteX7" fmla="*/ 0 w 2629750"/>
              <a:gd name="connsiteY7" fmla="*/ 276124 h 3701177"/>
              <a:gd name="connsiteX8" fmla="*/ 276124 w 2629750"/>
              <a:gd name="connsiteY8" fmla="*/ 0 h 370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9750" h="3701177">
                <a:moveTo>
                  <a:pt x="2353626" y="3701177"/>
                </a:moveTo>
                <a:lnTo>
                  <a:pt x="276124" y="3701177"/>
                </a:lnTo>
                <a:cubicBezTo>
                  <a:pt x="123625" y="3701177"/>
                  <a:pt x="0" y="3577552"/>
                  <a:pt x="0" y="3425053"/>
                </a:cubicBezTo>
                <a:lnTo>
                  <a:pt x="0" y="0"/>
                </a:lnTo>
                <a:lnTo>
                  <a:pt x="0" y="0"/>
                </a:lnTo>
                <a:lnTo>
                  <a:pt x="2629750" y="0"/>
                </a:lnTo>
                <a:lnTo>
                  <a:pt x="2629750" y="0"/>
                </a:lnTo>
                <a:lnTo>
                  <a:pt x="2629750" y="3425053"/>
                </a:lnTo>
                <a:cubicBezTo>
                  <a:pt x="2629750" y="3577552"/>
                  <a:pt x="2506125" y="3701177"/>
                  <a:pt x="2353626" y="37011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011" tIns="199136" rIns="280010" bIns="280010" numCol="1" spcCol="1270" anchor="t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ESSAYS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More important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Option for Merit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Unique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3BBDC9E-36FB-2649-9E7E-2C25FC814133}"/>
              </a:ext>
            </a:extLst>
          </p:cNvPr>
          <p:cNvSpPr/>
          <p:nvPr/>
        </p:nvSpPr>
        <p:spPr>
          <a:xfrm>
            <a:off x="6210455" y="403764"/>
            <a:ext cx="2629750" cy="2220706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7F06132-2529-104A-A3C8-E58B80B6CAEC}"/>
              </a:ext>
            </a:extLst>
          </p:cNvPr>
          <p:cNvSpPr/>
          <p:nvPr/>
        </p:nvSpPr>
        <p:spPr>
          <a:xfrm>
            <a:off x="6210455" y="3028234"/>
            <a:ext cx="2629751" cy="3701178"/>
          </a:xfrm>
          <a:custGeom>
            <a:avLst/>
            <a:gdLst>
              <a:gd name="connsiteX0" fmla="*/ 276124 w 2629750"/>
              <a:gd name="connsiteY0" fmla="*/ 0 h 3701177"/>
              <a:gd name="connsiteX1" fmla="*/ 2353626 w 2629750"/>
              <a:gd name="connsiteY1" fmla="*/ 0 h 3701177"/>
              <a:gd name="connsiteX2" fmla="*/ 2629750 w 2629750"/>
              <a:gd name="connsiteY2" fmla="*/ 276124 h 3701177"/>
              <a:gd name="connsiteX3" fmla="*/ 2629750 w 2629750"/>
              <a:gd name="connsiteY3" fmla="*/ 3701177 h 3701177"/>
              <a:gd name="connsiteX4" fmla="*/ 2629750 w 2629750"/>
              <a:gd name="connsiteY4" fmla="*/ 3701177 h 3701177"/>
              <a:gd name="connsiteX5" fmla="*/ 0 w 2629750"/>
              <a:gd name="connsiteY5" fmla="*/ 3701177 h 3701177"/>
              <a:gd name="connsiteX6" fmla="*/ 0 w 2629750"/>
              <a:gd name="connsiteY6" fmla="*/ 3701177 h 3701177"/>
              <a:gd name="connsiteX7" fmla="*/ 0 w 2629750"/>
              <a:gd name="connsiteY7" fmla="*/ 276124 h 3701177"/>
              <a:gd name="connsiteX8" fmla="*/ 276124 w 2629750"/>
              <a:gd name="connsiteY8" fmla="*/ 0 h 370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9750" h="3701177">
                <a:moveTo>
                  <a:pt x="2353626" y="3701177"/>
                </a:moveTo>
                <a:lnTo>
                  <a:pt x="276124" y="3701177"/>
                </a:lnTo>
                <a:cubicBezTo>
                  <a:pt x="123625" y="3701177"/>
                  <a:pt x="0" y="3577552"/>
                  <a:pt x="0" y="3425053"/>
                </a:cubicBezTo>
                <a:lnTo>
                  <a:pt x="0" y="0"/>
                </a:lnTo>
                <a:lnTo>
                  <a:pt x="0" y="0"/>
                </a:lnTo>
                <a:lnTo>
                  <a:pt x="2629750" y="0"/>
                </a:lnTo>
                <a:lnTo>
                  <a:pt x="2629750" y="0"/>
                </a:lnTo>
                <a:lnTo>
                  <a:pt x="2629750" y="3425053"/>
                </a:lnTo>
                <a:cubicBezTo>
                  <a:pt x="2629750" y="3577552"/>
                  <a:pt x="2506125" y="3701177"/>
                  <a:pt x="2353626" y="37011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62" tIns="170689" rIns="251563" bIns="251562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TOURING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Virtual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Student guided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Planful – applied vs accepted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3DAACAA-EBCE-6C4C-A83E-E3A803335679}"/>
              </a:ext>
            </a:extLst>
          </p:cNvPr>
          <p:cNvSpPr/>
          <p:nvPr/>
        </p:nvSpPr>
        <p:spPr>
          <a:xfrm>
            <a:off x="9103180" y="403764"/>
            <a:ext cx="2629750" cy="2220706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1D7A6EE-F6E7-A642-A1FA-4CA26252AA72}"/>
              </a:ext>
            </a:extLst>
          </p:cNvPr>
          <p:cNvSpPr/>
          <p:nvPr/>
        </p:nvSpPr>
        <p:spPr>
          <a:xfrm>
            <a:off x="9103180" y="3028234"/>
            <a:ext cx="2629750" cy="3701178"/>
          </a:xfrm>
          <a:custGeom>
            <a:avLst/>
            <a:gdLst>
              <a:gd name="connsiteX0" fmla="*/ 276124 w 2629750"/>
              <a:gd name="connsiteY0" fmla="*/ 0 h 3701177"/>
              <a:gd name="connsiteX1" fmla="*/ 2353626 w 2629750"/>
              <a:gd name="connsiteY1" fmla="*/ 0 h 3701177"/>
              <a:gd name="connsiteX2" fmla="*/ 2629750 w 2629750"/>
              <a:gd name="connsiteY2" fmla="*/ 276124 h 3701177"/>
              <a:gd name="connsiteX3" fmla="*/ 2629750 w 2629750"/>
              <a:gd name="connsiteY3" fmla="*/ 3701177 h 3701177"/>
              <a:gd name="connsiteX4" fmla="*/ 2629750 w 2629750"/>
              <a:gd name="connsiteY4" fmla="*/ 3701177 h 3701177"/>
              <a:gd name="connsiteX5" fmla="*/ 0 w 2629750"/>
              <a:gd name="connsiteY5" fmla="*/ 3701177 h 3701177"/>
              <a:gd name="connsiteX6" fmla="*/ 0 w 2629750"/>
              <a:gd name="connsiteY6" fmla="*/ 3701177 h 3701177"/>
              <a:gd name="connsiteX7" fmla="*/ 0 w 2629750"/>
              <a:gd name="connsiteY7" fmla="*/ 276124 h 3701177"/>
              <a:gd name="connsiteX8" fmla="*/ 276124 w 2629750"/>
              <a:gd name="connsiteY8" fmla="*/ 0 h 370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9750" h="3701177">
                <a:moveTo>
                  <a:pt x="2353626" y="3701177"/>
                </a:moveTo>
                <a:lnTo>
                  <a:pt x="276124" y="3701177"/>
                </a:lnTo>
                <a:cubicBezTo>
                  <a:pt x="123625" y="3701177"/>
                  <a:pt x="0" y="3577552"/>
                  <a:pt x="0" y="3425053"/>
                </a:cubicBezTo>
                <a:lnTo>
                  <a:pt x="0" y="0"/>
                </a:lnTo>
                <a:lnTo>
                  <a:pt x="0" y="0"/>
                </a:lnTo>
                <a:lnTo>
                  <a:pt x="2629750" y="0"/>
                </a:lnTo>
                <a:lnTo>
                  <a:pt x="2629750" y="0"/>
                </a:lnTo>
                <a:lnTo>
                  <a:pt x="2629750" y="3425053"/>
                </a:lnTo>
                <a:cubicBezTo>
                  <a:pt x="2629750" y="3577552"/>
                  <a:pt x="2506125" y="3701177"/>
                  <a:pt x="2353626" y="37011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62" tIns="170689" rIns="251562" bIns="251562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DEMONSTRATED INTEREST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Admissions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Professors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Social Media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69FCA-5E22-9548-B6DF-1CF6D384A44E}"/>
              </a:ext>
            </a:extLst>
          </p:cNvPr>
          <p:cNvSpPr txBox="1"/>
          <p:nvPr/>
        </p:nvSpPr>
        <p:spPr>
          <a:xfrm>
            <a:off x="420261" y="2656820"/>
            <a:ext cx="218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Key Tasks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7F179F-39D5-0C47-B80A-7BF69E8B095B}"/>
              </a:ext>
            </a:extLst>
          </p:cNvPr>
          <p:cNvCxnSpPr>
            <a:cxnSpLocks/>
          </p:cNvCxnSpPr>
          <p:nvPr/>
        </p:nvCxnSpPr>
        <p:spPr>
          <a:xfrm>
            <a:off x="290390" y="2656820"/>
            <a:ext cx="0" cy="566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B4806-91D8-6347-9620-7BAE1C2F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100012"/>
            <a:ext cx="11808583" cy="1614487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Take advantage of Virtual Tour Sites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A4EF64-057F-FD49-8C82-CBC8D86D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1825625"/>
            <a:ext cx="11808583" cy="4860926"/>
          </a:xfrm>
          <a:solidFill>
            <a:schemeClr val="accent1">
              <a:lumMod val="60000"/>
              <a:lumOff val="40000"/>
              <a:alpha val="64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https://www.campusreel.org/</a:t>
            </a:r>
            <a:r>
              <a:rPr lang="en-US" dirty="0">
                <a:solidFill>
                  <a:schemeClr val="tx2"/>
                </a:solidFill>
              </a:rPr>
              <a:t>  </a:t>
            </a:r>
          </a:p>
          <a:p>
            <a:pPr marL="0" indent="0">
              <a:buClr>
                <a:schemeClr val="tx2"/>
              </a:buClr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https://www.youvisit.com/collegesearch/</a:t>
            </a:r>
            <a:r>
              <a:rPr lang="en-US" dirty="0">
                <a:solidFill>
                  <a:schemeClr val="tx2"/>
                </a:solidFill>
              </a:rPr>
              <a:t>   </a:t>
            </a:r>
          </a:p>
          <a:p>
            <a:pPr>
              <a:buClr>
                <a:schemeClr val="tx2"/>
              </a:buClr>
            </a:pP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u="sng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https://campustours.com/</a:t>
            </a:r>
            <a:r>
              <a:rPr lang="en-US" dirty="0">
                <a:solidFill>
                  <a:schemeClr val="tx2"/>
                </a:solidFill>
              </a:rPr>
              <a:t>  </a:t>
            </a:r>
          </a:p>
          <a:p>
            <a:pPr>
              <a:buClr>
                <a:schemeClr val="tx2"/>
              </a:buClr>
            </a:pP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https://www.ecampustours.com/</a:t>
            </a: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en-US" dirty="0"/>
          </a:p>
          <a:p>
            <a:pPr marL="0" indent="0">
              <a:buClr>
                <a:schemeClr val="tx2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8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7D0EA8-65F4-1D4F-B071-BFF010ED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325" y="0"/>
            <a:ext cx="7905476" cy="6858000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84B7F05F-B8C3-E244-8D54-64AD11131E87}"/>
              </a:ext>
            </a:extLst>
          </p:cNvPr>
          <p:cNvSpPr/>
          <p:nvPr/>
        </p:nvSpPr>
        <p:spPr>
          <a:xfrm flipH="1">
            <a:off x="157159" y="142875"/>
            <a:ext cx="4972049" cy="2943226"/>
          </a:xfrm>
          <a:prstGeom prst="wedgeEllipseCallout">
            <a:avLst>
              <a:gd name="adj1" fmla="val -53017"/>
              <a:gd name="adj2" fmla="val 5424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And now a word about scholarships!!</a:t>
            </a:r>
          </a:p>
        </p:txBody>
      </p:sp>
    </p:spTree>
    <p:extLst>
      <p:ext uri="{BB962C8B-B14F-4D97-AF65-F5344CB8AC3E}">
        <p14:creationId xmlns:p14="http://schemas.microsoft.com/office/powerpoint/2010/main" val="420720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</TotalTime>
  <Words>748</Words>
  <Application>Microsoft Office PowerPoint</Application>
  <PresentationFormat>Widescreen</PresentationFormat>
  <Paragraphs>173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Noto Symbol</vt:lpstr>
      <vt:lpstr>Wingdings</vt:lpstr>
      <vt:lpstr>Office Theme</vt:lpstr>
      <vt:lpstr>MSCA Professional Development</vt:lpstr>
      <vt:lpstr>Agenda</vt:lpstr>
      <vt:lpstr>Seniors</vt:lpstr>
      <vt:lpstr>PowerPoint Presentation</vt:lpstr>
      <vt:lpstr>Juniors</vt:lpstr>
      <vt:lpstr>PowerPoint Presentation</vt:lpstr>
      <vt:lpstr>PowerPoint Presentation</vt:lpstr>
      <vt:lpstr>Take advantage of Virtual Tour Sites</vt:lpstr>
      <vt:lpstr>PowerPoint Presentation</vt:lpstr>
      <vt:lpstr>PowerPoint Presentation</vt:lpstr>
      <vt:lpstr>Need vs Merit – How do they compare</vt:lpstr>
      <vt:lpstr>PowerPoint Presentation</vt:lpstr>
      <vt:lpstr>PowerPoint Presentation</vt:lpstr>
      <vt:lpstr>Common Myths Around Student Loans </vt:lpstr>
      <vt:lpstr>PowerPoint Presentation</vt:lpstr>
      <vt:lpstr>PowerPoint Presentation</vt:lpstr>
      <vt:lpstr>Key ways we provide you value!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Cozette Wittman</dc:creator>
  <cp:lastModifiedBy>Colleen Loerzel</cp:lastModifiedBy>
  <cp:revision>12</cp:revision>
  <dcterms:created xsi:type="dcterms:W3CDTF">2020-04-01T01:32:23Z</dcterms:created>
  <dcterms:modified xsi:type="dcterms:W3CDTF">2020-10-22T19:36:11Z</dcterms:modified>
</cp:coreProperties>
</file>