
<file path=[Content_Types].xml><?xml version="1.0" encoding="utf-8"?>
<Types xmlns="http://schemas.openxmlformats.org/package/2006/content-types">
  <Default Extension="fntdata" ContentType="application/x-fontdata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0"/>
  </p:notesMasterIdLst>
  <p:sldIdLst>
    <p:sldId id="399" r:id="rId2"/>
    <p:sldId id="400" r:id="rId3"/>
    <p:sldId id="349" r:id="rId4"/>
    <p:sldId id="465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39" r:id="rId18"/>
    <p:sldId id="435" r:id="rId19"/>
    <p:sldId id="436" r:id="rId20"/>
    <p:sldId id="378" r:id="rId21"/>
    <p:sldId id="438" r:id="rId22"/>
    <p:sldId id="356" r:id="rId23"/>
    <p:sldId id="368" r:id="rId24"/>
    <p:sldId id="413" r:id="rId25"/>
    <p:sldId id="370" r:id="rId26"/>
    <p:sldId id="427" r:id="rId27"/>
    <p:sldId id="428" r:id="rId28"/>
    <p:sldId id="376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zette Wittman" initials="CW" lastIdx="17" clrIdx="0">
    <p:extLst>
      <p:ext uri="{19B8F6BF-5375-455C-9EA6-DF929625EA0E}">
        <p15:presenceInfo xmlns:p15="http://schemas.microsoft.com/office/powerpoint/2012/main" userId="e8b2e0dce73fc6e8" providerId="Windows Live"/>
      </p:ext>
    </p:extLst>
  </p:cmAuthor>
  <p:cmAuthor id="2" name="Suzy Fallon" initials="" lastIdx="16" clrIdx="1"/>
  <p:cmAuthor id="3" name="jay benanav" initials="jb" lastIdx="4" clrIdx="2">
    <p:extLst>
      <p:ext uri="{19B8F6BF-5375-455C-9EA6-DF929625EA0E}">
        <p15:presenceInfo xmlns:p15="http://schemas.microsoft.com/office/powerpoint/2012/main" userId="53e768448ab9d0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93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988032-55B2-4A3A-A862-D3E58073859F}">
  <a:tblStyle styleId="{51988032-55B2-4A3A-A862-D3E5807385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4705"/>
  </p:normalViewPr>
  <p:slideViewPr>
    <p:cSldViewPr snapToGrid="0" snapToObjects="1">
      <p:cViewPr varScale="1">
        <p:scale>
          <a:sx n="85" d="100"/>
          <a:sy n="85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1801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90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266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68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64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944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008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0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resolution on this photo is poor. If you want to use the image, I recommend purchasing the full-res image from Getty:</a:t>
            </a:r>
          </a:p>
          <a:p>
            <a:r>
              <a:rPr lang="en-US" dirty="0"/>
              <a:t>https://www.istockphoto.com/photo/woman-yelling-through-a-bullhorn-at-an-unfazed-teenage-girl-gm172808685-5586427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FINANCES POLL!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0CDC9-EC3B-4ACF-B89F-E55F0BC84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50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882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55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04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445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8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4942A3-4D35-C049-8890-E54A3434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0" y="0"/>
            <a:ext cx="12192000" cy="68961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0" name="Google Shape;90;p13"/>
          <p:cNvSpPr txBox="1"/>
          <p:nvPr/>
        </p:nvSpPr>
        <p:spPr>
          <a:xfrm>
            <a:off x="1652590" y="2557083"/>
            <a:ext cx="3957635" cy="264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652589" y="2555001"/>
            <a:ext cx="3957635" cy="284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AC3F0A-8615-8243-9F7B-752654848D4F}"/>
              </a:ext>
            </a:extLst>
          </p:cNvPr>
          <p:cNvSpPr/>
          <p:nvPr/>
        </p:nvSpPr>
        <p:spPr>
          <a:xfrm>
            <a:off x="696404" y="387241"/>
            <a:ext cx="10806544" cy="1233398"/>
          </a:xfrm>
          <a:prstGeom prst="roundRect">
            <a:avLst/>
          </a:prstGeom>
          <a:solidFill>
            <a:srgbClr val="C00000">
              <a:alpha val="47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Interpreting Award Letters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Creating Transparency for Families! </a:t>
            </a:r>
          </a:p>
        </p:txBody>
      </p:sp>
      <p:sp>
        <p:nvSpPr>
          <p:cNvPr id="6" name="Shape 327">
            <a:extLst>
              <a:ext uri="{FF2B5EF4-FFF2-40B4-BE49-F238E27FC236}">
                <a16:creationId xmlns:a16="http://schemas.microsoft.com/office/drawing/2014/main" id="{54FC69AC-D4C0-C241-9012-F7D411E8128F}"/>
              </a:ext>
            </a:extLst>
          </p:cNvPr>
          <p:cNvSpPr txBox="1"/>
          <p:nvPr/>
        </p:nvSpPr>
        <p:spPr>
          <a:xfrm>
            <a:off x="201879" y="5257416"/>
            <a:ext cx="606829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cwittman@collegeinsidetrack.com</a:t>
            </a:r>
            <a:endParaRPr lang="en-US" sz="2800" i="1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buSzPct val="25000"/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14889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Financial Award Letter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 descr="A screenshot of a cell phone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12333" y="1508246"/>
            <a:ext cx="7789334" cy="4541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0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21"/>
          <p:cNvCxnSpPr/>
          <p:nvPr/>
        </p:nvCxnSpPr>
        <p:spPr>
          <a:xfrm rot="10800000">
            <a:off x="762000" y="2971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Missing?</a:t>
            </a:r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298443A-02A8-B446-A599-BDC00686DAF8}"/>
              </a:ext>
            </a:extLst>
          </p:cNvPr>
          <p:cNvSpPr/>
          <p:nvPr/>
        </p:nvSpPr>
        <p:spPr>
          <a:xfrm>
            <a:off x="5257552" y="2531"/>
            <a:ext cx="6642900" cy="1097469"/>
          </a:xfrm>
          <a:custGeom>
            <a:avLst/>
            <a:gdLst>
              <a:gd name="connsiteX0" fmla="*/ 0 w 6642900"/>
              <a:gd name="connsiteY0" fmla="*/ 182915 h 1097469"/>
              <a:gd name="connsiteX1" fmla="*/ 182915 w 6642900"/>
              <a:gd name="connsiteY1" fmla="*/ 0 h 1097469"/>
              <a:gd name="connsiteX2" fmla="*/ 6459985 w 6642900"/>
              <a:gd name="connsiteY2" fmla="*/ 0 h 1097469"/>
              <a:gd name="connsiteX3" fmla="*/ 6642900 w 6642900"/>
              <a:gd name="connsiteY3" fmla="*/ 182915 h 1097469"/>
              <a:gd name="connsiteX4" fmla="*/ 6642900 w 6642900"/>
              <a:gd name="connsiteY4" fmla="*/ 914554 h 1097469"/>
              <a:gd name="connsiteX5" fmla="*/ 6459985 w 6642900"/>
              <a:gd name="connsiteY5" fmla="*/ 1097469 h 1097469"/>
              <a:gd name="connsiteX6" fmla="*/ 182915 w 6642900"/>
              <a:gd name="connsiteY6" fmla="*/ 1097469 h 1097469"/>
              <a:gd name="connsiteX7" fmla="*/ 0 w 6642900"/>
              <a:gd name="connsiteY7" fmla="*/ 914554 h 1097469"/>
              <a:gd name="connsiteX8" fmla="*/ 0 w 6642900"/>
              <a:gd name="connsiteY8" fmla="*/ 182915 h 10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2900" h="1097469">
                <a:moveTo>
                  <a:pt x="0" y="182915"/>
                </a:moveTo>
                <a:cubicBezTo>
                  <a:pt x="0" y="81894"/>
                  <a:pt x="81894" y="0"/>
                  <a:pt x="182915" y="0"/>
                </a:cubicBezTo>
                <a:lnTo>
                  <a:pt x="6459985" y="0"/>
                </a:lnTo>
                <a:cubicBezTo>
                  <a:pt x="6561006" y="0"/>
                  <a:pt x="6642900" y="81894"/>
                  <a:pt x="6642900" y="182915"/>
                </a:cubicBezTo>
                <a:lnTo>
                  <a:pt x="6642900" y="914554"/>
                </a:lnTo>
                <a:cubicBezTo>
                  <a:pt x="6642900" y="1015575"/>
                  <a:pt x="6561006" y="1097469"/>
                  <a:pt x="6459985" y="1097469"/>
                </a:cubicBezTo>
                <a:lnTo>
                  <a:pt x="182915" y="1097469"/>
                </a:lnTo>
                <a:cubicBezTo>
                  <a:pt x="81894" y="1097469"/>
                  <a:pt x="0" y="1015575"/>
                  <a:pt x="0" y="914554"/>
                </a:cubicBezTo>
                <a:lnTo>
                  <a:pt x="0" y="182915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4" tIns="122154" rIns="122154" bIns="122154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i="0" u="none" strike="noStrike" kern="12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Omits indirect &amp; understates actual total cost of attending. </a:t>
            </a:r>
            <a:endParaRPr lang="en-US" sz="1800" b="1" kern="1200" dirty="0">
              <a:solidFill>
                <a:schemeClr val="bg1"/>
              </a:solidFill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BDE2956-F4F3-CD42-AE97-B945E4011109}"/>
              </a:ext>
            </a:extLst>
          </p:cNvPr>
          <p:cNvSpPr/>
          <p:nvPr/>
        </p:nvSpPr>
        <p:spPr>
          <a:xfrm>
            <a:off x="5257552" y="1157600"/>
            <a:ext cx="6642900" cy="1097469"/>
          </a:xfrm>
          <a:custGeom>
            <a:avLst/>
            <a:gdLst>
              <a:gd name="connsiteX0" fmla="*/ 0 w 6642900"/>
              <a:gd name="connsiteY0" fmla="*/ 182915 h 1097469"/>
              <a:gd name="connsiteX1" fmla="*/ 182915 w 6642900"/>
              <a:gd name="connsiteY1" fmla="*/ 0 h 1097469"/>
              <a:gd name="connsiteX2" fmla="*/ 6459985 w 6642900"/>
              <a:gd name="connsiteY2" fmla="*/ 0 h 1097469"/>
              <a:gd name="connsiteX3" fmla="*/ 6642900 w 6642900"/>
              <a:gd name="connsiteY3" fmla="*/ 182915 h 1097469"/>
              <a:gd name="connsiteX4" fmla="*/ 6642900 w 6642900"/>
              <a:gd name="connsiteY4" fmla="*/ 914554 h 1097469"/>
              <a:gd name="connsiteX5" fmla="*/ 6459985 w 6642900"/>
              <a:gd name="connsiteY5" fmla="*/ 1097469 h 1097469"/>
              <a:gd name="connsiteX6" fmla="*/ 182915 w 6642900"/>
              <a:gd name="connsiteY6" fmla="*/ 1097469 h 1097469"/>
              <a:gd name="connsiteX7" fmla="*/ 0 w 6642900"/>
              <a:gd name="connsiteY7" fmla="*/ 914554 h 1097469"/>
              <a:gd name="connsiteX8" fmla="*/ 0 w 6642900"/>
              <a:gd name="connsiteY8" fmla="*/ 182915 h 10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2900" h="1097469">
                <a:moveTo>
                  <a:pt x="0" y="182915"/>
                </a:moveTo>
                <a:cubicBezTo>
                  <a:pt x="0" y="81894"/>
                  <a:pt x="81894" y="0"/>
                  <a:pt x="182915" y="0"/>
                </a:cubicBezTo>
                <a:lnTo>
                  <a:pt x="6459985" y="0"/>
                </a:lnTo>
                <a:cubicBezTo>
                  <a:pt x="6561006" y="0"/>
                  <a:pt x="6642900" y="81894"/>
                  <a:pt x="6642900" y="182915"/>
                </a:cubicBezTo>
                <a:lnTo>
                  <a:pt x="6642900" y="914554"/>
                </a:lnTo>
                <a:cubicBezTo>
                  <a:pt x="6642900" y="1015575"/>
                  <a:pt x="6561006" y="1097469"/>
                  <a:pt x="6459985" y="1097469"/>
                </a:cubicBezTo>
                <a:lnTo>
                  <a:pt x="182915" y="1097469"/>
                </a:lnTo>
                <a:cubicBezTo>
                  <a:pt x="81894" y="1097469"/>
                  <a:pt x="0" y="1015575"/>
                  <a:pt x="0" y="914554"/>
                </a:cubicBezTo>
                <a:lnTo>
                  <a:pt x="0" y="182915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774" tIns="129774" rIns="129774" bIns="12977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strike="noStrike" kern="12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Limits award names to 15 characters, leaving a parent to interpret “L”</a:t>
            </a:r>
            <a:endParaRPr lang="en-US" sz="2000" b="1" kern="1200" dirty="0">
              <a:solidFill>
                <a:schemeClr val="bg1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CD68C78-D913-9A42-95BC-0167A6322D42}"/>
              </a:ext>
            </a:extLst>
          </p:cNvPr>
          <p:cNvSpPr/>
          <p:nvPr/>
        </p:nvSpPr>
        <p:spPr>
          <a:xfrm>
            <a:off x="5257552" y="2312669"/>
            <a:ext cx="6642900" cy="1097469"/>
          </a:xfrm>
          <a:custGeom>
            <a:avLst/>
            <a:gdLst>
              <a:gd name="connsiteX0" fmla="*/ 0 w 6642900"/>
              <a:gd name="connsiteY0" fmla="*/ 182915 h 1097469"/>
              <a:gd name="connsiteX1" fmla="*/ 182915 w 6642900"/>
              <a:gd name="connsiteY1" fmla="*/ 0 h 1097469"/>
              <a:gd name="connsiteX2" fmla="*/ 6459985 w 6642900"/>
              <a:gd name="connsiteY2" fmla="*/ 0 h 1097469"/>
              <a:gd name="connsiteX3" fmla="*/ 6642900 w 6642900"/>
              <a:gd name="connsiteY3" fmla="*/ 182915 h 1097469"/>
              <a:gd name="connsiteX4" fmla="*/ 6642900 w 6642900"/>
              <a:gd name="connsiteY4" fmla="*/ 914554 h 1097469"/>
              <a:gd name="connsiteX5" fmla="*/ 6459985 w 6642900"/>
              <a:gd name="connsiteY5" fmla="*/ 1097469 h 1097469"/>
              <a:gd name="connsiteX6" fmla="*/ 182915 w 6642900"/>
              <a:gd name="connsiteY6" fmla="*/ 1097469 h 1097469"/>
              <a:gd name="connsiteX7" fmla="*/ 0 w 6642900"/>
              <a:gd name="connsiteY7" fmla="*/ 914554 h 1097469"/>
              <a:gd name="connsiteX8" fmla="*/ 0 w 6642900"/>
              <a:gd name="connsiteY8" fmla="*/ 182915 h 10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2900" h="1097469">
                <a:moveTo>
                  <a:pt x="0" y="182915"/>
                </a:moveTo>
                <a:cubicBezTo>
                  <a:pt x="0" y="81894"/>
                  <a:pt x="81894" y="0"/>
                  <a:pt x="182915" y="0"/>
                </a:cubicBezTo>
                <a:lnTo>
                  <a:pt x="6459985" y="0"/>
                </a:lnTo>
                <a:cubicBezTo>
                  <a:pt x="6561006" y="0"/>
                  <a:pt x="6642900" y="81894"/>
                  <a:pt x="6642900" y="182915"/>
                </a:cubicBezTo>
                <a:lnTo>
                  <a:pt x="6642900" y="914554"/>
                </a:lnTo>
                <a:cubicBezTo>
                  <a:pt x="6642900" y="1015575"/>
                  <a:pt x="6561006" y="1097469"/>
                  <a:pt x="6459985" y="1097469"/>
                </a:cubicBezTo>
                <a:lnTo>
                  <a:pt x="182915" y="1097469"/>
                </a:lnTo>
                <a:cubicBezTo>
                  <a:pt x="81894" y="1097469"/>
                  <a:pt x="0" y="1015575"/>
                  <a:pt x="0" y="914554"/>
                </a:cubicBezTo>
                <a:lnTo>
                  <a:pt x="0" y="182915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774" tIns="129774" rIns="129774" bIns="12977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i="0" u="none" strike="noStrike" kern="12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Mixes loans and grants in a seemingly random order &amp; separates the Federal Loan like it’s two different loans</a:t>
            </a:r>
            <a:endParaRPr lang="en-US" sz="2000" b="1" kern="1200" dirty="0">
              <a:solidFill>
                <a:schemeClr val="bg1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746EFB2-DB44-3043-8E52-3A38D24C827D}"/>
              </a:ext>
            </a:extLst>
          </p:cNvPr>
          <p:cNvSpPr/>
          <p:nvPr/>
        </p:nvSpPr>
        <p:spPr>
          <a:xfrm>
            <a:off x="5257552" y="3467739"/>
            <a:ext cx="6642900" cy="1097469"/>
          </a:xfrm>
          <a:custGeom>
            <a:avLst/>
            <a:gdLst>
              <a:gd name="connsiteX0" fmla="*/ 0 w 6642900"/>
              <a:gd name="connsiteY0" fmla="*/ 182915 h 1097469"/>
              <a:gd name="connsiteX1" fmla="*/ 182915 w 6642900"/>
              <a:gd name="connsiteY1" fmla="*/ 0 h 1097469"/>
              <a:gd name="connsiteX2" fmla="*/ 6459985 w 6642900"/>
              <a:gd name="connsiteY2" fmla="*/ 0 h 1097469"/>
              <a:gd name="connsiteX3" fmla="*/ 6642900 w 6642900"/>
              <a:gd name="connsiteY3" fmla="*/ 182915 h 1097469"/>
              <a:gd name="connsiteX4" fmla="*/ 6642900 w 6642900"/>
              <a:gd name="connsiteY4" fmla="*/ 914554 h 1097469"/>
              <a:gd name="connsiteX5" fmla="*/ 6459985 w 6642900"/>
              <a:gd name="connsiteY5" fmla="*/ 1097469 h 1097469"/>
              <a:gd name="connsiteX6" fmla="*/ 182915 w 6642900"/>
              <a:gd name="connsiteY6" fmla="*/ 1097469 h 1097469"/>
              <a:gd name="connsiteX7" fmla="*/ 0 w 6642900"/>
              <a:gd name="connsiteY7" fmla="*/ 914554 h 1097469"/>
              <a:gd name="connsiteX8" fmla="*/ 0 w 6642900"/>
              <a:gd name="connsiteY8" fmla="*/ 182915 h 10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2900" h="1097469">
                <a:moveTo>
                  <a:pt x="0" y="182915"/>
                </a:moveTo>
                <a:cubicBezTo>
                  <a:pt x="0" y="81894"/>
                  <a:pt x="81894" y="0"/>
                  <a:pt x="182915" y="0"/>
                </a:cubicBezTo>
                <a:lnTo>
                  <a:pt x="6459985" y="0"/>
                </a:lnTo>
                <a:cubicBezTo>
                  <a:pt x="6561006" y="0"/>
                  <a:pt x="6642900" y="81894"/>
                  <a:pt x="6642900" y="182915"/>
                </a:cubicBezTo>
                <a:lnTo>
                  <a:pt x="6642900" y="914554"/>
                </a:lnTo>
                <a:cubicBezTo>
                  <a:pt x="6642900" y="1015575"/>
                  <a:pt x="6561006" y="1097469"/>
                  <a:pt x="6459985" y="1097469"/>
                </a:cubicBezTo>
                <a:lnTo>
                  <a:pt x="182915" y="1097469"/>
                </a:lnTo>
                <a:cubicBezTo>
                  <a:pt x="81894" y="1097469"/>
                  <a:pt x="0" y="1015575"/>
                  <a:pt x="0" y="914554"/>
                </a:cubicBezTo>
                <a:lnTo>
                  <a:pt x="0" y="182915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774" tIns="129774" rIns="129774" bIns="12977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2000" b="1" i="0" u="none" strike="noStrike" kern="12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Does not include information about Interest rates and loan payments</a:t>
            </a:r>
            <a:endParaRPr lang="en-US" sz="2000" b="1" kern="1200" dirty="0">
              <a:solidFill>
                <a:schemeClr val="bg1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4A5F65-539F-DB4A-8F90-95A95E0B35D0}"/>
              </a:ext>
            </a:extLst>
          </p:cNvPr>
          <p:cNvSpPr/>
          <p:nvPr/>
        </p:nvSpPr>
        <p:spPr>
          <a:xfrm>
            <a:off x="5257552" y="4622808"/>
            <a:ext cx="6642900" cy="1097469"/>
          </a:xfrm>
          <a:custGeom>
            <a:avLst/>
            <a:gdLst>
              <a:gd name="connsiteX0" fmla="*/ 0 w 6642900"/>
              <a:gd name="connsiteY0" fmla="*/ 182915 h 1097469"/>
              <a:gd name="connsiteX1" fmla="*/ 182915 w 6642900"/>
              <a:gd name="connsiteY1" fmla="*/ 0 h 1097469"/>
              <a:gd name="connsiteX2" fmla="*/ 6459985 w 6642900"/>
              <a:gd name="connsiteY2" fmla="*/ 0 h 1097469"/>
              <a:gd name="connsiteX3" fmla="*/ 6642900 w 6642900"/>
              <a:gd name="connsiteY3" fmla="*/ 182915 h 1097469"/>
              <a:gd name="connsiteX4" fmla="*/ 6642900 w 6642900"/>
              <a:gd name="connsiteY4" fmla="*/ 914554 h 1097469"/>
              <a:gd name="connsiteX5" fmla="*/ 6459985 w 6642900"/>
              <a:gd name="connsiteY5" fmla="*/ 1097469 h 1097469"/>
              <a:gd name="connsiteX6" fmla="*/ 182915 w 6642900"/>
              <a:gd name="connsiteY6" fmla="*/ 1097469 h 1097469"/>
              <a:gd name="connsiteX7" fmla="*/ 0 w 6642900"/>
              <a:gd name="connsiteY7" fmla="*/ 914554 h 1097469"/>
              <a:gd name="connsiteX8" fmla="*/ 0 w 6642900"/>
              <a:gd name="connsiteY8" fmla="*/ 182915 h 10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2900" h="1097469">
                <a:moveTo>
                  <a:pt x="0" y="182915"/>
                </a:moveTo>
                <a:cubicBezTo>
                  <a:pt x="0" y="81894"/>
                  <a:pt x="81894" y="0"/>
                  <a:pt x="182915" y="0"/>
                </a:cubicBezTo>
                <a:lnTo>
                  <a:pt x="6459985" y="0"/>
                </a:lnTo>
                <a:cubicBezTo>
                  <a:pt x="6561006" y="0"/>
                  <a:pt x="6642900" y="81894"/>
                  <a:pt x="6642900" y="182915"/>
                </a:cubicBezTo>
                <a:lnTo>
                  <a:pt x="6642900" y="914554"/>
                </a:lnTo>
                <a:cubicBezTo>
                  <a:pt x="6642900" y="1015575"/>
                  <a:pt x="6561006" y="1097469"/>
                  <a:pt x="6459985" y="1097469"/>
                </a:cubicBezTo>
                <a:lnTo>
                  <a:pt x="182915" y="1097469"/>
                </a:lnTo>
                <a:cubicBezTo>
                  <a:pt x="81894" y="1097469"/>
                  <a:pt x="0" y="1015575"/>
                  <a:pt x="0" y="914554"/>
                </a:cubicBezTo>
                <a:lnTo>
                  <a:pt x="0" y="182915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774" tIns="129774" rIns="129774" bIns="12977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2000" b="1" i="0" u="none" strike="noStrike" kern="12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Inclusion of the Federal Parent PLUS loan reduces the net cost to a level that seems reasonable to families</a:t>
            </a:r>
            <a:endParaRPr lang="en-US" sz="2000" b="1" kern="1200" dirty="0">
              <a:solidFill>
                <a:schemeClr val="bg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E8FA97-33AD-884B-944D-FE4065F7B723}"/>
              </a:ext>
            </a:extLst>
          </p:cNvPr>
          <p:cNvSpPr/>
          <p:nvPr/>
        </p:nvSpPr>
        <p:spPr>
          <a:xfrm>
            <a:off x="5257552" y="5777877"/>
            <a:ext cx="6642900" cy="1097469"/>
          </a:xfrm>
          <a:custGeom>
            <a:avLst/>
            <a:gdLst>
              <a:gd name="connsiteX0" fmla="*/ 0 w 6642900"/>
              <a:gd name="connsiteY0" fmla="*/ 182915 h 1097469"/>
              <a:gd name="connsiteX1" fmla="*/ 182915 w 6642900"/>
              <a:gd name="connsiteY1" fmla="*/ 0 h 1097469"/>
              <a:gd name="connsiteX2" fmla="*/ 6459985 w 6642900"/>
              <a:gd name="connsiteY2" fmla="*/ 0 h 1097469"/>
              <a:gd name="connsiteX3" fmla="*/ 6642900 w 6642900"/>
              <a:gd name="connsiteY3" fmla="*/ 182915 h 1097469"/>
              <a:gd name="connsiteX4" fmla="*/ 6642900 w 6642900"/>
              <a:gd name="connsiteY4" fmla="*/ 914554 h 1097469"/>
              <a:gd name="connsiteX5" fmla="*/ 6459985 w 6642900"/>
              <a:gd name="connsiteY5" fmla="*/ 1097469 h 1097469"/>
              <a:gd name="connsiteX6" fmla="*/ 182915 w 6642900"/>
              <a:gd name="connsiteY6" fmla="*/ 1097469 h 1097469"/>
              <a:gd name="connsiteX7" fmla="*/ 0 w 6642900"/>
              <a:gd name="connsiteY7" fmla="*/ 914554 h 1097469"/>
              <a:gd name="connsiteX8" fmla="*/ 0 w 6642900"/>
              <a:gd name="connsiteY8" fmla="*/ 182915 h 10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42900" h="1097469">
                <a:moveTo>
                  <a:pt x="0" y="182915"/>
                </a:moveTo>
                <a:cubicBezTo>
                  <a:pt x="0" y="81894"/>
                  <a:pt x="81894" y="0"/>
                  <a:pt x="182915" y="0"/>
                </a:cubicBezTo>
                <a:lnTo>
                  <a:pt x="6459985" y="0"/>
                </a:lnTo>
                <a:cubicBezTo>
                  <a:pt x="6561006" y="0"/>
                  <a:pt x="6642900" y="81894"/>
                  <a:pt x="6642900" y="182915"/>
                </a:cubicBezTo>
                <a:lnTo>
                  <a:pt x="6642900" y="914554"/>
                </a:lnTo>
                <a:cubicBezTo>
                  <a:pt x="6642900" y="1015575"/>
                  <a:pt x="6561006" y="1097469"/>
                  <a:pt x="6459985" y="1097469"/>
                </a:cubicBezTo>
                <a:lnTo>
                  <a:pt x="182915" y="1097469"/>
                </a:lnTo>
                <a:cubicBezTo>
                  <a:pt x="81894" y="1097469"/>
                  <a:pt x="0" y="1015575"/>
                  <a:pt x="0" y="914554"/>
                </a:cubicBezTo>
                <a:lnTo>
                  <a:pt x="0" y="182915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774" tIns="129774" rIns="129774" bIns="129774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2000" b="1" i="0" u="none" strike="noStrike" kern="1200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Presents a net cost vs net price figure. Focused on cost payable to school vs cost to the family.</a:t>
            </a:r>
            <a:endParaRPr lang="en-US" sz="20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Award Letter</a:t>
            </a:r>
            <a:endParaRPr/>
          </a:p>
        </p:txBody>
      </p:sp>
      <p:pic>
        <p:nvPicPr>
          <p:cNvPr id="209" name="Google Shape;209;p23" descr="A screenshot of a cell phone&#10;&#10;Description generated with very high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2067" y="1888067"/>
            <a:ext cx="7086600" cy="436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 amt="16000"/>
          </a:blip>
          <a:srcRect/>
          <a:stretch/>
        </p:blipFill>
        <p:spPr>
          <a:xfrm>
            <a:off x="100013" y="-1"/>
            <a:ext cx="4129087" cy="69580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483500" y="1261533"/>
            <a:ext cx="3145525" cy="491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</a:t>
            </a:r>
            <a:b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Colleges!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1"/>
          </p:nvPr>
        </p:nvSpPr>
        <p:spPr>
          <a:xfrm>
            <a:off x="4012512" y="100013"/>
            <a:ext cx="8003276" cy="6615112"/>
          </a:xfrm>
          <a:prstGeom prst="rect">
            <a:avLst/>
          </a:prstGeom>
          <a:solidFill>
            <a:schemeClr val="accent5">
              <a:lumMod val="50000"/>
              <a:alpha val="9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 full demonstrated financial need met? </a:t>
            </a:r>
            <a:endParaRPr sz="2400" dirty="0"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will outside scholarships impact the college’s financial package?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Are the grants freshman only or are they guaranteed for all 4 years?</a:t>
            </a:r>
          </a:p>
          <a:p>
            <a:pPr marL="228600" indent="-228600">
              <a:buClr>
                <a:schemeClr val="bg1"/>
              </a:buClr>
              <a:buSzPts val="1800"/>
            </a:pPr>
            <a:r>
              <a:rPr lang="en-US" sz="2400" dirty="0">
                <a:solidFill>
                  <a:schemeClr val="bg1"/>
                </a:solidFill>
              </a:rPr>
              <a:t>Are the scholarships guaranteed for all 4 years and what are the requirements to keep them?</a:t>
            </a:r>
            <a:endParaRPr sz="2400" dirty="0"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much have college’s costs increased in the last three years?</a:t>
            </a:r>
            <a:endParaRPr sz="2400" dirty="0"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are the residency requirements for in-state public college tuition?</a:t>
            </a:r>
            <a:endParaRPr sz="2400" dirty="0">
              <a:solidFill>
                <a:schemeClr val="bg1"/>
              </a:solidFill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does work study run at this college?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many years are students required to live on campus?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/>
          <p:nvPr/>
        </p:nvCxnSpPr>
        <p:spPr>
          <a:xfrm rot="10800000">
            <a:off x="762000" y="2971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Reasons to Appeal</a:t>
            </a:r>
            <a:endParaRPr/>
          </a:p>
        </p:txBody>
      </p:sp>
      <p:sp>
        <p:nvSpPr>
          <p:cNvPr id="312" name="Google Shape;312;p32"/>
          <p:cNvSpPr/>
          <p:nvPr/>
        </p:nvSpPr>
        <p:spPr>
          <a:xfrm>
            <a:off x="5280025" y="484216"/>
            <a:ext cx="6269038" cy="1395285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659C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5280025" y="484216"/>
            <a:ext cx="6269038" cy="13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525" tIns="395725" rIns="486525" bIns="135125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as possible- salary changes, lay offs, medical bills, etc.</a:t>
            </a:r>
          </a:p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Will likely require proof</a:t>
            </a:r>
            <a:endParaRPr dirty="0"/>
          </a:p>
        </p:txBody>
      </p:sp>
      <p:sp>
        <p:nvSpPr>
          <p:cNvPr id="315" name="Google Shape;315;p32"/>
          <p:cNvSpPr txBox="1"/>
          <p:nvPr/>
        </p:nvSpPr>
        <p:spPr>
          <a:xfrm>
            <a:off x="5620856" y="178817"/>
            <a:ext cx="4333566" cy="610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165850" tIns="0" rIns="16585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financial circumstances</a:t>
            </a:r>
            <a:endParaRPr dirty="0"/>
          </a:p>
        </p:txBody>
      </p:sp>
      <p:sp>
        <p:nvSpPr>
          <p:cNvPr id="316" name="Google Shape;316;p32"/>
          <p:cNvSpPr/>
          <p:nvPr/>
        </p:nvSpPr>
        <p:spPr>
          <a:xfrm>
            <a:off x="5280025" y="2571621"/>
            <a:ext cx="6269038" cy="577828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85B7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318" name="Google Shape;318;p32"/>
          <p:cNvSpPr txBox="1"/>
          <p:nvPr/>
        </p:nvSpPr>
        <p:spPr>
          <a:xfrm>
            <a:off x="5606666" y="2176033"/>
            <a:ext cx="4333566" cy="676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165850" tIns="0" rIns="16585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offer from competing school. </a:t>
            </a:r>
            <a:endParaRPr lang="en-US" sz="1900" dirty="0"/>
          </a:p>
        </p:txBody>
      </p:sp>
      <p:sp>
        <p:nvSpPr>
          <p:cNvPr id="319" name="Google Shape;319;p32"/>
          <p:cNvSpPr/>
          <p:nvPr/>
        </p:nvSpPr>
        <p:spPr>
          <a:xfrm>
            <a:off x="5280025" y="3611710"/>
            <a:ext cx="6269038" cy="2961368"/>
          </a:xfrm>
          <a:prstGeom prst="rect">
            <a:avLst/>
          </a:prstGeom>
          <a:solidFill>
            <a:schemeClr val="lt1">
              <a:alpha val="89803"/>
            </a:schemeClr>
          </a:solidFill>
          <a:ln w="9525" cap="flat" cmpd="sng">
            <a:solidFill>
              <a:srgbClr val="ABC9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"/>
          <p:cNvSpPr txBox="1"/>
          <p:nvPr/>
        </p:nvSpPr>
        <p:spPr>
          <a:xfrm>
            <a:off x="5280025" y="3611710"/>
            <a:ext cx="6269038" cy="296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6525" tIns="395725" rIns="486525" bIns="135125" anchor="t" anchorCtr="0">
            <a:noAutofit/>
          </a:bodyPr>
          <a:lstStyle/>
          <a:p>
            <a:pPr marL="17145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possibly determine if an award is a good one unless you know your EFC, which represents what family is expected to pay at a minimum for one year of college. </a:t>
            </a:r>
            <a:endParaRPr dirty="0"/>
          </a:p>
          <a:p>
            <a:pPr marL="171450" marR="0" lvl="1" indent="-171450" algn="l" rtl="0">
              <a:lnSpc>
                <a:spcPct val="9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en-US" sz="19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 </a:t>
            </a:r>
            <a:r>
              <a:rPr lang="en-US" sz="19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Financial need, after subtracting EFC, is $30,000 and the school is only offering $10,000 in financial aid. That’s a poor award.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5593476" y="3273269"/>
            <a:ext cx="4388326" cy="6768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6E4D0"/>
              </a:gs>
              <a:gs pos="50000">
                <a:srgbClr val="CBDDC4"/>
              </a:gs>
              <a:gs pos="100000">
                <a:srgbClr val="C4DAB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"/>
          <p:cNvSpPr txBox="1"/>
          <p:nvPr/>
        </p:nvSpPr>
        <p:spPr>
          <a:xfrm>
            <a:off x="5620856" y="3306312"/>
            <a:ext cx="4333566" cy="6107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165850" tIns="0" rIns="16585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r>
              <a:rPr lang="en-US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your EFC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9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  <p:bldP spid="315" grpId="0" animBg="1"/>
      <p:bldP spid="316" grpId="0" animBg="1"/>
      <p:bldP spid="318" grpId="0" animBg="1"/>
      <p:bldP spid="320" grpId="0"/>
      <p:bldP spid="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34"/>
          <p:cNvCxnSpPr/>
          <p:nvPr/>
        </p:nvCxnSpPr>
        <p:spPr>
          <a:xfrm rot="10800000">
            <a:off x="762000" y="2971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5" name="Google Shape;345;p34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Reasons NOT to appeal</a:t>
            </a:r>
            <a:endParaRPr dirty="0"/>
          </a:p>
        </p:txBody>
      </p:sp>
      <p:sp>
        <p:nvSpPr>
          <p:cNvPr id="347" name="Google Shape;347;p34"/>
          <p:cNvSpPr/>
          <p:nvPr/>
        </p:nvSpPr>
        <p:spPr>
          <a:xfrm>
            <a:off x="5285534" y="2770261"/>
            <a:ext cx="3293693" cy="1317477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"/>
          <p:cNvSpPr txBox="1"/>
          <p:nvPr/>
        </p:nvSpPr>
        <p:spPr>
          <a:xfrm>
            <a:off x="5944273" y="2770261"/>
            <a:ext cx="1976216" cy="131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does NOT provide merit aid</a:t>
            </a:r>
            <a:endParaRPr dirty="0"/>
          </a:p>
        </p:txBody>
      </p:sp>
      <p:sp>
        <p:nvSpPr>
          <p:cNvPr id="349" name="Google Shape;349;p34"/>
          <p:cNvSpPr/>
          <p:nvPr/>
        </p:nvSpPr>
        <p:spPr>
          <a:xfrm>
            <a:off x="8249859" y="2770261"/>
            <a:ext cx="3293693" cy="1317477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F4747"/>
              </a:gs>
              <a:gs pos="50000">
                <a:srgbClr val="FF0000"/>
              </a:gs>
              <a:gs pos="100000">
                <a:srgbClr val="E300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8908598" y="2770261"/>
            <a:ext cx="1976216" cy="131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000" tIns="37325" rIns="37325" bIns="37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 has no interest in attending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7352D-C4D7-AD4E-9502-26BD7611DF55}"/>
              </a:ext>
            </a:extLst>
          </p:cNvPr>
          <p:cNvSpPr txBox="1"/>
          <p:nvPr/>
        </p:nvSpPr>
        <p:spPr>
          <a:xfrm>
            <a:off x="5093140" y="4904682"/>
            <a:ext cx="6740948" cy="1200329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Institutions DO NOT appeal</a:t>
            </a:r>
          </a:p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providing some opportunity</a:t>
            </a:r>
          </a:p>
        </p:txBody>
      </p:sp>
    </p:spTree>
    <p:extLst>
      <p:ext uri="{BB962C8B-B14F-4D97-AF65-F5344CB8AC3E}">
        <p14:creationId xmlns:p14="http://schemas.microsoft.com/office/powerpoint/2010/main" val="1932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  <p:bldP spid="34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33"/>
          <p:cNvCxnSpPr>
            <a:cxnSpLocks/>
          </p:cNvCxnSpPr>
          <p:nvPr/>
        </p:nvCxnSpPr>
        <p:spPr>
          <a:xfrm flipV="1">
            <a:off x="762000" y="2770632"/>
            <a:ext cx="0" cy="1426464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Don’t Commit too Early</a:t>
            </a:r>
            <a:endParaRPr/>
          </a:p>
        </p:txBody>
      </p:sp>
      <p:grpSp>
        <p:nvGrpSpPr>
          <p:cNvPr id="330" name="Google Shape;330;p33"/>
          <p:cNvGrpSpPr/>
          <p:nvPr/>
        </p:nvGrpSpPr>
        <p:grpSpPr>
          <a:xfrm>
            <a:off x="5280025" y="643006"/>
            <a:ext cx="6269037" cy="5571988"/>
            <a:chOff x="0" y="68"/>
            <a:chExt cx="6269037" cy="5571988"/>
          </a:xfrm>
        </p:grpSpPr>
        <p:sp>
          <p:nvSpPr>
            <p:cNvPr id="331" name="Google Shape;331;p33"/>
            <p:cNvSpPr/>
            <p:nvPr/>
          </p:nvSpPr>
          <p:spPr>
            <a:xfrm rot="5400000">
              <a:off x="3175728" y="-647002"/>
              <a:ext cx="2174434" cy="40121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E8CA">
                <a:alpha val="89803"/>
              </a:srgbClr>
            </a:solidFill>
            <a:ln w="12700" cap="flat" cmpd="sng">
              <a:solidFill>
                <a:srgbClr val="FFE8C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 txBox="1"/>
            <p:nvPr/>
          </p:nvSpPr>
          <p:spPr>
            <a:xfrm>
              <a:off x="2256854" y="378019"/>
              <a:ext cx="3906037" cy="196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Sending th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 deposit surrenders any leverage you have to appeal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endPara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Students shout NOT commit until all awards are in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endPara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Offers made remain on the table until the May 1 deadline</a:t>
              </a:r>
              <a:endParaRPr dirty="0"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0" y="68"/>
              <a:ext cx="2256853" cy="2718043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 txBox="1"/>
            <p:nvPr/>
          </p:nvSpPr>
          <p:spPr>
            <a:xfrm>
              <a:off x="110170" y="110238"/>
              <a:ext cx="2036513" cy="2497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57150" rIns="11430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Don’t send in the deposit</a:t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 rot="5400000">
              <a:off x="3175728" y="2206943"/>
              <a:ext cx="2174434" cy="40121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0DCEE">
                <a:alpha val="89803"/>
              </a:srgbClr>
            </a:solidFill>
            <a:ln w="12700" cap="flat" cmpd="sng">
              <a:solidFill>
                <a:srgbClr val="D0DCEE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 txBox="1"/>
            <p:nvPr/>
          </p:nvSpPr>
          <p:spPr>
            <a:xfrm>
              <a:off x="2256854" y="3231965"/>
              <a:ext cx="3906037" cy="1962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Colleges “appeal” based on circumstances not because you feel the price is too high</a:t>
              </a:r>
              <a:endParaRPr dirty="0"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0" y="2854013"/>
              <a:ext cx="2256853" cy="2718043"/>
            </a:xfrm>
            <a:prstGeom prst="roundRect">
              <a:avLst>
                <a:gd name="adj" fmla="val 16667"/>
              </a:avLst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3"/>
            <p:cNvSpPr txBox="1"/>
            <p:nvPr/>
          </p:nvSpPr>
          <p:spPr>
            <a:xfrm>
              <a:off x="110170" y="2964183"/>
              <a:ext cx="2036513" cy="2497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57150" rIns="11430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Don't call it a negotiation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1E1F-E528-3242-BB95-7EE16CBE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0469"/>
            <a:ext cx="10515600" cy="2852737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Your Turn!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82203-D5D8-8D44-8480-5EDE6E0D8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What’s missing and is it a good award letter or a misleading award letter</a:t>
            </a:r>
          </a:p>
        </p:txBody>
      </p:sp>
    </p:spTree>
    <p:extLst>
      <p:ext uri="{BB962C8B-B14F-4D97-AF65-F5344CB8AC3E}">
        <p14:creationId xmlns:p14="http://schemas.microsoft.com/office/powerpoint/2010/main" val="27774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ollegesolution.com/wp-content/uploads/2012/03/portland-1-j.jpg">
            <a:extLst>
              <a:ext uri="{FF2B5EF4-FFF2-40B4-BE49-F238E27FC236}">
                <a16:creationId xmlns:a16="http://schemas.microsoft.com/office/drawing/2014/main" id="{AF45F588-ABEA-4A04-BEE1-59C5B153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727"/>
            <a:ext cx="72009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36C796-91E2-B74D-A012-A97C09A47D70}"/>
              </a:ext>
            </a:extLst>
          </p:cNvPr>
          <p:cNvSpPr/>
          <p:nvPr/>
        </p:nvSpPr>
        <p:spPr>
          <a:xfrm flipH="1">
            <a:off x="142504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CED3B-1F7E-5A44-A27C-1166EA47592E}"/>
              </a:ext>
            </a:extLst>
          </p:cNvPr>
          <p:cNvSpPr/>
          <p:nvPr/>
        </p:nvSpPr>
        <p:spPr>
          <a:xfrm flipH="1">
            <a:off x="11782301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collegesolution.com/wp-content/uploads/2012/03/portland-1-j.jpg">
            <a:extLst>
              <a:ext uri="{FF2B5EF4-FFF2-40B4-BE49-F238E27FC236}">
                <a16:creationId xmlns:a16="http://schemas.microsoft.com/office/drawing/2014/main" id="{AF45F588-ABEA-4A04-BEE1-59C5B153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8727"/>
            <a:ext cx="6034161" cy="40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thecollegesolution.com/wp-content/uploads/2012/03/portland-2j2.jpg">
            <a:extLst>
              <a:ext uri="{FF2B5EF4-FFF2-40B4-BE49-F238E27FC236}">
                <a16:creationId xmlns:a16="http://schemas.microsoft.com/office/drawing/2014/main" id="{AC3E52C7-F78E-4794-B34C-6B8A8553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52" y="4280097"/>
            <a:ext cx="7134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6857A3-9FF5-884E-9785-138E7E7E770F}"/>
              </a:ext>
            </a:extLst>
          </p:cNvPr>
          <p:cNvSpPr/>
          <p:nvPr/>
        </p:nvSpPr>
        <p:spPr>
          <a:xfrm flipH="1">
            <a:off x="142504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9ABD-7AB7-404E-9702-80F6918BB16F}"/>
              </a:ext>
            </a:extLst>
          </p:cNvPr>
          <p:cNvSpPr/>
          <p:nvPr/>
        </p:nvSpPr>
        <p:spPr>
          <a:xfrm flipH="1">
            <a:off x="11790219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2DC1-051D-B041-8E51-588C0B74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365126"/>
            <a:ext cx="10605655" cy="1325562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Acceptance is just the beginning… now what?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EE17-4EB1-8541-89D8-4E58942A5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145" y="1825625"/>
            <a:ext cx="10605655" cy="4598926"/>
          </a:xfr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legacyWireframe"/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Financial Strategies Overview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Acceptance letters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Financial Award Letters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Appeals</a:t>
            </a:r>
          </a:p>
          <a:p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Your Turn!</a:t>
            </a:r>
          </a:p>
          <a:p>
            <a:pPr marL="5080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collegesolution.com/wp-content/uploads/2012/03/fordham-j.jpg">
            <a:extLst>
              <a:ext uri="{FF2B5EF4-FFF2-40B4-BE49-F238E27FC236}">
                <a16:creationId xmlns:a16="http://schemas.microsoft.com/office/drawing/2014/main" id="{2FA91B55-34D7-4EBC-A91C-31074FF7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29" y="490625"/>
            <a:ext cx="7723717" cy="47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FD59DC-0265-1C42-8E71-C92F54253436}"/>
              </a:ext>
            </a:extLst>
          </p:cNvPr>
          <p:cNvSpPr/>
          <p:nvPr/>
        </p:nvSpPr>
        <p:spPr>
          <a:xfrm flipH="1">
            <a:off x="142504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41B3F-A4E7-DB4D-9F55-3BB80AA0C583}"/>
              </a:ext>
            </a:extLst>
          </p:cNvPr>
          <p:cNvSpPr/>
          <p:nvPr/>
        </p:nvSpPr>
        <p:spPr>
          <a:xfrm flipH="1">
            <a:off x="11788111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collegesolution.com/wp-content/uploads/2012/03/fordham-j.jpg">
            <a:extLst>
              <a:ext uri="{FF2B5EF4-FFF2-40B4-BE49-F238E27FC236}">
                <a16:creationId xmlns:a16="http://schemas.microsoft.com/office/drawing/2014/main" id="{2FA91B55-34D7-4EBC-A91C-31074FF7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71" y="140207"/>
            <a:ext cx="7723717" cy="47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thecollegesolution.com/wp-content/uploads/2012/03/fordham-2-j.jpg">
            <a:extLst>
              <a:ext uri="{FF2B5EF4-FFF2-40B4-BE49-F238E27FC236}">
                <a16:creationId xmlns:a16="http://schemas.microsoft.com/office/drawing/2014/main" id="{22AE6F41-BF82-41B6-99FA-E67279D3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13" y="5234721"/>
            <a:ext cx="772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FC2730-7E1E-114D-9D9D-D5CDDF9D891C}"/>
              </a:ext>
            </a:extLst>
          </p:cNvPr>
          <p:cNvSpPr/>
          <p:nvPr/>
        </p:nvSpPr>
        <p:spPr>
          <a:xfrm flipH="1">
            <a:off x="142504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69671A-3D84-1643-8932-22A76B1DCBFE}"/>
              </a:ext>
            </a:extLst>
          </p:cNvPr>
          <p:cNvSpPr/>
          <p:nvPr/>
        </p:nvSpPr>
        <p:spPr>
          <a:xfrm flipH="1">
            <a:off x="11771283" y="0"/>
            <a:ext cx="17813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Just like realtors understand the housing industry, College Inside Track helps families navigate the college search landscape and understand the “behind the scenes” things.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endParaRPr lang="en-US" sz="36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You can do it on your own, but you will often cost yourself money.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982578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we do!</a:t>
            </a:r>
          </a:p>
        </p:txBody>
      </p:sp>
    </p:spTree>
    <p:extLst>
      <p:ext uri="{BB962C8B-B14F-4D97-AF65-F5344CB8AC3E}">
        <p14:creationId xmlns:p14="http://schemas.microsoft.com/office/powerpoint/2010/main" val="20879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626873" y="2581333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700" b="1" dirty="0">
                <a:latin typeface="+mj-lt"/>
                <a:ea typeface="+mj-ea"/>
                <a:cs typeface="+mj-cs"/>
                <a:sym typeface="Comic Sans MS"/>
              </a:rPr>
              <a:t>We help navigate the complicated process and find the right fit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F7782-98AC-4876-978B-02849DA4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r="1315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733425" y="1543050"/>
            <a:ext cx="4648200" cy="3562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5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omic Sans MS"/>
              </a:rPr>
              <a:t>We ensure you get best pricing for your list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E471-F1FC-CA4A-B3D0-0EF94A8F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70" y="1129553"/>
            <a:ext cx="4697615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8902700" y="618681"/>
            <a:ext cx="2971800" cy="47945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omic Sans MS"/>
              </a:rPr>
              <a:t>We are a neutral third-party 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7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Answer your questions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Discuss your goals and suggest strategies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Rough EFC – FAFSA outcome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Suggest the right path – need vs merit or both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4312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8001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349624" y="1793413"/>
            <a:ext cx="11470341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Sophomore/Junior families - Take advantage of the hour consultation – fill out your google form!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Student too young – fill it out – we’ll reach out when ready!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Follow us on Facebook/Family Newsletter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Share us with people you know!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-24062" y="41780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15283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7243B-7BBB-1348-AC00-0D7066C3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1A717-E904-E94F-901D-4986EECE0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53788" y="218262"/>
            <a:ext cx="7961376" cy="1114235"/>
          </a:xfrm>
          <a:noFill/>
        </p:spPr>
        <p:txBody>
          <a:bodyPr>
            <a:noAutofit/>
          </a:bodyPr>
          <a:lstStyle/>
          <a:p>
            <a:r>
              <a:rPr lang="en-US" sz="8000" b="1" i="1" dirty="0"/>
              <a:t>Questions?</a:t>
            </a:r>
          </a:p>
        </p:txBody>
      </p:sp>
      <p:sp>
        <p:nvSpPr>
          <p:cNvPr id="6" name="Shape 327">
            <a:extLst>
              <a:ext uri="{FF2B5EF4-FFF2-40B4-BE49-F238E27FC236}">
                <a16:creationId xmlns:a16="http://schemas.microsoft.com/office/drawing/2014/main" id="{D344E2AA-0B2B-8148-9FA3-7F00B156D977}"/>
              </a:ext>
            </a:extLst>
          </p:cNvPr>
          <p:cNvSpPr txBox="1"/>
          <p:nvPr/>
        </p:nvSpPr>
        <p:spPr>
          <a:xfrm>
            <a:off x="201879" y="5257416"/>
            <a:ext cx="606829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2800" i="1" dirty="0" err="1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cwittman@collegeinsidetrack.com</a:t>
            </a:r>
            <a:endParaRPr lang="en-US" sz="2800" i="1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buSzPct val="25000"/>
            </a:pPr>
            <a:r>
              <a:rPr lang="en-US" sz="2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10212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73501" y="1701097"/>
            <a:ext cx="11855668" cy="4524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4 year plan &amp; a budget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Discuss early in the search process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Define expectations for both parents &amp; kids</a:t>
            </a:r>
          </a:p>
          <a:p>
            <a:pPr algn="ctr">
              <a:spcBef>
                <a:spcPts val="640"/>
              </a:spcBef>
              <a:buClr>
                <a:schemeClr val="hlink"/>
              </a:buClr>
              <a:buSzPct val="50000"/>
            </a:pP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algn="ctr">
              <a:spcBef>
                <a:spcPts val="640"/>
              </a:spcBef>
              <a:buClr>
                <a:schemeClr val="hlink"/>
              </a:buClr>
              <a:buSzPct val="50000"/>
            </a:pP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548665" y="247662"/>
            <a:ext cx="1130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Assure there is a </a:t>
            </a:r>
            <a:r>
              <a:rPr lang="en-US" sz="48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strategy </a:t>
            </a: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6950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4379CD-D901-4514-9772-E73E8474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86032"/>
            <a:ext cx="11887200" cy="1223172"/>
          </a:xfr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6000" dirty="0"/>
              <a:t>Scholarships: Need vs. Merit 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AA52993-6DDB-4194-A14D-0C9AE35EC027}"/>
              </a:ext>
            </a:extLst>
          </p:cNvPr>
          <p:cNvSpPr/>
          <p:nvPr/>
        </p:nvSpPr>
        <p:spPr>
          <a:xfrm>
            <a:off x="172278" y="1524000"/>
            <a:ext cx="5283199" cy="859182"/>
          </a:xfrm>
          <a:custGeom>
            <a:avLst/>
            <a:gdLst>
              <a:gd name="connsiteX0" fmla="*/ 0 w 1663898"/>
              <a:gd name="connsiteY0" fmla="*/ 83195 h 831949"/>
              <a:gd name="connsiteX1" fmla="*/ 83195 w 1663898"/>
              <a:gd name="connsiteY1" fmla="*/ 0 h 831949"/>
              <a:gd name="connsiteX2" fmla="*/ 1580703 w 1663898"/>
              <a:gd name="connsiteY2" fmla="*/ 0 h 831949"/>
              <a:gd name="connsiteX3" fmla="*/ 1663898 w 1663898"/>
              <a:gd name="connsiteY3" fmla="*/ 83195 h 831949"/>
              <a:gd name="connsiteX4" fmla="*/ 1663898 w 1663898"/>
              <a:gd name="connsiteY4" fmla="*/ 748754 h 831949"/>
              <a:gd name="connsiteX5" fmla="*/ 1580703 w 1663898"/>
              <a:gd name="connsiteY5" fmla="*/ 831949 h 831949"/>
              <a:gd name="connsiteX6" fmla="*/ 83195 w 1663898"/>
              <a:gd name="connsiteY6" fmla="*/ 831949 h 831949"/>
              <a:gd name="connsiteX7" fmla="*/ 0 w 1663898"/>
              <a:gd name="connsiteY7" fmla="*/ 748754 h 831949"/>
              <a:gd name="connsiteX8" fmla="*/ 0 w 166389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9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580703" y="0"/>
                </a:lnTo>
                <a:cubicBezTo>
                  <a:pt x="1626650" y="0"/>
                  <a:pt x="1663898" y="37248"/>
                  <a:pt x="1663898" y="83195"/>
                </a:cubicBezTo>
                <a:lnTo>
                  <a:pt x="1663898" y="748754"/>
                </a:lnTo>
                <a:cubicBezTo>
                  <a:pt x="1663898" y="794701"/>
                  <a:pt x="1626650" y="831949"/>
                  <a:pt x="158070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13" tIns="83844" rIns="113613" bIns="83844" numCol="1" spcCol="1270" anchor="ctr" anchorCtr="0">
            <a:noAutofit/>
          </a:bodyPr>
          <a:lstStyle/>
          <a:p>
            <a:pPr algn="ctr" defTabSz="20839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88" kern="1200" dirty="0"/>
              <a:t>Need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F3E5ADC-9006-4A0F-83C3-70D78B01D3EB}"/>
              </a:ext>
            </a:extLst>
          </p:cNvPr>
          <p:cNvSpPr/>
          <p:nvPr/>
        </p:nvSpPr>
        <p:spPr>
          <a:xfrm>
            <a:off x="700599" y="2383182"/>
            <a:ext cx="528317" cy="6443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3961"/>
                </a:lnTo>
                <a:lnTo>
                  <a:pt x="166389" y="62396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56D6C10-E4BA-4CFB-A1CE-4EB02D90EF77}"/>
              </a:ext>
            </a:extLst>
          </p:cNvPr>
          <p:cNvSpPr/>
          <p:nvPr/>
        </p:nvSpPr>
        <p:spPr>
          <a:xfrm>
            <a:off x="1228916" y="2597978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Determined by FAFSA outcome and potentially the CSS profile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44209A6-3514-4614-8B2B-5C32E48C77BC}"/>
              </a:ext>
            </a:extLst>
          </p:cNvPr>
          <p:cNvSpPr/>
          <p:nvPr/>
        </p:nvSpPr>
        <p:spPr>
          <a:xfrm>
            <a:off x="700599" y="2383182"/>
            <a:ext cx="528317" cy="1718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3898"/>
                </a:lnTo>
                <a:lnTo>
                  <a:pt x="166389" y="1663898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AAA6FBD-CA68-40BC-A2E5-B4B28FB49BBD}"/>
              </a:ext>
            </a:extLst>
          </p:cNvPr>
          <p:cNvSpPr/>
          <p:nvPr/>
        </p:nvSpPr>
        <p:spPr>
          <a:xfrm>
            <a:off x="1228916" y="3671956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Grant or scholarship from the college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145477C-7B95-4812-9D46-83DBD69C8883}"/>
              </a:ext>
            </a:extLst>
          </p:cNvPr>
          <p:cNvSpPr/>
          <p:nvPr/>
        </p:nvSpPr>
        <p:spPr>
          <a:xfrm>
            <a:off x="700599" y="2383182"/>
            <a:ext cx="528317" cy="27923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03834"/>
                </a:lnTo>
                <a:lnTo>
                  <a:pt x="166389" y="2703834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2168391-C8DC-46F2-A470-80914DA191BD}"/>
              </a:ext>
            </a:extLst>
          </p:cNvPr>
          <p:cNvSpPr/>
          <p:nvPr/>
        </p:nvSpPr>
        <p:spPr>
          <a:xfrm>
            <a:off x="1228916" y="4745934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Re-evaluated every year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8975A64-2990-4B0E-94EC-9DC06238CF9A}"/>
              </a:ext>
            </a:extLst>
          </p:cNvPr>
          <p:cNvSpPr/>
          <p:nvPr/>
        </p:nvSpPr>
        <p:spPr>
          <a:xfrm>
            <a:off x="700599" y="2383182"/>
            <a:ext cx="528317" cy="38663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43771"/>
                </a:lnTo>
                <a:lnTo>
                  <a:pt x="166389" y="3743771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A2FB0E3-F207-4F6F-8114-B8E1B8E893E5}"/>
              </a:ext>
            </a:extLst>
          </p:cNvPr>
          <p:cNvSpPr/>
          <p:nvPr/>
        </p:nvSpPr>
        <p:spPr>
          <a:xfrm>
            <a:off x="1228916" y="5819913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Nearly all schools address some level of need but the vast majority leave much of it uncovered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752289D5-D5FB-4C1B-B57E-66D9C1988C09}"/>
              </a:ext>
            </a:extLst>
          </p:cNvPr>
          <p:cNvSpPr/>
          <p:nvPr/>
        </p:nvSpPr>
        <p:spPr>
          <a:xfrm>
            <a:off x="6776279" y="1524000"/>
            <a:ext cx="5283199" cy="859182"/>
          </a:xfrm>
          <a:custGeom>
            <a:avLst/>
            <a:gdLst>
              <a:gd name="connsiteX0" fmla="*/ 0 w 1663898"/>
              <a:gd name="connsiteY0" fmla="*/ 83195 h 831949"/>
              <a:gd name="connsiteX1" fmla="*/ 83195 w 1663898"/>
              <a:gd name="connsiteY1" fmla="*/ 0 h 831949"/>
              <a:gd name="connsiteX2" fmla="*/ 1580703 w 1663898"/>
              <a:gd name="connsiteY2" fmla="*/ 0 h 831949"/>
              <a:gd name="connsiteX3" fmla="*/ 1663898 w 1663898"/>
              <a:gd name="connsiteY3" fmla="*/ 83195 h 831949"/>
              <a:gd name="connsiteX4" fmla="*/ 1663898 w 1663898"/>
              <a:gd name="connsiteY4" fmla="*/ 748754 h 831949"/>
              <a:gd name="connsiteX5" fmla="*/ 1580703 w 1663898"/>
              <a:gd name="connsiteY5" fmla="*/ 831949 h 831949"/>
              <a:gd name="connsiteX6" fmla="*/ 83195 w 1663898"/>
              <a:gd name="connsiteY6" fmla="*/ 831949 h 831949"/>
              <a:gd name="connsiteX7" fmla="*/ 0 w 1663898"/>
              <a:gd name="connsiteY7" fmla="*/ 748754 h 831949"/>
              <a:gd name="connsiteX8" fmla="*/ 0 w 166389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89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580703" y="0"/>
                </a:lnTo>
                <a:cubicBezTo>
                  <a:pt x="1626650" y="0"/>
                  <a:pt x="1663898" y="37248"/>
                  <a:pt x="1663898" y="83195"/>
                </a:cubicBezTo>
                <a:lnTo>
                  <a:pt x="1663898" y="748754"/>
                </a:lnTo>
                <a:cubicBezTo>
                  <a:pt x="1663898" y="794701"/>
                  <a:pt x="1626650" y="831949"/>
                  <a:pt x="158070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13" tIns="83844" rIns="113613" bIns="83844" numCol="1" spcCol="1270" anchor="ctr" anchorCtr="0">
            <a:noAutofit/>
          </a:bodyPr>
          <a:lstStyle/>
          <a:p>
            <a:pPr algn="ctr" defTabSz="20839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688" kern="1200" dirty="0"/>
              <a:t>Merit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C701E8A-7285-4D42-8F13-10D9D3438795}"/>
              </a:ext>
            </a:extLst>
          </p:cNvPr>
          <p:cNvSpPr/>
          <p:nvPr/>
        </p:nvSpPr>
        <p:spPr>
          <a:xfrm>
            <a:off x="7304599" y="2383182"/>
            <a:ext cx="528317" cy="6443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3961"/>
                </a:lnTo>
                <a:lnTo>
                  <a:pt x="166389" y="62396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2A2CC92-2FBD-4B34-A66F-A0872E309661}"/>
              </a:ext>
            </a:extLst>
          </p:cNvPr>
          <p:cNvSpPr/>
          <p:nvPr/>
        </p:nvSpPr>
        <p:spPr>
          <a:xfrm>
            <a:off x="7832917" y="2597978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Based on aspects of the student the college deems most beneficial to them</a:t>
            </a: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F56657F-D30B-454F-9C84-8C00CE1D9627}"/>
              </a:ext>
            </a:extLst>
          </p:cNvPr>
          <p:cNvSpPr/>
          <p:nvPr/>
        </p:nvSpPr>
        <p:spPr>
          <a:xfrm>
            <a:off x="7304599" y="2383182"/>
            <a:ext cx="528317" cy="1718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63898"/>
                </a:lnTo>
                <a:lnTo>
                  <a:pt x="166389" y="166389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4D3F7B32-7BFC-440E-AAC8-BED5E192D85A}"/>
              </a:ext>
            </a:extLst>
          </p:cNvPr>
          <p:cNvSpPr/>
          <p:nvPr/>
        </p:nvSpPr>
        <p:spPr>
          <a:xfrm>
            <a:off x="7832917" y="3671956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Grant or scholarship from the college</a:t>
            </a:r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DD0A9E0-B8B0-41BE-AFE1-EC02E092B503}"/>
              </a:ext>
            </a:extLst>
          </p:cNvPr>
          <p:cNvSpPr/>
          <p:nvPr/>
        </p:nvSpPr>
        <p:spPr>
          <a:xfrm>
            <a:off x="7304599" y="2383182"/>
            <a:ext cx="528317" cy="27923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03834"/>
                </a:lnTo>
                <a:lnTo>
                  <a:pt x="166389" y="270383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7246B30-2E91-44DB-B5BF-2CE329DAFEC7}"/>
              </a:ext>
            </a:extLst>
          </p:cNvPr>
          <p:cNvSpPr/>
          <p:nvPr/>
        </p:nvSpPr>
        <p:spPr>
          <a:xfrm>
            <a:off x="7832917" y="4745934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Typically last for the entire 4 years, ask if unclear</a:t>
            </a: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C7F544E-2BBE-47E1-A68D-A9663B91CBB7}"/>
              </a:ext>
            </a:extLst>
          </p:cNvPr>
          <p:cNvSpPr/>
          <p:nvPr/>
        </p:nvSpPr>
        <p:spPr>
          <a:xfrm>
            <a:off x="7304599" y="2383182"/>
            <a:ext cx="528317" cy="38663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43771"/>
                </a:lnTo>
                <a:lnTo>
                  <a:pt x="166389" y="3743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377AFAD9-12AD-40AA-8471-70ADC9055625}"/>
              </a:ext>
            </a:extLst>
          </p:cNvPr>
          <p:cNvSpPr/>
          <p:nvPr/>
        </p:nvSpPr>
        <p:spPr>
          <a:xfrm>
            <a:off x="7832917" y="5819913"/>
            <a:ext cx="4226558" cy="859182"/>
          </a:xfrm>
          <a:custGeom>
            <a:avLst/>
            <a:gdLst>
              <a:gd name="connsiteX0" fmla="*/ 0 w 1331118"/>
              <a:gd name="connsiteY0" fmla="*/ 83195 h 831949"/>
              <a:gd name="connsiteX1" fmla="*/ 83195 w 1331118"/>
              <a:gd name="connsiteY1" fmla="*/ 0 h 831949"/>
              <a:gd name="connsiteX2" fmla="*/ 1247923 w 1331118"/>
              <a:gd name="connsiteY2" fmla="*/ 0 h 831949"/>
              <a:gd name="connsiteX3" fmla="*/ 1331118 w 1331118"/>
              <a:gd name="connsiteY3" fmla="*/ 83195 h 831949"/>
              <a:gd name="connsiteX4" fmla="*/ 1331118 w 1331118"/>
              <a:gd name="connsiteY4" fmla="*/ 748754 h 831949"/>
              <a:gd name="connsiteX5" fmla="*/ 1247923 w 1331118"/>
              <a:gd name="connsiteY5" fmla="*/ 831949 h 831949"/>
              <a:gd name="connsiteX6" fmla="*/ 83195 w 1331118"/>
              <a:gd name="connsiteY6" fmla="*/ 831949 h 831949"/>
              <a:gd name="connsiteX7" fmla="*/ 0 w 1331118"/>
              <a:gd name="connsiteY7" fmla="*/ 748754 h 831949"/>
              <a:gd name="connsiteX8" fmla="*/ 0 w 1331118"/>
              <a:gd name="connsiteY8" fmla="*/ 83195 h 83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1118" h="831949">
                <a:moveTo>
                  <a:pt x="0" y="83195"/>
                </a:moveTo>
                <a:cubicBezTo>
                  <a:pt x="0" y="37248"/>
                  <a:pt x="37248" y="0"/>
                  <a:pt x="83195" y="0"/>
                </a:cubicBezTo>
                <a:lnTo>
                  <a:pt x="1247923" y="0"/>
                </a:lnTo>
                <a:cubicBezTo>
                  <a:pt x="1293870" y="0"/>
                  <a:pt x="1331118" y="37248"/>
                  <a:pt x="1331118" y="83195"/>
                </a:cubicBezTo>
                <a:lnTo>
                  <a:pt x="1331118" y="748754"/>
                </a:lnTo>
                <a:cubicBezTo>
                  <a:pt x="1331118" y="794701"/>
                  <a:pt x="1293870" y="831949"/>
                  <a:pt x="1247923" y="831949"/>
                </a:cubicBezTo>
                <a:lnTo>
                  <a:pt x="83195" y="831949"/>
                </a:lnTo>
                <a:cubicBezTo>
                  <a:pt x="37248" y="831949"/>
                  <a:pt x="0" y="794701"/>
                  <a:pt x="0" y="748754"/>
                </a:cubicBezTo>
                <a:lnTo>
                  <a:pt x="0" y="8319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107" tIns="39506" rIns="47107" bIns="39506" numCol="1" spcCol="1270" anchor="ctr" anchorCtr="0">
            <a:noAutofit/>
          </a:bodyPr>
          <a:lstStyle/>
          <a:p>
            <a:pPr algn="ctr" defTabSz="5320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7" kern="1200" dirty="0"/>
              <a:t>NOT ALL COLLEGES GIVE MERIT AID and it varies greatly school to school</a:t>
            </a:r>
          </a:p>
        </p:txBody>
      </p:sp>
    </p:spTree>
    <p:extLst>
      <p:ext uri="{BB962C8B-B14F-4D97-AF65-F5344CB8AC3E}">
        <p14:creationId xmlns:p14="http://schemas.microsoft.com/office/powerpoint/2010/main" val="22496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 rot="10800000">
            <a:off x="762000" y="2971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Acceptance 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endParaRPr sz="4800" dirty="0"/>
          </a:p>
        </p:txBody>
      </p:sp>
      <p:sp>
        <p:nvSpPr>
          <p:cNvPr id="120" name="Google Shape;120;p16"/>
          <p:cNvSpPr/>
          <p:nvPr/>
        </p:nvSpPr>
        <p:spPr>
          <a:xfrm>
            <a:off x="5110407" y="632828"/>
            <a:ext cx="6269038" cy="9589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5204027" y="679637"/>
            <a:ext cx="6175418" cy="8652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Determine the acceptance to a school</a:t>
            </a:r>
            <a:endParaRPr sz="2200" dirty="0"/>
          </a:p>
        </p:txBody>
      </p:sp>
      <p:sp>
        <p:nvSpPr>
          <p:cNvPr id="122" name="Google Shape;122;p16"/>
          <p:cNvSpPr/>
          <p:nvPr/>
        </p:nvSpPr>
        <p:spPr>
          <a:xfrm>
            <a:off x="5110407" y="5255618"/>
            <a:ext cx="6269038" cy="9589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does NOT contain complete financial aid info</a:t>
            </a:r>
            <a:endParaRPr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5110407" y="3791220"/>
            <a:ext cx="6269038" cy="9589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5204027" y="3838029"/>
            <a:ext cx="6175418" cy="86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0" tIns="64750" rIns="64750" bIns="64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include a letter for early merit based scholarship money</a:t>
            </a:r>
            <a:endParaRPr sz="2200" dirty="0"/>
          </a:p>
        </p:txBody>
      </p:sp>
      <p:sp>
        <p:nvSpPr>
          <p:cNvPr id="126" name="Google Shape;126;p16"/>
          <p:cNvSpPr/>
          <p:nvPr/>
        </p:nvSpPr>
        <p:spPr>
          <a:xfrm>
            <a:off x="5110407" y="2197517"/>
            <a:ext cx="6269038" cy="95891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5204027" y="2247405"/>
            <a:ext cx="6175418" cy="86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0" tIns="64750" rIns="64750" bIns="647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include important info on the student 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portal that will hold their full financial package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474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 animBg="1"/>
      <p:bldP spid="125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sz="1800" dirty="0"/>
            </a:b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17"/>
          <p:cNvCxnSpPr>
            <a:cxnSpLocks/>
          </p:cNvCxnSpPr>
          <p:nvPr/>
        </p:nvCxnSpPr>
        <p:spPr>
          <a:xfrm flipV="1">
            <a:off x="750124" y="2648199"/>
            <a:ext cx="0" cy="1460664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26275" y="712268"/>
            <a:ext cx="3388000" cy="545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Award 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endParaRPr sz="48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D4580C4-203F-3147-A2CE-FBA10D3626E7}"/>
              </a:ext>
            </a:extLst>
          </p:cNvPr>
          <p:cNvSpPr/>
          <p:nvPr/>
        </p:nvSpPr>
        <p:spPr>
          <a:xfrm>
            <a:off x="4895285" y="251528"/>
            <a:ext cx="7048500" cy="1210949"/>
          </a:xfrm>
          <a:custGeom>
            <a:avLst/>
            <a:gdLst>
              <a:gd name="connsiteX0" fmla="*/ 0 w 7048500"/>
              <a:gd name="connsiteY0" fmla="*/ 201829 h 1210949"/>
              <a:gd name="connsiteX1" fmla="*/ 201829 w 7048500"/>
              <a:gd name="connsiteY1" fmla="*/ 0 h 1210949"/>
              <a:gd name="connsiteX2" fmla="*/ 6846671 w 7048500"/>
              <a:gd name="connsiteY2" fmla="*/ 0 h 1210949"/>
              <a:gd name="connsiteX3" fmla="*/ 7048500 w 7048500"/>
              <a:gd name="connsiteY3" fmla="*/ 201829 h 1210949"/>
              <a:gd name="connsiteX4" fmla="*/ 7048500 w 7048500"/>
              <a:gd name="connsiteY4" fmla="*/ 1009120 h 1210949"/>
              <a:gd name="connsiteX5" fmla="*/ 6846671 w 7048500"/>
              <a:gd name="connsiteY5" fmla="*/ 1210949 h 1210949"/>
              <a:gd name="connsiteX6" fmla="*/ 201829 w 7048500"/>
              <a:gd name="connsiteY6" fmla="*/ 1210949 h 1210949"/>
              <a:gd name="connsiteX7" fmla="*/ 0 w 7048500"/>
              <a:gd name="connsiteY7" fmla="*/ 1009120 h 1210949"/>
              <a:gd name="connsiteX8" fmla="*/ 0 w 7048500"/>
              <a:gd name="connsiteY8" fmla="*/ 201829 h 1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210949">
                <a:moveTo>
                  <a:pt x="0" y="201829"/>
                </a:moveTo>
                <a:cubicBezTo>
                  <a:pt x="0" y="90362"/>
                  <a:pt x="90362" y="0"/>
                  <a:pt x="201829" y="0"/>
                </a:cubicBezTo>
                <a:lnTo>
                  <a:pt x="6846671" y="0"/>
                </a:lnTo>
                <a:cubicBezTo>
                  <a:pt x="6958138" y="0"/>
                  <a:pt x="7048500" y="90362"/>
                  <a:pt x="7048500" y="201829"/>
                </a:cubicBezTo>
                <a:lnTo>
                  <a:pt x="7048500" y="1009120"/>
                </a:lnTo>
                <a:cubicBezTo>
                  <a:pt x="7048500" y="1120587"/>
                  <a:pt x="6958138" y="1210949"/>
                  <a:pt x="6846671" y="1210949"/>
                </a:cubicBezTo>
                <a:lnTo>
                  <a:pt x="201829" y="1210949"/>
                </a:lnTo>
                <a:cubicBezTo>
                  <a:pt x="90362" y="1210949"/>
                  <a:pt x="0" y="1120587"/>
                  <a:pt x="0" y="1009120"/>
                </a:cubicBezTo>
                <a:lnTo>
                  <a:pt x="0" y="20182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44" tIns="146744" rIns="146744" bIns="146744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Sent by the Office of Financial Aid and should include: </a:t>
            </a:r>
            <a:r>
              <a:rPr lang="en-US" sz="2300" i="1" kern="1200" dirty="0"/>
              <a:t>tuition, room &amp; board, books, fees, work study, grants &amp; scholarships, and loans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535A29D-8F43-BA42-8A91-75A9D69488F6}"/>
              </a:ext>
            </a:extLst>
          </p:cNvPr>
          <p:cNvSpPr/>
          <p:nvPr/>
        </p:nvSpPr>
        <p:spPr>
          <a:xfrm>
            <a:off x="4895285" y="1528718"/>
            <a:ext cx="7048500" cy="1210949"/>
          </a:xfrm>
          <a:custGeom>
            <a:avLst/>
            <a:gdLst>
              <a:gd name="connsiteX0" fmla="*/ 0 w 7048500"/>
              <a:gd name="connsiteY0" fmla="*/ 201829 h 1210949"/>
              <a:gd name="connsiteX1" fmla="*/ 201829 w 7048500"/>
              <a:gd name="connsiteY1" fmla="*/ 0 h 1210949"/>
              <a:gd name="connsiteX2" fmla="*/ 6846671 w 7048500"/>
              <a:gd name="connsiteY2" fmla="*/ 0 h 1210949"/>
              <a:gd name="connsiteX3" fmla="*/ 7048500 w 7048500"/>
              <a:gd name="connsiteY3" fmla="*/ 201829 h 1210949"/>
              <a:gd name="connsiteX4" fmla="*/ 7048500 w 7048500"/>
              <a:gd name="connsiteY4" fmla="*/ 1009120 h 1210949"/>
              <a:gd name="connsiteX5" fmla="*/ 6846671 w 7048500"/>
              <a:gd name="connsiteY5" fmla="*/ 1210949 h 1210949"/>
              <a:gd name="connsiteX6" fmla="*/ 201829 w 7048500"/>
              <a:gd name="connsiteY6" fmla="*/ 1210949 h 1210949"/>
              <a:gd name="connsiteX7" fmla="*/ 0 w 7048500"/>
              <a:gd name="connsiteY7" fmla="*/ 1009120 h 1210949"/>
              <a:gd name="connsiteX8" fmla="*/ 0 w 7048500"/>
              <a:gd name="connsiteY8" fmla="*/ 201829 h 1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210949">
                <a:moveTo>
                  <a:pt x="0" y="201829"/>
                </a:moveTo>
                <a:cubicBezTo>
                  <a:pt x="0" y="90362"/>
                  <a:pt x="90362" y="0"/>
                  <a:pt x="201829" y="0"/>
                </a:cubicBezTo>
                <a:lnTo>
                  <a:pt x="6846671" y="0"/>
                </a:lnTo>
                <a:cubicBezTo>
                  <a:pt x="6958138" y="0"/>
                  <a:pt x="7048500" y="90362"/>
                  <a:pt x="7048500" y="201829"/>
                </a:cubicBezTo>
                <a:lnTo>
                  <a:pt x="7048500" y="1009120"/>
                </a:lnTo>
                <a:cubicBezTo>
                  <a:pt x="7048500" y="1120587"/>
                  <a:pt x="6958138" y="1210949"/>
                  <a:pt x="6846671" y="1210949"/>
                </a:cubicBezTo>
                <a:lnTo>
                  <a:pt x="201829" y="1210949"/>
                </a:lnTo>
                <a:cubicBezTo>
                  <a:pt x="90362" y="1210949"/>
                  <a:pt x="0" y="1120587"/>
                  <a:pt x="0" y="1009120"/>
                </a:cubicBezTo>
                <a:lnTo>
                  <a:pt x="0" y="20182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44" tIns="146744" rIns="146744" bIns="146744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/>
              <a:t>Confusing Jargon and Terminology</a:t>
            </a:r>
            <a:r>
              <a:rPr lang="en-US" sz="2300" kern="1200" dirty="0"/>
              <a:t>: Shortened words or alt words for loans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80FDAEA-C06D-1347-B08B-95A37D481311}"/>
              </a:ext>
            </a:extLst>
          </p:cNvPr>
          <p:cNvSpPr/>
          <p:nvPr/>
        </p:nvSpPr>
        <p:spPr>
          <a:xfrm>
            <a:off x="4895285" y="2805908"/>
            <a:ext cx="7048500" cy="1210949"/>
          </a:xfrm>
          <a:custGeom>
            <a:avLst/>
            <a:gdLst>
              <a:gd name="connsiteX0" fmla="*/ 0 w 7048500"/>
              <a:gd name="connsiteY0" fmla="*/ 201829 h 1210949"/>
              <a:gd name="connsiteX1" fmla="*/ 201829 w 7048500"/>
              <a:gd name="connsiteY1" fmla="*/ 0 h 1210949"/>
              <a:gd name="connsiteX2" fmla="*/ 6846671 w 7048500"/>
              <a:gd name="connsiteY2" fmla="*/ 0 h 1210949"/>
              <a:gd name="connsiteX3" fmla="*/ 7048500 w 7048500"/>
              <a:gd name="connsiteY3" fmla="*/ 201829 h 1210949"/>
              <a:gd name="connsiteX4" fmla="*/ 7048500 w 7048500"/>
              <a:gd name="connsiteY4" fmla="*/ 1009120 h 1210949"/>
              <a:gd name="connsiteX5" fmla="*/ 6846671 w 7048500"/>
              <a:gd name="connsiteY5" fmla="*/ 1210949 h 1210949"/>
              <a:gd name="connsiteX6" fmla="*/ 201829 w 7048500"/>
              <a:gd name="connsiteY6" fmla="*/ 1210949 h 1210949"/>
              <a:gd name="connsiteX7" fmla="*/ 0 w 7048500"/>
              <a:gd name="connsiteY7" fmla="*/ 1009120 h 1210949"/>
              <a:gd name="connsiteX8" fmla="*/ 0 w 7048500"/>
              <a:gd name="connsiteY8" fmla="*/ 201829 h 1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210949">
                <a:moveTo>
                  <a:pt x="0" y="201829"/>
                </a:moveTo>
                <a:cubicBezTo>
                  <a:pt x="0" y="90362"/>
                  <a:pt x="90362" y="0"/>
                  <a:pt x="201829" y="0"/>
                </a:cubicBezTo>
                <a:lnTo>
                  <a:pt x="6846671" y="0"/>
                </a:lnTo>
                <a:cubicBezTo>
                  <a:pt x="6958138" y="0"/>
                  <a:pt x="7048500" y="90362"/>
                  <a:pt x="7048500" y="201829"/>
                </a:cubicBezTo>
                <a:lnTo>
                  <a:pt x="7048500" y="1009120"/>
                </a:lnTo>
                <a:cubicBezTo>
                  <a:pt x="7048500" y="1120587"/>
                  <a:pt x="6958138" y="1210949"/>
                  <a:pt x="6846671" y="1210949"/>
                </a:cubicBezTo>
                <a:lnTo>
                  <a:pt x="201829" y="1210949"/>
                </a:lnTo>
                <a:cubicBezTo>
                  <a:pt x="90362" y="1210949"/>
                  <a:pt x="0" y="1120587"/>
                  <a:pt x="0" y="1009120"/>
                </a:cubicBezTo>
                <a:lnTo>
                  <a:pt x="0" y="20182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44" tIns="146744" rIns="146744" bIns="146744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/>
              <a:t>Omission of the Complete Cost</a:t>
            </a:r>
            <a:r>
              <a:rPr lang="en-US" sz="2300" kern="1200" dirty="0"/>
              <a:t>: 1/3+ did not share cost info – just the award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15E47D2-644F-2F4D-B399-3D22A4552C47}"/>
              </a:ext>
            </a:extLst>
          </p:cNvPr>
          <p:cNvSpPr/>
          <p:nvPr/>
        </p:nvSpPr>
        <p:spPr>
          <a:xfrm>
            <a:off x="4895285" y="4083098"/>
            <a:ext cx="7048500" cy="1210949"/>
          </a:xfrm>
          <a:custGeom>
            <a:avLst/>
            <a:gdLst>
              <a:gd name="connsiteX0" fmla="*/ 0 w 7048500"/>
              <a:gd name="connsiteY0" fmla="*/ 201829 h 1210949"/>
              <a:gd name="connsiteX1" fmla="*/ 201829 w 7048500"/>
              <a:gd name="connsiteY1" fmla="*/ 0 h 1210949"/>
              <a:gd name="connsiteX2" fmla="*/ 6846671 w 7048500"/>
              <a:gd name="connsiteY2" fmla="*/ 0 h 1210949"/>
              <a:gd name="connsiteX3" fmla="*/ 7048500 w 7048500"/>
              <a:gd name="connsiteY3" fmla="*/ 201829 h 1210949"/>
              <a:gd name="connsiteX4" fmla="*/ 7048500 w 7048500"/>
              <a:gd name="connsiteY4" fmla="*/ 1009120 h 1210949"/>
              <a:gd name="connsiteX5" fmla="*/ 6846671 w 7048500"/>
              <a:gd name="connsiteY5" fmla="*/ 1210949 h 1210949"/>
              <a:gd name="connsiteX6" fmla="*/ 201829 w 7048500"/>
              <a:gd name="connsiteY6" fmla="*/ 1210949 h 1210949"/>
              <a:gd name="connsiteX7" fmla="*/ 0 w 7048500"/>
              <a:gd name="connsiteY7" fmla="*/ 1009120 h 1210949"/>
              <a:gd name="connsiteX8" fmla="*/ 0 w 7048500"/>
              <a:gd name="connsiteY8" fmla="*/ 201829 h 1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210949">
                <a:moveTo>
                  <a:pt x="0" y="201829"/>
                </a:moveTo>
                <a:cubicBezTo>
                  <a:pt x="0" y="90362"/>
                  <a:pt x="90362" y="0"/>
                  <a:pt x="201829" y="0"/>
                </a:cubicBezTo>
                <a:lnTo>
                  <a:pt x="6846671" y="0"/>
                </a:lnTo>
                <a:cubicBezTo>
                  <a:pt x="6958138" y="0"/>
                  <a:pt x="7048500" y="90362"/>
                  <a:pt x="7048500" y="201829"/>
                </a:cubicBezTo>
                <a:lnTo>
                  <a:pt x="7048500" y="1009120"/>
                </a:lnTo>
                <a:cubicBezTo>
                  <a:pt x="7048500" y="1120587"/>
                  <a:pt x="6958138" y="1210949"/>
                  <a:pt x="6846671" y="1210949"/>
                </a:cubicBezTo>
                <a:lnTo>
                  <a:pt x="201829" y="1210949"/>
                </a:lnTo>
                <a:cubicBezTo>
                  <a:pt x="90362" y="1210949"/>
                  <a:pt x="0" y="1120587"/>
                  <a:pt x="0" y="1009120"/>
                </a:cubicBezTo>
                <a:lnTo>
                  <a:pt x="0" y="20182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44" tIns="146744" rIns="146744" bIns="146744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/>
              <a:t>Failure to Differentiate Types of Aid</a:t>
            </a:r>
            <a:r>
              <a:rPr lang="en-US" sz="2300" kern="1200" dirty="0"/>
              <a:t>: 70%, grouped all aid together.*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22571AF-A80E-6F46-8CAF-B159AFD7131F}"/>
              </a:ext>
            </a:extLst>
          </p:cNvPr>
          <p:cNvSpPr/>
          <p:nvPr/>
        </p:nvSpPr>
        <p:spPr>
          <a:xfrm>
            <a:off x="4895285" y="5360288"/>
            <a:ext cx="7048500" cy="1210949"/>
          </a:xfrm>
          <a:custGeom>
            <a:avLst/>
            <a:gdLst>
              <a:gd name="connsiteX0" fmla="*/ 0 w 7048500"/>
              <a:gd name="connsiteY0" fmla="*/ 201829 h 1210949"/>
              <a:gd name="connsiteX1" fmla="*/ 201829 w 7048500"/>
              <a:gd name="connsiteY1" fmla="*/ 0 h 1210949"/>
              <a:gd name="connsiteX2" fmla="*/ 6846671 w 7048500"/>
              <a:gd name="connsiteY2" fmla="*/ 0 h 1210949"/>
              <a:gd name="connsiteX3" fmla="*/ 7048500 w 7048500"/>
              <a:gd name="connsiteY3" fmla="*/ 201829 h 1210949"/>
              <a:gd name="connsiteX4" fmla="*/ 7048500 w 7048500"/>
              <a:gd name="connsiteY4" fmla="*/ 1009120 h 1210949"/>
              <a:gd name="connsiteX5" fmla="*/ 6846671 w 7048500"/>
              <a:gd name="connsiteY5" fmla="*/ 1210949 h 1210949"/>
              <a:gd name="connsiteX6" fmla="*/ 201829 w 7048500"/>
              <a:gd name="connsiteY6" fmla="*/ 1210949 h 1210949"/>
              <a:gd name="connsiteX7" fmla="*/ 0 w 7048500"/>
              <a:gd name="connsiteY7" fmla="*/ 1009120 h 1210949"/>
              <a:gd name="connsiteX8" fmla="*/ 0 w 7048500"/>
              <a:gd name="connsiteY8" fmla="*/ 201829 h 12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210949">
                <a:moveTo>
                  <a:pt x="0" y="201829"/>
                </a:moveTo>
                <a:cubicBezTo>
                  <a:pt x="0" y="90362"/>
                  <a:pt x="90362" y="0"/>
                  <a:pt x="201829" y="0"/>
                </a:cubicBezTo>
                <a:lnTo>
                  <a:pt x="6846671" y="0"/>
                </a:lnTo>
                <a:cubicBezTo>
                  <a:pt x="6958138" y="0"/>
                  <a:pt x="7048500" y="90362"/>
                  <a:pt x="7048500" y="201829"/>
                </a:cubicBezTo>
                <a:lnTo>
                  <a:pt x="7048500" y="1009120"/>
                </a:lnTo>
                <a:cubicBezTo>
                  <a:pt x="7048500" y="1120587"/>
                  <a:pt x="6958138" y="1210949"/>
                  <a:pt x="6846671" y="1210949"/>
                </a:cubicBezTo>
                <a:lnTo>
                  <a:pt x="201829" y="1210949"/>
                </a:lnTo>
                <a:cubicBezTo>
                  <a:pt x="90362" y="1210949"/>
                  <a:pt x="0" y="1120587"/>
                  <a:pt x="0" y="1009120"/>
                </a:cubicBezTo>
                <a:lnTo>
                  <a:pt x="0" y="201829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44" tIns="146744" rIns="146744" bIns="146744" numCol="1" spcCol="1270" anchor="ctr" anchorCtr="0">
            <a:noAutofit/>
          </a:bodyPr>
          <a:lstStyle/>
          <a:p>
            <a:pPr marL="0" lvl="0" indent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b="1" i="1" kern="1200" dirty="0"/>
              <a:t>Inconsistent Bottom Line Calculations</a:t>
            </a:r>
            <a:r>
              <a:rPr lang="en-US" sz="2300" kern="1200" dirty="0"/>
              <a:t>: 40 percent calculated what students would pay, 23 different ways to calculate “net price”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97875-ED3F-F84C-BCCB-3E36775455F3}"/>
              </a:ext>
            </a:extLst>
          </p:cNvPr>
          <p:cNvSpPr txBox="1"/>
          <p:nvPr/>
        </p:nvSpPr>
        <p:spPr>
          <a:xfrm>
            <a:off x="132944" y="5953786"/>
            <a:ext cx="437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solidFill>
                  <a:schemeClr val="tx1"/>
                </a:solidFill>
              </a:rPr>
              <a:t>Decoding the Cost of College The Case for Transparent Financial Aid Award Letters</a:t>
            </a:r>
          </a:p>
          <a:p>
            <a:pPr fontAlgn="b"/>
            <a:r>
              <a:rPr lang="en-US" dirty="0">
                <a:solidFill>
                  <a:schemeClr val="tx1"/>
                </a:solidFill>
              </a:rPr>
              <a:t>- New American, June 2018</a:t>
            </a:r>
          </a:p>
        </p:txBody>
      </p:sp>
    </p:spTree>
    <p:extLst>
      <p:ext uri="{BB962C8B-B14F-4D97-AF65-F5344CB8AC3E}">
        <p14:creationId xmlns:p14="http://schemas.microsoft.com/office/powerpoint/2010/main" val="2400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17"/>
          <p:cNvCxnSpPr>
            <a:cxnSpLocks/>
          </p:cNvCxnSpPr>
          <p:nvPr/>
        </p:nvCxnSpPr>
        <p:spPr>
          <a:xfrm flipV="1">
            <a:off x="762000" y="2671948"/>
            <a:ext cx="0" cy="1520041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Award </a:t>
            </a:r>
            <a:b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endParaRPr sz="4800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82816F4-BCD4-D742-8C62-5E081749F9CF}"/>
              </a:ext>
            </a:extLst>
          </p:cNvPr>
          <p:cNvSpPr/>
          <p:nvPr/>
        </p:nvSpPr>
        <p:spPr>
          <a:xfrm>
            <a:off x="4929187" y="1034270"/>
            <a:ext cx="7048500" cy="1482974"/>
          </a:xfrm>
          <a:custGeom>
            <a:avLst/>
            <a:gdLst>
              <a:gd name="connsiteX0" fmla="*/ 0 w 7048500"/>
              <a:gd name="connsiteY0" fmla="*/ 247167 h 1482974"/>
              <a:gd name="connsiteX1" fmla="*/ 247167 w 7048500"/>
              <a:gd name="connsiteY1" fmla="*/ 0 h 1482974"/>
              <a:gd name="connsiteX2" fmla="*/ 6801333 w 7048500"/>
              <a:gd name="connsiteY2" fmla="*/ 0 h 1482974"/>
              <a:gd name="connsiteX3" fmla="*/ 7048500 w 7048500"/>
              <a:gd name="connsiteY3" fmla="*/ 247167 h 1482974"/>
              <a:gd name="connsiteX4" fmla="*/ 7048500 w 7048500"/>
              <a:gd name="connsiteY4" fmla="*/ 1235807 h 1482974"/>
              <a:gd name="connsiteX5" fmla="*/ 6801333 w 7048500"/>
              <a:gd name="connsiteY5" fmla="*/ 1482974 h 1482974"/>
              <a:gd name="connsiteX6" fmla="*/ 247167 w 7048500"/>
              <a:gd name="connsiteY6" fmla="*/ 1482974 h 1482974"/>
              <a:gd name="connsiteX7" fmla="*/ 0 w 7048500"/>
              <a:gd name="connsiteY7" fmla="*/ 1235807 h 1482974"/>
              <a:gd name="connsiteX8" fmla="*/ 0 w 7048500"/>
              <a:gd name="connsiteY8" fmla="*/ 247167 h 1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482974">
                <a:moveTo>
                  <a:pt x="0" y="247167"/>
                </a:moveTo>
                <a:cubicBezTo>
                  <a:pt x="0" y="110660"/>
                  <a:pt x="110660" y="0"/>
                  <a:pt x="247167" y="0"/>
                </a:cubicBezTo>
                <a:lnTo>
                  <a:pt x="6801333" y="0"/>
                </a:lnTo>
                <a:cubicBezTo>
                  <a:pt x="6937840" y="0"/>
                  <a:pt x="7048500" y="110660"/>
                  <a:pt x="7048500" y="247167"/>
                </a:cubicBezTo>
                <a:lnTo>
                  <a:pt x="7048500" y="1235807"/>
                </a:lnTo>
                <a:cubicBezTo>
                  <a:pt x="7048500" y="1372314"/>
                  <a:pt x="6937840" y="1482974"/>
                  <a:pt x="6801333" y="1482974"/>
                </a:cubicBezTo>
                <a:lnTo>
                  <a:pt x="247167" y="1482974"/>
                </a:lnTo>
                <a:cubicBezTo>
                  <a:pt x="110660" y="1482974"/>
                  <a:pt x="0" y="1372314"/>
                  <a:pt x="0" y="1235807"/>
                </a:cubicBezTo>
                <a:lnTo>
                  <a:pt x="0" y="247167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213" tIns="156213" rIns="156213" bIns="15621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i="1" kern="1200" dirty="0"/>
              <a:t>No Clear Next Steps: </a:t>
            </a:r>
            <a:r>
              <a:rPr lang="en-US" sz="2200" b="0" i="0" kern="1200" dirty="0"/>
              <a:t>Only</a:t>
            </a:r>
            <a:r>
              <a:rPr lang="en-US" sz="2200" b="1" i="1" kern="1200" dirty="0"/>
              <a:t> </a:t>
            </a:r>
            <a:r>
              <a:rPr lang="en-US" sz="2200" kern="1200" dirty="0"/>
              <a:t>50% provided information about what to do next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7CBCE43-4C80-6447-AE18-DFCABFB0B49E}"/>
              </a:ext>
            </a:extLst>
          </p:cNvPr>
          <p:cNvSpPr/>
          <p:nvPr/>
        </p:nvSpPr>
        <p:spPr>
          <a:xfrm>
            <a:off x="4929187" y="2704445"/>
            <a:ext cx="7048500" cy="1482974"/>
          </a:xfrm>
          <a:custGeom>
            <a:avLst/>
            <a:gdLst>
              <a:gd name="connsiteX0" fmla="*/ 0 w 7048500"/>
              <a:gd name="connsiteY0" fmla="*/ 247167 h 1482974"/>
              <a:gd name="connsiteX1" fmla="*/ 247167 w 7048500"/>
              <a:gd name="connsiteY1" fmla="*/ 0 h 1482974"/>
              <a:gd name="connsiteX2" fmla="*/ 6801333 w 7048500"/>
              <a:gd name="connsiteY2" fmla="*/ 0 h 1482974"/>
              <a:gd name="connsiteX3" fmla="*/ 7048500 w 7048500"/>
              <a:gd name="connsiteY3" fmla="*/ 247167 h 1482974"/>
              <a:gd name="connsiteX4" fmla="*/ 7048500 w 7048500"/>
              <a:gd name="connsiteY4" fmla="*/ 1235807 h 1482974"/>
              <a:gd name="connsiteX5" fmla="*/ 6801333 w 7048500"/>
              <a:gd name="connsiteY5" fmla="*/ 1482974 h 1482974"/>
              <a:gd name="connsiteX6" fmla="*/ 247167 w 7048500"/>
              <a:gd name="connsiteY6" fmla="*/ 1482974 h 1482974"/>
              <a:gd name="connsiteX7" fmla="*/ 0 w 7048500"/>
              <a:gd name="connsiteY7" fmla="*/ 1235807 h 1482974"/>
              <a:gd name="connsiteX8" fmla="*/ 0 w 7048500"/>
              <a:gd name="connsiteY8" fmla="*/ 247167 h 1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482974">
                <a:moveTo>
                  <a:pt x="0" y="247167"/>
                </a:moveTo>
                <a:cubicBezTo>
                  <a:pt x="0" y="110660"/>
                  <a:pt x="110660" y="0"/>
                  <a:pt x="247167" y="0"/>
                </a:cubicBezTo>
                <a:lnTo>
                  <a:pt x="6801333" y="0"/>
                </a:lnTo>
                <a:cubicBezTo>
                  <a:pt x="6937840" y="0"/>
                  <a:pt x="7048500" y="110660"/>
                  <a:pt x="7048500" y="247167"/>
                </a:cubicBezTo>
                <a:lnTo>
                  <a:pt x="7048500" y="1235807"/>
                </a:lnTo>
                <a:cubicBezTo>
                  <a:pt x="7048500" y="1372314"/>
                  <a:pt x="6937840" y="1482974"/>
                  <a:pt x="6801333" y="1482974"/>
                </a:cubicBezTo>
                <a:lnTo>
                  <a:pt x="247167" y="1482974"/>
                </a:lnTo>
                <a:cubicBezTo>
                  <a:pt x="110660" y="1482974"/>
                  <a:pt x="0" y="1372314"/>
                  <a:pt x="0" y="1235807"/>
                </a:cubicBezTo>
                <a:lnTo>
                  <a:pt x="0" y="247167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213" tIns="156213" rIns="156213" bIns="15621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i="1" kern="1200" dirty="0"/>
              <a:t>Vague Definitions and Poor Placement of Work-Study</a:t>
            </a:r>
            <a:r>
              <a:rPr lang="en-US" sz="2200" kern="1200" dirty="0"/>
              <a:t>: 70 percent provided no explanation of work-study and how it differs from other types of aid.*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1D02CE8-D8CC-1746-8D99-AA115D69DF38}"/>
              </a:ext>
            </a:extLst>
          </p:cNvPr>
          <p:cNvSpPr/>
          <p:nvPr/>
        </p:nvSpPr>
        <p:spPr>
          <a:xfrm>
            <a:off x="4929187" y="4374620"/>
            <a:ext cx="7048500" cy="1482974"/>
          </a:xfrm>
          <a:custGeom>
            <a:avLst/>
            <a:gdLst>
              <a:gd name="connsiteX0" fmla="*/ 0 w 7048500"/>
              <a:gd name="connsiteY0" fmla="*/ 247167 h 1482974"/>
              <a:gd name="connsiteX1" fmla="*/ 247167 w 7048500"/>
              <a:gd name="connsiteY1" fmla="*/ 0 h 1482974"/>
              <a:gd name="connsiteX2" fmla="*/ 6801333 w 7048500"/>
              <a:gd name="connsiteY2" fmla="*/ 0 h 1482974"/>
              <a:gd name="connsiteX3" fmla="*/ 7048500 w 7048500"/>
              <a:gd name="connsiteY3" fmla="*/ 247167 h 1482974"/>
              <a:gd name="connsiteX4" fmla="*/ 7048500 w 7048500"/>
              <a:gd name="connsiteY4" fmla="*/ 1235807 h 1482974"/>
              <a:gd name="connsiteX5" fmla="*/ 6801333 w 7048500"/>
              <a:gd name="connsiteY5" fmla="*/ 1482974 h 1482974"/>
              <a:gd name="connsiteX6" fmla="*/ 247167 w 7048500"/>
              <a:gd name="connsiteY6" fmla="*/ 1482974 h 1482974"/>
              <a:gd name="connsiteX7" fmla="*/ 0 w 7048500"/>
              <a:gd name="connsiteY7" fmla="*/ 1235807 h 1482974"/>
              <a:gd name="connsiteX8" fmla="*/ 0 w 7048500"/>
              <a:gd name="connsiteY8" fmla="*/ 247167 h 1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8500" h="1482974">
                <a:moveTo>
                  <a:pt x="0" y="247167"/>
                </a:moveTo>
                <a:cubicBezTo>
                  <a:pt x="0" y="110660"/>
                  <a:pt x="110660" y="0"/>
                  <a:pt x="247167" y="0"/>
                </a:cubicBezTo>
                <a:lnTo>
                  <a:pt x="6801333" y="0"/>
                </a:lnTo>
                <a:cubicBezTo>
                  <a:pt x="6937840" y="0"/>
                  <a:pt x="7048500" y="110660"/>
                  <a:pt x="7048500" y="247167"/>
                </a:cubicBezTo>
                <a:lnTo>
                  <a:pt x="7048500" y="1235807"/>
                </a:lnTo>
                <a:cubicBezTo>
                  <a:pt x="7048500" y="1372314"/>
                  <a:pt x="6937840" y="1482974"/>
                  <a:pt x="6801333" y="1482974"/>
                </a:cubicBezTo>
                <a:lnTo>
                  <a:pt x="247167" y="1482974"/>
                </a:lnTo>
                <a:cubicBezTo>
                  <a:pt x="110660" y="1482974"/>
                  <a:pt x="0" y="1372314"/>
                  <a:pt x="0" y="1235807"/>
                </a:cubicBezTo>
                <a:lnTo>
                  <a:pt x="0" y="247167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213" tIns="156213" rIns="156213" bIns="156213" numCol="1" spcCol="1270" anchor="ctr" anchorCtr="0">
            <a:noAutofit/>
          </a:bodyPr>
          <a:lstStyle/>
          <a:p>
            <a:pPr marL="0" lvl="0" indent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i="1" kern="1200" dirty="0"/>
              <a:t>Misleading Packaging of Parent PLUS Loans</a:t>
            </a:r>
            <a:r>
              <a:rPr lang="en-US" sz="2200" kern="1200" dirty="0"/>
              <a:t>: Nearly 15 percent of letters included a PLUS loan as an </a:t>
            </a:r>
            <a:r>
              <a:rPr lang="en-US" sz="2200" b="1" kern="1200" dirty="0"/>
              <a:t>“award,” </a:t>
            </a:r>
            <a:r>
              <a:rPr lang="en-US" sz="2200" kern="1200" dirty="0"/>
              <a:t>making the financial aid package appear far more generous than it really was.*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EF33A-C98C-5A48-A181-FA05752E5C02}"/>
              </a:ext>
            </a:extLst>
          </p:cNvPr>
          <p:cNvSpPr txBox="1"/>
          <p:nvPr/>
        </p:nvSpPr>
        <p:spPr>
          <a:xfrm>
            <a:off x="265888" y="5976461"/>
            <a:ext cx="437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solidFill>
                  <a:schemeClr val="tx1"/>
                </a:solidFill>
              </a:rPr>
              <a:t>Decoding the Cost of College The Case for Transparent Financial Aid Award Letters</a:t>
            </a:r>
          </a:p>
          <a:p>
            <a:pPr fontAlgn="b"/>
            <a:r>
              <a:rPr lang="en-US" dirty="0">
                <a:solidFill>
                  <a:schemeClr val="tx1"/>
                </a:solidFill>
              </a:rPr>
              <a:t>- New American, June 2018</a:t>
            </a:r>
          </a:p>
        </p:txBody>
      </p:sp>
    </p:spTree>
    <p:extLst>
      <p:ext uri="{BB962C8B-B14F-4D97-AF65-F5344CB8AC3E}">
        <p14:creationId xmlns:p14="http://schemas.microsoft.com/office/powerpoint/2010/main" val="20004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ctrTitle"/>
          </p:nvPr>
        </p:nvSpPr>
        <p:spPr>
          <a:xfrm>
            <a:off x="1524000" y="173919"/>
            <a:ext cx="9144000" cy="2387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to Interpret a Financial Aid Award Letter</a:t>
            </a:r>
            <a:endParaRPr sz="6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1"/>
          </p:nvPr>
        </p:nvSpPr>
        <p:spPr>
          <a:xfrm>
            <a:off x="1524000" y="292514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true cost of college is </a:t>
            </a:r>
            <a:r>
              <a:rPr lang="en-US" sz="24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price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Net price is the difference between total college costs and just the gift aid (grants and scholarships). The net price is a discounted sticker price. It is the amount of money the family must pay from savings &amp; income to cover college costs.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638C72C-3AA2-A149-9468-D58B17E73792}"/>
              </a:ext>
            </a:extLst>
          </p:cNvPr>
          <p:cNvSpPr/>
          <p:nvPr/>
        </p:nvSpPr>
        <p:spPr>
          <a:xfrm>
            <a:off x="1287236" y="4656123"/>
            <a:ext cx="2226469" cy="1158345"/>
          </a:xfrm>
          <a:prstGeom prst="roundRect">
            <a:avLst/>
          </a:prstGeom>
          <a:solidFill>
            <a:srgbClr val="01189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Sticker Price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70071C-112F-E741-A469-AEC97DB050DA}"/>
              </a:ext>
            </a:extLst>
          </p:cNvPr>
          <p:cNvSpPr/>
          <p:nvPr/>
        </p:nvSpPr>
        <p:spPr>
          <a:xfrm>
            <a:off x="4603459" y="4656123"/>
            <a:ext cx="2226469" cy="1158345"/>
          </a:xfrm>
          <a:prstGeom prst="roundRect">
            <a:avLst/>
          </a:prstGeom>
          <a:solidFill>
            <a:srgbClr val="FF2F9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Gift Aid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9A7395-5873-2243-899E-702015DEDD33}"/>
              </a:ext>
            </a:extLst>
          </p:cNvPr>
          <p:cNvSpPr/>
          <p:nvPr/>
        </p:nvSpPr>
        <p:spPr>
          <a:xfrm>
            <a:off x="8441531" y="4700587"/>
            <a:ext cx="2226469" cy="1158345"/>
          </a:xfrm>
          <a:prstGeom prst="roundRect">
            <a:avLst/>
          </a:prstGeom>
          <a:solidFill>
            <a:srgbClr val="FF93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Net Price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8F24E-325C-0442-B3AE-01D626AEF5B9}"/>
              </a:ext>
            </a:extLst>
          </p:cNvPr>
          <p:cNvSpPr txBox="1"/>
          <p:nvPr/>
        </p:nvSpPr>
        <p:spPr>
          <a:xfrm>
            <a:off x="3795529" y="4535493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68C42-667E-534B-8FC1-B46C3078A5CE}"/>
              </a:ext>
            </a:extLst>
          </p:cNvPr>
          <p:cNvSpPr txBox="1"/>
          <p:nvPr/>
        </p:nvSpPr>
        <p:spPr>
          <a:xfrm>
            <a:off x="7243635" y="4647613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379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18"/>
          <p:cNvCxnSpPr/>
          <p:nvPr/>
        </p:nvCxnSpPr>
        <p:spPr>
          <a:xfrm rot="10800000">
            <a:off x="762000" y="2971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 Cost vs Net Price</a:t>
            </a:r>
            <a:endParaRPr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4DA47B2-3038-B440-9991-314C8596FB40}"/>
              </a:ext>
            </a:extLst>
          </p:cNvPr>
          <p:cNvSpPr/>
          <p:nvPr/>
        </p:nvSpPr>
        <p:spPr>
          <a:xfrm rot="10800000">
            <a:off x="4778721" y="1215044"/>
            <a:ext cx="6257925" cy="1543050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2178A-5FA7-9B47-87DD-452D4C4E3327}"/>
              </a:ext>
            </a:extLst>
          </p:cNvPr>
          <p:cNvSpPr/>
          <p:nvPr/>
        </p:nvSpPr>
        <p:spPr>
          <a:xfrm>
            <a:off x="5253501" y="1254728"/>
            <a:ext cx="6938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000"/>
              <a:buFont typeface="Calibri"/>
              <a:buNone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Yearly cost of a college before aid is applied: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Tuition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Room &amp; Board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Fees like a lab, health care, IT or parking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55CC8-B018-8242-9FDB-56843ABF9C14}"/>
              </a:ext>
            </a:extLst>
          </p:cNvPr>
          <p:cNvSpPr/>
          <p:nvPr/>
        </p:nvSpPr>
        <p:spPr>
          <a:xfrm>
            <a:off x="4636008" y="165699"/>
            <a:ext cx="7417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Net Cost/Sticker Price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A7FF965-C276-124F-80D8-58A2842AFE34}"/>
              </a:ext>
            </a:extLst>
          </p:cNvPr>
          <p:cNvSpPr/>
          <p:nvPr/>
        </p:nvSpPr>
        <p:spPr>
          <a:xfrm rot="10800000">
            <a:off x="5409737" y="4210657"/>
            <a:ext cx="6257925" cy="1543050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20CAB1-62A8-5C49-8D76-7F08752BF4D4}"/>
              </a:ext>
            </a:extLst>
          </p:cNvPr>
          <p:cNvSpPr/>
          <p:nvPr/>
        </p:nvSpPr>
        <p:spPr>
          <a:xfrm>
            <a:off x="4817284" y="3185749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Net Price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106F0-2259-0140-BF2D-95655DCA1CED}"/>
              </a:ext>
            </a:extLst>
          </p:cNvPr>
          <p:cNvSpPr/>
          <p:nvPr/>
        </p:nvSpPr>
        <p:spPr>
          <a:xfrm>
            <a:off x="5920251" y="4376338"/>
            <a:ext cx="6938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000"/>
              <a:buFont typeface="Calibri"/>
              <a:buNone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the student will actually pay:</a:t>
            </a:r>
            <a:endParaRPr lang="en-US" sz="1800" b="1" dirty="0">
              <a:solidFill>
                <a:schemeClr val="bg1"/>
              </a:solidFill>
            </a:endParaRP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Subtracts Grants &amp; Scholarships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Unique to each student</a:t>
            </a:r>
          </a:p>
          <a:p>
            <a:pPr marL="2857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Number before consideration of loans</a:t>
            </a:r>
          </a:p>
          <a:p>
            <a:pPr lvl="1">
              <a:buClr>
                <a:schemeClr val="bg1"/>
              </a:buClr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12701</TotalTime>
  <Words>1158</Words>
  <Application>Microsoft Office PowerPoint</Application>
  <PresentationFormat>Widescreen</PresentationFormat>
  <Paragraphs>149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Noto Symbol</vt:lpstr>
      <vt:lpstr>Arial</vt:lpstr>
      <vt:lpstr>Calibri</vt:lpstr>
      <vt:lpstr>Office Theme</vt:lpstr>
      <vt:lpstr>PowerPoint Presentation</vt:lpstr>
      <vt:lpstr>Acceptance is just the beginning… now what?</vt:lpstr>
      <vt:lpstr>PowerPoint Presentation</vt:lpstr>
      <vt:lpstr>Scholarships: Need vs. Merit </vt:lpstr>
      <vt:lpstr>Acceptance  Letters</vt:lpstr>
      <vt:lpstr>Financial Award  Letters</vt:lpstr>
      <vt:lpstr>Financial Award  Letters</vt:lpstr>
      <vt:lpstr>How to Interpret a Financial Aid Award Letter</vt:lpstr>
      <vt:lpstr>Net Cost vs Net Price</vt:lpstr>
      <vt:lpstr>Bad Financial Award Letter</vt:lpstr>
      <vt:lpstr>What is Missing?</vt:lpstr>
      <vt:lpstr>Good Award Letter</vt:lpstr>
      <vt:lpstr>Key Questions to Ask  Their  Colleges!</vt:lpstr>
      <vt:lpstr>Reasons to Appeal</vt:lpstr>
      <vt:lpstr>Reasons NOT to appeal</vt:lpstr>
      <vt:lpstr>Don’t Commit too Early</vt:lpstr>
      <vt:lpstr>Your Turn!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</dc:title>
  <dc:creator>Colleen Loerzel</dc:creator>
  <cp:lastModifiedBy>Colleen Loerzel</cp:lastModifiedBy>
  <cp:revision>43</cp:revision>
  <dcterms:modified xsi:type="dcterms:W3CDTF">2020-11-07T16:29:15Z</dcterms:modified>
</cp:coreProperties>
</file>