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1" r:id="rId1"/>
    <p:sldMasterId id="2147483771" r:id="rId2"/>
    <p:sldMasterId id="2147483781" r:id="rId3"/>
  </p:sldMasterIdLst>
  <p:notesMasterIdLst>
    <p:notesMasterId r:id="rId27"/>
  </p:notesMasterIdLst>
  <p:sldIdLst>
    <p:sldId id="256" r:id="rId4"/>
    <p:sldId id="441" r:id="rId5"/>
    <p:sldId id="331" r:id="rId6"/>
    <p:sldId id="359" r:id="rId7"/>
    <p:sldId id="433" r:id="rId8"/>
    <p:sldId id="334" r:id="rId9"/>
    <p:sldId id="332" r:id="rId10"/>
    <p:sldId id="259" r:id="rId11"/>
    <p:sldId id="260" r:id="rId12"/>
    <p:sldId id="280" r:id="rId13"/>
    <p:sldId id="388" r:id="rId14"/>
    <p:sldId id="436" r:id="rId15"/>
    <p:sldId id="381" r:id="rId16"/>
    <p:sldId id="344" r:id="rId17"/>
    <p:sldId id="342" r:id="rId18"/>
    <p:sldId id="343" r:id="rId19"/>
    <p:sldId id="442" r:id="rId20"/>
    <p:sldId id="339" r:id="rId21"/>
    <p:sldId id="347" r:id="rId22"/>
    <p:sldId id="348" r:id="rId23"/>
    <p:sldId id="349" r:id="rId24"/>
    <p:sldId id="445" r:id="rId25"/>
    <p:sldId id="354" r:id="rId26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31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44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25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018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56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9343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129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9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5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2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27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8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7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4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8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4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9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5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7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61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4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48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e.state.mn.us/dPg.cfm?pageID=8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dmissions.tc.umn.edu/costsaid/tui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collegeboard.org/college-pricing/figures-tables/tuition-fees-room-board-over-time-unweigh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40842" y="47485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2704" y="5313771"/>
            <a:ext cx="3523488" cy="15342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39739" y="294096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College Financial Aid Strategies You Don’t Know About But Should</a:t>
            </a:r>
            <a:endParaRPr lang="en-US" sz="4400" b="1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9" name="Shape 327">
            <a:extLst>
              <a:ext uri="{FF2B5EF4-FFF2-40B4-BE49-F238E27FC236}">
                <a16:creationId xmlns:a16="http://schemas.microsoft.com/office/drawing/2014/main" id="{00CECB70-7045-4A49-A061-6B7B326A01A6}"/>
              </a:ext>
            </a:extLst>
          </p:cNvPr>
          <p:cNvSpPr txBox="1"/>
          <p:nvPr/>
        </p:nvSpPr>
        <p:spPr>
          <a:xfrm>
            <a:off x="2593816" y="3383802"/>
            <a:ext cx="5812568" cy="171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612-850-5729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BC4E5-9503-46BE-8833-EC9EBFE1D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25" y="2740914"/>
            <a:ext cx="2246567" cy="22465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589"/>
            <a:ext cx="9144000" cy="658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3946306"/>
            <a:ext cx="7886700" cy="200432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Understand how to evaluate a financial aid offer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C1AC6-73DF-404F-9B73-DA4B8D70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517" y="328196"/>
            <a:ext cx="3849299" cy="32057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CA58FF-6D40-4CC3-936A-0FE4303D3143}"/>
              </a:ext>
            </a:extLst>
          </p:cNvPr>
          <p:cNvSpPr txBox="1">
            <a:spLocks/>
          </p:cNvSpPr>
          <p:nvPr/>
        </p:nvSpPr>
        <p:spPr>
          <a:xfrm>
            <a:off x="443131" y="1913404"/>
            <a:ext cx="3380642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800" dirty="0"/>
              <a:t>Tip #1</a:t>
            </a:r>
          </a:p>
        </p:txBody>
      </p:sp>
    </p:spTree>
    <p:extLst>
      <p:ext uri="{BB962C8B-B14F-4D97-AF65-F5344CB8AC3E}">
        <p14:creationId xmlns:p14="http://schemas.microsoft.com/office/powerpoint/2010/main" val="366749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ollegesolution.com/wp-content/uploads/2012/03/portland-1-j.jpg">
            <a:extLst>
              <a:ext uri="{FF2B5EF4-FFF2-40B4-BE49-F238E27FC236}">
                <a16:creationId xmlns:a16="http://schemas.microsoft.com/office/drawing/2014/main" id="{AF45F588-ABEA-4A04-BEE1-59C5B153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727"/>
            <a:ext cx="6034161" cy="4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hecollegesolution.com/wp-content/uploads/2012/03/portland-2j2.jpg">
            <a:extLst>
              <a:ext uri="{FF2B5EF4-FFF2-40B4-BE49-F238E27FC236}">
                <a16:creationId xmlns:a16="http://schemas.microsoft.com/office/drawing/2014/main" id="{AC3E52C7-F78E-4794-B34C-6B8A8553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1" y="4280097"/>
            <a:ext cx="7134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thecollegesolution.com/wp-content/uploads/2012/03/portland-3-j.jpg">
            <a:extLst>
              <a:ext uri="{FF2B5EF4-FFF2-40B4-BE49-F238E27FC236}">
                <a16:creationId xmlns:a16="http://schemas.microsoft.com/office/drawing/2014/main" id="{5979D402-5CB3-410A-8708-56289DC1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1" y="5411075"/>
            <a:ext cx="77819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9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collegesolution.com/wp-content/uploads/2012/03/portland-friday-j.jpg">
            <a:extLst>
              <a:ext uri="{FF2B5EF4-FFF2-40B4-BE49-F238E27FC236}">
                <a16:creationId xmlns:a16="http://schemas.microsoft.com/office/drawing/2014/main" id="{AC0FB12D-3F38-4B79-B7E8-C4F5490E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7" y="2203938"/>
            <a:ext cx="6018870" cy="357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4B726-2385-4019-B8E4-A9744629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5" y="150339"/>
            <a:ext cx="4538296" cy="21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999488"/>
            <a:ext cx="8528305" cy="4633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800" dirty="0">
                <a:solidFill>
                  <a:srgbClr val="0070C0"/>
                </a:solidFill>
                <a:ea typeface="Comic Sans MS"/>
              </a:rPr>
              <a:t>529 Plans</a:t>
            </a:r>
          </a:p>
          <a:p>
            <a:pPr algn="ctr">
              <a:spcBef>
                <a:spcPts val="720"/>
              </a:spcBef>
              <a:buSzPct val="64999"/>
            </a:pPr>
            <a:endParaRPr lang="en-US" sz="1600" dirty="0">
              <a:solidFill>
                <a:srgbClr val="0070C0"/>
              </a:solidFill>
              <a:ea typeface="Comic Sans MS"/>
            </a:endParaRP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Tax-free college savings vehicle if used for qualified higher </a:t>
            </a:r>
            <a:r>
              <a:rPr lang="en-US" sz="2800" dirty="0" err="1">
                <a:ea typeface="Comic Sans MS"/>
                <a:cs typeface="Comic Sans MS"/>
                <a:sym typeface="Comic Sans MS"/>
              </a:rPr>
              <a:t>ed</a:t>
            </a:r>
            <a:r>
              <a:rPr lang="en-US" sz="2800" dirty="0">
                <a:ea typeface="Comic Sans MS"/>
                <a:cs typeface="Comic Sans MS"/>
                <a:sym typeface="Comic Sans MS"/>
              </a:rPr>
              <a:t> expenses</a:t>
            </a: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New tax benefits for MN residents</a:t>
            </a:r>
          </a:p>
          <a:p>
            <a:pPr marL="342900" lvl="1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Tax deduction up to $3,000 per year or tax credit up to $500 per year</a:t>
            </a:r>
          </a:p>
          <a:p>
            <a:pPr marL="342900" indent="-342900">
              <a:spcBef>
                <a:spcPts val="52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Withdrawals up to amount of scholarships can be taken penalty free (still pay taxes on any earnings)</a:t>
            </a:r>
          </a:p>
          <a:p>
            <a:pPr>
              <a:spcBef>
                <a:spcPts val="720"/>
              </a:spcBef>
              <a:buSzPct val="64999"/>
            </a:pPr>
            <a:endParaRPr lang="en-US"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12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551161" y="545251"/>
            <a:ext cx="548419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Biggest Influencers of </a:t>
            </a:r>
          </a:p>
          <a:p>
            <a:pPr>
              <a:buSzPct val="25000"/>
            </a:pPr>
            <a:r>
              <a:rPr lang="en-US" sz="32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Need-Based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667618" y="2282613"/>
            <a:ext cx="3053345" cy="39299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Income from tax return 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Children’s assets and income (UGMA/UTMA, Grandparent donations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64831" y="3571607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0300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282768"/>
            <a:ext cx="8546124" cy="4350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If need-based aid is an option, minimize assets in child’s name</a:t>
            </a:r>
          </a:p>
          <a:p>
            <a:pPr>
              <a:spcBef>
                <a:spcPts val="720"/>
              </a:spcBef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600" dirty="0">
                <a:ea typeface="Comic Sans MS"/>
                <a:cs typeface="Comic Sans MS"/>
                <a:sym typeface="Comic Sans MS"/>
              </a:rPr>
              <a:t>Child assessed @ 20%</a:t>
            </a:r>
          </a:p>
          <a:p>
            <a:pPr marL="342900" indent="-342900">
              <a:spcBef>
                <a:spcPts val="52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600" dirty="0">
                <a:ea typeface="Comic Sans MS"/>
                <a:cs typeface="Comic Sans MS"/>
                <a:sym typeface="Comic Sans MS"/>
              </a:rPr>
              <a:t>Parent rate is 5.64%</a:t>
            </a:r>
          </a:p>
          <a:p>
            <a:pPr marL="342900" indent="-342900">
              <a:spcBef>
                <a:spcPts val="52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600" dirty="0">
                <a:ea typeface="Comic Sans MS"/>
                <a:cs typeface="Comic Sans MS"/>
                <a:sym typeface="Comic Sans MS"/>
              </a:rPr>
              <a:t>529 plans are assessed at parent’s rate</a:t>
            </a:r>
          </a:p>
        </p:txBody>
      </p:sp>
    </p:spTree>
    <p:extLst>
      <p:ext uri="{BB962C8B-B14F-4D97-AF65-F5344CB8AC3E}">
        <p14:creationId xmlns:p14="http://schemas.microsoft.com/office/powerpoint/2010/main" val="17203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457199" y="3601329"/>
            <a:ext cx="8427493" cy="31883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Avoid FAFSA mistakes</a:t>
            </a:r>
          </a:p>
          <a:p>
            <a:pPr>
              <a:spcBef>
                <a:spcPts val="720"/>
              </a:spcBef>
              <a:buSzPct val="64999"/>
            </a:pPr>
            <a:endParaRPr lang="en-US" sz="1000" dirty="0">
              <a:solidFill>
                <a:srgbClr val="0070C0"/>
              </a:solidFill>
              <a:ea typeface="Comic Sans MS"/>
            </a:endParaRP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200" dirty="0">
                <a:ea typeface="Comic Sans MS"/>
                <a:cs typeface="Comic Sans MS"/>
                <a:sym typeface="Comic Sans MS"/>
              </a:rPr>
              <a:t>Value of primary residence</a:t>
            </a:r>
          </a:p>
          <a:p>
            <a:pPr marL="342900" indent="-342900">
              <a:spcBef>
                <a:spcPts val="52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200" dirty="0">
                <a:ea typeface="Comic Sans MS"/>
                <a:cs typeface="Comic Sans MS"/>
                <a:sym typeface="Comic Sans MS"/>
              </a:rPr>
              <a:t>Retirement assets</a:t>
            </a:r>
          </a:p>
          <a:p>
            <a:pPr marL="342900" indent="-342900">
              <a:spcBef>
                <a:spcPts val="52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200" dirty="0">
                <a:ea typeface="Comic Sans MS"/>
                <a:cs typeface="Comic Sans MS"/>
                <a:sym typeface="Comic Sans MS"/>
              </a:rPr>
              <a:t>Divorced families</a:t>
            </a:r>
          </a:p>
          <a:p>
            <a:pPr marL="342900" indent="-342900">
              <a:spcBef>
                <a:spcPts val="52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3200" dirty="0">
                <a:ea typeface="Comic Sans MS"/>
                <a:cs typeface="Comic Sans MS"/>
                <a:sym typeface="Comic Sans MS"/>
              </a:rPr>
              <a:t>Value of small business</a:t>
            </a:r>
          </a:p>
          <a:p>
            <a:pPr>
              <a:spcBef>
                <a:spcPts val="720"/>
              </a:spcBef>
              <a:buSzPct val="64999"/>
            </a:pPr>
            <a:endParaRPr lang="en-US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89801-6B9B-4C42-8D76-C8B621E6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65126"/>
            <a:ext cx="4790050" cy="3188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DFAF61F-CB2B-43C2-A886-2740D682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68" y="2071296"/>
            <a:ext cx="3384224" cy="1325562"/>
          </a:xfrm>
        </p:spPr>
        <p:txBody>
          <a:bodyPr/>
          <a:lstStyle/>
          <a:p>
            <a:r>
              <a:rPr lang="en-US" sz="4800" dirty="0"/>
              <a:t>Tip #4</a:t>
            </a:r>
          </a:p>
        </p:txBody>
      </p:sp>
      <p:pic>
        <p:nvPicPr>
          <p:cNvPr id="9" name="Shape 330">
            <a:extLst>
              <a:ext uri="{FF2B5EF4-FFF2-40B4-BE49-F238E27FC236}">
                <a16:creationId xmlns:a16="http://schemas.microsoft.com/office/drawing/2014/main" id="{9C38AFF2-BE45-4CEF-99DC-1444206765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3574" y="498210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830883"/>
            <a:ext cx="6096000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0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563C1"/>
              </a:buClr>
              <a:buSzPct val="64999"/>
            </a:pPr>
            <a:r>
              <a:rPr lang="en-US" sz="80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34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563C1"/>
              </a:buClr>
              <a:buSzPct val="64999"/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AP, PSEO, standardized test scores, GPA, sports, etc.</a:t>
            </a:r>
          </a:p>
        </p:txBody>
      </p:sp>
    </p:spTree>
    <p:extLst>
      <p:ext uri="{BB962C8B-B14F-4D97-AF65-F5344CB8AC3E}">
        <p14:creationId xmlns:p14="http://schemas.microsoft.com/office/powerpoint/2010/main" val="192999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Look for schools</a:t>
            </a:r>
            <a:r>
              <a:rPr lang="en-US" sz="5400" b="0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…</a:t>
            </a:r>
            <a:endParaRPr lang="en-US" sz="5400" b="0" i="0" u="none" strike="noStrike" cap="none" baseline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253217" y="1752599"/>
            <a:ext cx="8736037" cy="49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Who 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Where student would bring something 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6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G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rades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and test scores in the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top 25%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6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6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Gender or ethnicity</a:t>
            </a:r>
            <a:endParaRPr sz="3600" b="0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081717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88" y="457532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36099" y="2905311"/>
            <a:ext cx="8454683" cy="255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Saves families an average of $75,488 off college sticker price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01B53-40EA-4A8C-9B88-DB07632766CE}"/>
              </a:ext>
            </a:extLst>
          </p:cNvPr>
          <p:cNvSpPr txBox="1">
            <a:spLocks/>
          </p:cNvSpPr>
          <p:nvPr/>
        </p:nvSpPr>
        <p:spPr>
          <a:xfrm>
            <a:off x="0" y="6217920"/>
            <a:ext cx="8454683" cy="464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*Source: 2015 College Inside Track graduating senior analysis</a:t>
            </a:r>
          </a:p>
        </p:txBody>
      </p:sp>
    </p:spTree>
    <p:extLst>
      <p:ext uri="{BB962C8B-B14F-4D97-AF65-F5344CB8AC3E}">
        <p14:creationId xmlns:p14="http://schemas.microsoft.com/office/powerpoint/2010/main" val="66193955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Consider colleges in other states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50% of students attend college within 100 mi of home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MN colleges have all the Minnesotans they want- 72% stay in MN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Students have geographic “hook” by looking at colleges outside geographic area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Location can gain families $15,000 a year</a:t>
            </a:r>
            <a:endParaRPr lang="en-US" sz="2800" dirty="0"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50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1 or 2 more points on the ACT or SAT can be worth $1,000’s</a:t>
            </a:r>
          </a:p>
          <a:p>
            <a:pPr>
              <a:buClr>
                <a:srgbClr val="0563C1"/>
              </a:buClr>
              <a:buSzPct val="64999"/>
            </a:pPr>
            <a:endParaRPr lang="en-US" sz="28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Goal is to be in top 25% of college’s scores</a:t>
            </a: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Investment in test prep may be worth it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Test optional - If student does poorly on standardized tests consider 800+ colleges that do not require them (www.fairtest.org)</a:t>
            </a:r>
          </a:p>
        </p:txBody>
      </p:sp>
    </p:spTree>
    <p:extLst>
      <p:ext uri="{BB962C8B-B14F-4D97-AF65-F5344CB8AC3E}">
        <p14:creationId xmlns:p14="http://schemas.microsoft.com/office/powerpoint/2010/main" val="21708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66" y="1771895"/>
            <a:ext cx="3376245" cy="1325562"/>
          </a:xfrm>
        </p:spPr>
        <p:txBody>
          <a:bodyPr/>
          <a:lstStyle/>
          <a:p>
            <a:r>
              <a:rPr lang="en-US" sz="4800" dirty="0"/>
              <a:t>Tip #7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3742344"/>
            <a:ext cx="8686801" cy="3115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Negotiate the financial aid award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Called an “appeal,” dirty little secret colleges don’t want you to know about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Need a reason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Last year our appeals saved our clients an average of $7,883 per year ($31,532 over the 4 years)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1912"/>
          <a:stretch/>
        </p:blipFill>
        <p:spPr>
          <a:xfrm>
            <a:off x="416644" y="312200"/>
            <a:ext cx="4014682" cy="3430145"/>
          </a:xfrm>
          <a:prstGeom prst="rect">
            <a:avLst/>
          </a:prstGeom>
        </p:spPr>
      </p:pic>
      <p:pic>
        <p:nvPicPr>
          <p:cNvPr id="6" name="Shape 330">
            <a:extLst>
              <a:ext uri="{FF2B5EF4-FFF2-40B4-BE49-F238E27FC236}">
                <a16:creationId xmlns:a16="http://schemas.microsoft.com/office/drawing/2014/main" id="{ABB40310-B8EA-4503-A2AE-8250C33B9F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2093" y="312200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52" y="159438"/>
            <a:ext cx="3989694" cy="2886294"/>
          </a:xfrm>
          <a:prstGeom prst="rect">
            <a:avLst/>
          </a:prstGeom>
        </p:spPr>
      </p:pic>
      <p:sp>
        <p:nvSpPr>
          <p:cNvPr id="3" name="Shape 341"/>
          <p:cNvSpPr txBox="1">
            <a:spLocks/>
          </p:cNvSpPr>
          <p:nvPr/>
        </p:nvSpPr>
        <p:spPr>
          <a:xfrm>
            <a:off x="457199" y="3915508"/>
            <a:ext cx="8686801" cy="29424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0070C0"/>
                </a:solidFill>
                <a:ea typeface="Tahoma"/>
                <a:cs typeface="Tahoma"/>
                <a:sym typeface="Tahoma"/>
              </a:rPr>
              <a:t>For presentation slides, text your email to 612-850-5729 or email cwittman@collegeinsidetrack.com. 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FF0000"/>
                </a:solidFill>
                <a:ea typeface="Tahoma"/>
                <a:cs typeface="Tahoma"/>
                <a:sym typeface="Tahoma"/>
              </a:rPr>
              <a:t>We offer free parent nights for high schools 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0070C0"/>
                </a:solidFill>
                <a:ea typeface="Tahoma"/>
                <a:cs typeface="Tahoma"/>
                <a:sym typeface="Tahoma"/>
              </a:rPr>
              <a:t>Contact me anytime with questions!</a:t>
            </a:r>
          </a:p>
        </p:txBody>
      </p:sp>
    </p:spTree>
    <p:extLst>
      <p:ext uri="{BB962C8B-B14F-4D97-AF65-F5344CB8AC3E}">
        <p14:creationId xmlns:p14="http://schemas.microsoft.com/office/powerpoint/2010/main" val="27245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" y="0"/>
            <a:ext cx="9070607" cy="7083188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0982" y="5349922"/>
            <a:ext cx="8566244" cy="1733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College is different than when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we went to school</a:t>
            </a:r>
            <a:endParaRPr lang="en-US" sz="4800" b="1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06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23557" y="1228299"/>
            <a:ext cx="8820443" cy="48067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1987, how much has tuition increased at the University of Minnesota?</a:t>
            </a:r>
            <a:endParaRPr lang="en-US" sz="3600" b="0" i="0" u="none" strike="noStrike" cap="none" baseline="0" dirty="0">
              <a:solidFill>
                <a:schemeClr val="bg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28%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215%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557%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numbers on my calculator don’t go that high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80">
            <a:extLst>
              <a:ext uri="{FF2B5EF4-FFF2-40B4-BE49-F238E27FC236}">
                <a16:creationId xmlns:a16="http://schemas.microsoft.com/office/drawing/2014/main" id="{8AB940C7-C55B-42E5-B1FE-E7412D2D16C3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*Sources: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Minnesota System-Level Undergraduate Tuition &amp; Fee Trends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4"/>
                <a:rtl val="0"/>
              </a:rPr>
              <a:t>University of Minnesota Costs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of 8-17-17</a:t>
            </a:r>
          </a:p>
        </p:txBody>
      </p:sp>
    </p:spTree>
    <p:extLst>
      <p:ext uri="{BB962C8B-B14F-4D97-AF65-F5344CB8AC3E}">
        <p14:creationId xmlns:p14="http://schemas.microsoft.com/office/powerpoint/2010/main" val="42224561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 of M Tuition Increase since 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557</a:t>
            </a:r>
            <a:r>
              <a:rPr lang="en-US" sz="5400" b="0" i="0" u="none" strike="noStrike" cap="none" baseline="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Private College Tuition Increase</a:t>
            </a:r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1557337" y="5006952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413%</a:t>
            </a:r>
          </a:p>
        </p:txBody>
      </p:sp>
      <p:sp>
        <p:nvSpPr>
          <p:cNvPr id="6" name="Shape 380">
            <a:extLst>
              <a:ext uri="{FF2B5EF4-FFF2-40B4-BE49-F238E27FC236}">
                <a16:creationId xmlns:a16="http://schemas.microsoft.com/office/drawing/2014/main" id="{3B33D62E-A765-4C69-941D-8EB9E0526849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College Board Tuition and Fees and Room and Board over Time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8-17-17</a:t>
            </a:r>
          </a:p>
        </p:txBody>
      </p:sp>
    </p:spTree>
    <p:extLst>
      <p:ext uri="{BB962C8B-B14F-4D97-AF65-F5344CB8AC3E}">
        <p14:creationId xmlns:p14="http://schemas.microsoft.com/office/powerpoint/2010/main" val="2125854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There is no purchase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as significant as college that people know so little about</a:t>
            </a:r>
          </a:p>
        </p:txBody>
      </p:sp>
    </p:spTree>
    <p:extLst>
      <p:ext uri="{BB962C8B-B14F-4D97-AF65-F5344CB8AC3E}">
        <p14:creationId xmlns:p14="http://schemas.microsoft.com/office/powerpoint/2010/main" val="2078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381000" y="0"/>
            <a:ext cx="8229600" cy="457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baseline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57200" y="609601"/>
            <a:ext cx="8381999" cy="2836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Any discussion of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“college fit” today must include academic, social AND financial fit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3426069" y="4423118"/>
            <a:ext cx="2139462" cy="1811216"/>
          </a:xfrm>
          <a:prstGeom prst="triangl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553</Words>
  <Application>Microsoft Office PowerPoint</Application>
  <PresentationFormat>On-screen Show (4:3)</PresentationFormat>
  <Paragraphs>91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Comic Sans MS</vt:lpstr>
      <vt:lpstr>Helvetica Neue</vt:lpstr>
      <vt:lpstr>Noto Symbol</vt:lpstr>
      <vt:lpstr>Open Sans</vt:lpstr>
      <vt:lpstr>Tahoma</vt:lpstr>
      <vt:lpstr>Times New Roman</vt:lpstr>
      <vt:lpstr>3_Textured</vt:lpstr>
      <vt:lpstr>4_Textured</vt:lpstr>
      <vt:lpstr>Motyw pakietu Office</vt:lpstr>
      <vt:lpstr>bb</vt:lpstr>
      <vt:lpstr>PowerPoint Presentation</vt:lpstr>
      <vt:lpstr>PowerPoint Presentation</vt:lpstr>
      <vt:lpstr>Quiz</vt:lpstr>
      <vt:lpstr>U of M Tuition Increase since ‘87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 how to evaluate a financial aid offer</vt:lpstr>
      <vt:lpstr>PowerPoint Presentation</vt:lpstr>
      <vt:lpstr>PowerPoint Presentation</vt:lpstr>
      <vt:lpstr>Tip #2</vt:lpstr>
      <vt:lpstr>PowerPoint Presentation</vt:lpstr>
      <vt:lpstr>Tip #3</vt:lpstr>
      <vt:lpstr>Tip #4</vt:lpstr>
      <vt:lpstr>PowerPoint Presentation</vt:lpstr>
      <vt:lpstr>Look for schools …</vt:lpstr>
      <vt:lpstr>Tip #5</vt:lpstr>
      <vt:lpstr>Tip #6</vt:lpstr>
      <vt:lpstr>Tip #7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Chris Wills</cp:lastModifiedBy>
  <cp:revision>72</cp:revision>
  <dcterms:modified xsi:type="dcterms:W3CDTF">2018-04-24T18:57:38Z</dcterms:modified>
</cp:coreProperties>
</file>