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5" r:id="rId1"/>
    <p:sldMasterId id="2147483696" r:id="rId2"/>
    <p:sldMasterId id="2147483697" r:id="rId3"/>
    <p:sldMasterId id="2147483698" r:id="rId4"/>
  </p:sldMasterIdLst>
  <p:notesMasterIdLst>
    <p:notesMasterId r:id="rId37"/>
  </p:notesMasterIdLst>
  <p:sldIdLst>
    <p:sldId id="256" r:id="rId5"/>
    <p:sldId id="355" r:id="rId6"/>
    <p:sldId id="358" r:id="rId7"/>
    <p:sldId id="333" r:id="rId8"/>
    <p:sldId id="356" r:id="rId9"/>
    <p:sldId id="334" r:id="rId10"/>
    <p:sldId id="264" r:id="rId11"/>
    <p:sldId id="267" r:id="rId12"/>
    <p:sldId id="331" r:id="rId13"/>
    <p:sldId id="332" r:id="rId14"/>
    <p:sldId id="259" r:id="rId15"/>
    <p:sldId id="369" r:id="rId16"/>
    <p:sldId id="351" r:id="rId17"/>
    <p:sldId id="336" r:id="rId18"/>
    <p:sldId id="337" r:id="rId19"/>
    <p:sldId id="281" r:id="rId20"/>
    <p:sldId id="339" r:id="rId21"/>
    <p:sldId id="359" r:id="rId22"/>
    <p:sldId id="352" r:id="rId23"/>
    <p:sldId id="341" r:id="rId24"/>
    <p:sldId id="353" r:id="rId25"/>
    <p:sldId id="270" r:id="rId26"/>
    <p:sldId id="357" r:id="rId27"/>
    <p:sldId id="279" r:id="rId28"/>
    <p:sldId id="346" r:id="rId29"/>
    <p:sldId id="345" r:id="rId30"/>
    <p:sldId id="284" r:id="rId31"/>
    <p:sldId id="348" r:id="rId32"/>
    <p:sldId id="349" r:id="rId33"/>
    <p:sldId id="365" r:id="rId34"/>
    <p:sldId id="444" r:id="rId35"/>
    <p:sldId id="329" r:id="rId36"/>
  </p:sldIdLst>
  <p:sldSz cx="9144000" cy="6858000" type="screen4x3"/>
  <p:notesSz cx="6854825" cy="929322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B8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7" autoAdjust="0"/>
    <p:restoredTop sz="94402" autoAdjust="0"/>
  </p:normalViewPr>
  <p:slideViewPr>
    <p:cSldViewPr snapToGrid="0">
      <p:cViewPr varScale="1">
        <p:scale>
          <a:sx n="108" d="100"/>
          <a:sy n="108" d="100"/>
        </p:scale>
        <p:origin x="1728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3025" y="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2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009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64030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26318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Shape 449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929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2272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Shape 557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8112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6" name="Shape 736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1110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6613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38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1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321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7147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70359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4777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66168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3001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9068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2563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787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52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976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633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630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2514599" y="-762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760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 rot="5400000">
            <a:off x="4800600" y="2209799"/>
            <a:ext cx="57149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 rot="5400000">
            <a:off x="609600" y="228600"/>
            <a:ext cx="5714999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9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2514599" y="-762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 rot="5400000">
            <a:off x="4800600" y="2209799"/>
            <a:ext cx="57149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 rot="5400000">
            <a:off x="609600" y="228600"/>
            <a:ext cx="5714999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marR="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marR="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marR="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marR="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904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rdwallet.com/blog/loans/student-loans/parent-plus-loans-retiremen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cas.org/sites/default/files/pub_files/classof2015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baseline="0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bb</a:t>
            </a:r>
            <a:endParaRPr sz="4400" b="0" i="0" u="none" strike="noStrike" cap="none" baseline="0" dirty="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26" name="Shape 3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7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1558" y="4935404"/>
            <a:ext cx="4012442" cy="18574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327"/>
          <p:cNvSpPr txBox="1"/>
          <p:nvPr/>
        </p:nvSpPr>
        <p:spPr>
          <a:xfrm>
            <a:off x="327547" y="184368"/>
            <a:ext cx="8359254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8 </a:t>
            </a:r>
            <a:r>
              <a:rPr lang="en-US" sz="4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Insider Tips to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Late-Stage College Planning</a:t>
            </a:r>
            <a:endParaRPr lang="en-US" sz="4400" b="1" i="0" u="none" strike="noStrike" cap="none" baseline="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Shape 327">
            <a:extLst>
              <a:ext uri="{FF2B5EF4-FFF2-40B4-BE49-F238E27FC236}">
                <a16:creationId xmlns:a16="http://schemas.microsoft.com/office/drawing/2014/main" id="{199385DD-1165-457C-92D8-42610189A60A}"/>
              </a:ext>
            </a:extLst>
          </p:cNvPr>
          <p:cNvSpPr txBox="1"/>
          <p:nvPr/>
        </p:nvSpPr>
        <p:spPr>
          <a:xfrm>
            <a:off x="3450244" y="3091194"/>
            <a:ext cx="5236555" cy="1710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Cozy Wittman</a:t>
            </a:r>
          </a:p>
          <a:p>
            <a:pPr>
              <a:buSzPct val="25000"/>
            </a:pPr>
            <a:r>
              <a:rPr lang="en-US" sz="28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CollegeInsideTrack.com</a:t>
            </a:r>
          </a:p>
          <a:p>
            <a:pPr>
              <a:buSzPct val="25000"/>
            </a:pPr>
            <a:r>
              <a:rPr lang="en-US" sz="28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612-850-5729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36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3600" b="0" i="0" u="none" strike="noStrike" cap="none" baseline="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4E4483-60EA-4F4B-9026-44E309AE79C1}"/>
              </a:ext>
            </a:extLst>
          </p:cNvPr>
          <p:cNvSpPr/>
          <p:nvPr/>
        </p:nvSpPr>
        <p:spPr>
          <a:xfrm>
            <a:off x="333375" y="559720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FPA of Iowa</a:t>
            </a:r>
            <a:br>
              <a:rPr lang="en-US" sz="24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endParaRPr lang="en-US" sz="2400" b="1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40E036-D01F-4540-AE6C-DB8B5254AD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460" y="1949231"/>
            <a:ext cx="2981325" cy="29813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32" y="184565"/>
            <a:ext cx="5568285" cy="3053856"/>
          </a:xfrm>
          <a:prstGeom prst="rect">
            <a:avLst/>
          </a:prstGeom>
        </p:spPr>
      </p:pic>
      <p:sp>
        <p:nvSpPr>
          <p:cNvPr id="3" name="Shape 354"/>
          <p:cNvSpPr/>
          <p:nvPr/>
        </p:nvSpPr>
        <p:spPr>
          <a:xfrm>
            <a:off x="272956" y="3398293"/>
            <a:ext cx="8566244" cy="33835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4800" b="1" i="0" u="none" strike="noStrike" cap="none" baseline="0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There is no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 purchase </a:t>
            </a: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4800" b="1" i="0" u="none" strike="noStrike" cap="none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as significant as college that people know so little about</a:t>
            </a:r>
            <a:endParaRPr lang="en-US" sz="4800" b="1" i="0" u="none" strike="noStrike" cap="none" baseline="0" dirty="0">
              <a:solidFill>
                <a:srgbClr val="FF0000"/>
              </a:solidFill>
              <a:latin typeface="Tahoma" charset="0"/>
              <a:ea typeface="Tahoma" charset="0"/>
              <a:cs typeface="Tahoma" charset="0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7820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Shape 3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230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/>
        </p:nvSpPr>
        <p:spPr>
          <a:xfrm>
            <a:off x="0" y="1410423"/>
            <a:ext cx="9144000" cy="5669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90000"/>
            </a:pPr>
            <a:r>
              <a:rPr lang="en-US" sz="5400" b="1" i="0" u="none" strike="noStrike" cap="none" baseline="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Average </a:t>
            </a:r>
            <a:r>
              <a:rPr lang="en-US" sz="5400" b="1" i="0" strike="noStrike" cap="none" baseline="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family</a:t>
            </a:r>
            <a:r>
              <a:rPr lang="en-US" sz="5400" b="1" i="0" u="none" strike="noStrike" cap="none" baseline="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 college debt:</a:t>
            </a:r>
          </a:p>
          <a:p>
            <a:pPr marL="0" marR="0" lvl="0" indent="0" algn="ctr" rtl="0">
              <a:spcBef>
                <a:spcPts val="3300"/>
              </a:spcBef>
              <a:spcAft>
                <a:spcPts val="0"/>
              </a:spcAft>
              <a:buClr>
                <a:schemeClr val="hlink"/>
              </a:buClr>
              <a:buSzPct val="90000"/>
            </a:pPr>
            <a:r>
              <a:rPr lang="en-US" sz="6000" b="1" i="0" u="sng" strike="noStrike" cap="none" baseline="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$57,800</a:t>
            </a:r>
            <a:r>
              <a:rPr lang="en-US" sz="6000" b="1" i="0" u="none" strike="noStrike" cap="none" baseline="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 </a:t>
            </a:r>
            <a:r>
              <a:rPr lang="en-US" sz="6000" b="1" i="0" u="none" strike="noStrike" cap="none" baseline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in </a:t>
            </a:r>
            <a:r>
              <a:rPr lang="en-US" sz="6000" b="1" i="0" u="sng" strike="noStrike" cap="none" baseline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loans</a:t>
            </a:r>
          </a:p>
          <a:p>
            <a:pPr marL="0" marR="0" lvl="0" indent="0" algn="ctr" rtl="0">
              <a:spcBef>
                <a:spcPts val="3300"/>
              </a:spcBef>
              <a:spcAft>
                <a:spcPts val="0"/>
              </a:spcAft>
              <a:buClr>
                <a:schemeClr val="hlink"/>
              </a:buClr>
              <a:buSzPct val="90000"/>
            </a:pPr>
            <a:r>
              <a:rPr lang="en-US" sz="6000" b="1" i="0" strike="noStrike" cap="none" baseline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Includes student &amp; family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40DA32-8074-614F-AC3A-644E7D7D1586}"/>
              </a:ext>
            </a:extLst>
          </p:cNvPr>
          <p:cNvSpPr/>
          <p:nvPr/>
        </p:nvSpPr>
        <p:spPr>
          <a:xfrm>
            <a:off x="286603" y="6222669"/>
            <a:ext cx="8643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  <a:defRPr/>
            </a:pPr>
            <a:r>
              <a:rPr lang="en-US" dirty="0"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*Sources: </a:t>
            </a:r>
            <a:r>
              <a:rPr lang="en-US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Nerdwallet.com</a:t>
            </a:r>
            <a:r>
              <a:rPr lang="en-US" dirty="0"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dirty="0">
                <a:hlinkClick r:id="rId3"/>
              </a:rPr>
              <a:t>Got Parent PLUS Loans? Save Money With These Alternative Payment Plans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The Institute for College Access and Success</a:t>
            </a:r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accessed 8-18-17</a:t>
            </a:r>
          </a:p>
        </p:txBody>
      </p:sp>
    </p:spTree>
    <p:extLst>
      <p:ext uri="{BB962C8B-B14F-4D97-AF65-F5344CB8AC3E}">
        <p14:creationId xmlns:p14="http://schemas.microsoft.com/office/powerpoint/2010/main" val="242354911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/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E5FFFF"/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  <a:sym typeface="Tahoma"/>
                <a:rtl val="0"/>
              </a:rPr>
              <a:t>What Will College Cost?</a:t>
            </a:r>
          </a:p>
        </p:txBody>
      </p:sp>
      <p:sp>
        <p:nvSpPr>
          <p:cNvPr id="361" name="Shape 361"/>
          <p:cNvSpPr/>
          <p:nvPr/>
        </p:nvSpPr>
        <p:spPr>
          <a:xfrm>
            <a:off x="245660" y="1371600"/>
            <a:ext cx="8898340" cy="54863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FF"/>
              </a:buClr>
              <a:buSzTx/>
              <a:buFont typeface="Times New Roman"/>
              <a:buNone/>
              <a:tabLst/>
              <a:defRPr/>
            </a:pP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Tahoma"/>
              <a:cs typeface="Tahoma"/>
              <a:sym typeface="Tahoma"/>
              <a:rtl val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CCFF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  <a:sym typeface="Comic Sans MS"/>
                <a:rtl val="0"/>
              </a:rPr>
              <a:t>1986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  <a:sym typeface="Comic Sans MS"/>
                <a:rtl val="0"/>
              </a:rPr>
              <a:t> annual cost: $5,000 to 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  <a:sym typeface="Comic Sans MS"/>
                <a:rtl val="0"/>
              </a:rPr>
              <a:t>$13,000</a:t>
            </a:r>
          </a:p>
          <a:p>
            <a:pPr marL="342900" marR="0" lvl="0" indent="-21082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CCFF"/>
              </a:buClr>
              <a:buSzTx/>
              <a:buFont typeface="Noto Symbol"/>
              <a:buNone/>
              <a:tabLst/>
              <a:defRPr/>
            </a:pPr>
            <a:endParaRPr kumimoji="0" sz="3200" b="1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charset="0"/>
              <a:ea typeface="Tahoma" charset="0"/>
              <a:cs typeface="Tahoma" charset="0"/>
              <a:sym typeface="Comic Sans MS"/>
              <a:rtl val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CCFF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  <a:sym typeface="Comic Sans MS"/>
                <a:rtl val="0"/>
              </a:rPr>
              <a:t>2016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  <a:sym typeface="Comic Sans MS"/>
                <a:rtl val="0"/>
              </a:rPr>
              <a:t> annual cost: $20,000 to 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  <a:sym typeface="Comic Sans MS"/>
                <a:rtl val="0"/>
              </a:rPr>
              <a:t>$70,000</a:t>
            </a:r>
          </a:p>
          <a:p>
            <a:pPr marL="342900" marR="0" lvl="0" indent="-21082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CCFF"/>
              </a:buClr>
              <a:buSzTx/>
              <a:buFont typeface="Noto Symbol"/>
              <a:buNone/>
              <a:tabLst/>
              <a:defRPr/>
            </a:pPr>
            <a:endParaRPr kumimoji="0" sz="3200" b="1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charset="0"/>
              <a:ea typeface="Tahoma" charset="0"/>
              <a:cs typeface="Tahoma" charset="0"/>
              <a:sym typeface="Comic Sans MS"/>
              <a:rtl val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CCFF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  <a:sym typeface="Comic Sans MS"/>
                <a:rtl val="0"/>
              </a:rPr>
              <a:t>2025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  <a:sym typeface="Comic Sans MS"/>
                <a:rtl val="0"/>
              </a:rPr>
              <a:t> annual cost: $53,000 to 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  <a:sym typeface="Comic Sans MS"/>
                <a:rtl val="0"/>
              </a:rPr>
              <a:t>$102,000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00CCFF"/>
              </a:buClr>
              <a:buSzTx/>
              <a:buFont typeface="Noto Symbol"/>
              <a:buNone/>
              <a:tabLst/>
              <a:defRPr/>
            </a:pPr>
            <a:endParaRPr kumimoji="0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charset="0"/>
              <a:ea typeface="Tahoma" charset="0"/>
              <a:cs typeface="Tahoma" charset="0"/>
              <a:sym typeface="Comic Sans MS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2619167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  <a:sym typeface="Times New Roman"/>
              </a:rPr>
              <a:t>2 Types of Aid</a:t>
            </a:r>
            <a:endParaRPr lang="en-US" sz="6000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SzPct val="64999"/>
              <a:buNone/>
            </a:pPr>
            <a:r>
              <a:rPr lang="en-US" sz="6600" b="1" dirty="0">
                <a:solidFill>
                  <a:schemeClr val="lt1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1. Need-based aid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SzPct val="64999"/>
              <a:buNone/>
            </a:pPr>
            <a:endParaRPr lang="en-US" sz="6600" b="1" dirty="0">
              <a:solidFill>
                <a:schemeClr val="lt1"/>
              </a:solidFill>
              <a:latin typeface="Tahoma" charset="0"/>
              <a:ea typeface="Tahoma" charset="0"/>
              <a:cs typeface="Tahoma" charset="0"/>
              <a:sym typeface="Comic Sans MS"/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buSzPct val="64999"/>
              <a:buNone/>
            </a:pPr>
            <a:r>
              <a:rPr lang="en-US" sz="6600" b="1" dirty="0">
                <a:solidFill>
                  <a:schemeClr val="lt1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2. Merit aid</a:t>
            </a:r>
            <a:endParaRPr lang="en-US" sz="6600" b="1" dirty="0">
              <a:solidFill>
                <a:srgbClr val="FFFF00"/>
              </a:solidFill>
              <a:latin typeface="Tahoma" charset="0"/>
              <a:ea typeface="Tahoma" charset="0"/>
              <a:cs typeface="Tahoma" charset="0"/>
              <a:sym typeface="Comic Sans MS"/>
            </a:endParaRPr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2139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54"/>
          <p:cNvSpPr/>
          <p:nvPr/>
        </p:nvSpPr>
        <p:spPr>
          <a:xfrm>
            <a:off x="272956" y="5199797"/>
            <a:ext cx="8566244" cy="15820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5400" b="1" i="0" u="none" strike="noStrike" cap="none" baseline="0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FAFSA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 vs. </a:t>
            </a:r>
            <a:r>
              <a:rPr lang="en-US" sz="5400" b="1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CSS/Profile</a:t>
            </a: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3600" b="1" i="0" u="none" strike="noStrike" cap="none" baseline="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Expected</a:t>
            </a:r>
            <a:r>
              <a:rPr lang="en-US" sz="3600" b="1" i="0" u="none" strike="noStrike" cap="none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 Family Contribution (EFC)</a:t>
            </a:r>
            <a:endParaRPr lang="en-US" sz="3600" b="1" i="0" u="none" strike="noStrike" cap="none" baseline="0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  <a:sym typeface="Comic Sans MS"/>
            </a:endParaRPr>
          </a:p>
        </p:txBody>
      </p:sp>
      <p:sp>
        <p:nvSpPr>
          <p:cNvPr id="4" name="Shape 354"/>
          <p:cNvSpPr/>
          <p:nvPr/>
        </p:nvSpPr>
        <p:spPr>
          <a:xfrm>
            <a:off x="272956" y="1"/>
            <a:ext cx="8816455" cy="10235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5400" u="none" strike="noStrike" cap="none" baseline="0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2 Need-based</a:t>
            </a:r>
            <a:r>
              <a:rPr lang="en-US" sz="5400" u="none" strike="noStrike" cap="none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 aid forms</a:t>
            </a:r>
            <a:endParaRPr lang="en-US" sz="5400" dirty="0">
              <a:solidFill>
                <a:srgbClr val="FF0000"/>
              </a:solidFill>
              <a:latin typeface="Tahoma" charset="0"/>
              <a:ea typeface="Tahoma" charset="0"/>
              <a:cs typeface="Tahoma" charset="0"/>
              <a:sym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22" y="1023582"/>
            <a:ext cx="6096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6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E4B"/>
        </a:soli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/>
          <p:nvPr/>
        </p:nvSpPr>
        <p:spPr>
          <a:xfrm>
            <a:off x="294965" y="321414"/>
            <a:ext cx="6889606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baseline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  <a:sym typeface="Open Sans"/>
              </a:rPr>
              <a:t>Biggest Influencers of Financial Aid</a:t>
            </a:r>
          </a:p>
        </p:txBody>
      </p:sp>
      <p:sp>
        <p:nvSpPr>
          <p:cNvPr id="527" name="Shape 527"/>
          <p:cNvSpPr txBox="1"/>
          <p:nvPr/>
        </p:nvSpPr>
        <p:spPr>
          <a:xfrm>
            <a:off x="720579" y="3241294"/>
            <a:ext cx="3212597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Parent non-retirement assets</a:t>
            </a:r>
          </a:p>
        </p:txBody>
      </p:sp>
      <p:sp>
        <p:nvSpPr>
          <p:cNvPr id="528" name="Shape 528"/>
          <p:cNvSpPr txBox="1"/>
          <p:nvPr/>
        </p:nvSpPr>
        <p:spPr>
          <a:xfrm>
            <a:off x="720579" y="2364682"/>
            <a:ext cx="3348543" cy="8793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  <a:sym typeface="Open Sans"/>
              </a:rPr>
              <a:t>Income from tax return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529" name="Shape 529"/>
          <p:cNvSpPr txBox="1"/>
          <p:nvPr/>
        </p:nvSpPr>
        <p:spPr>
          <a:xfrm>
            <a:off x="701337" y="4981598"/>
            <a:ext cx="3904135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  <a:sym typeface="Open Sans"/>
              </a:rPr>
              <a:t>Children’s assets and income </a:t>
            </a:r>
            <a:br>
              <a:rPr lang="en-US" sz="2400" b="0" i="0" u="none" strike="noStrike" cap="none" baseline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  <a:sym typeface="Open Sans"/>
              </a:rPr>
            </a:br>
            <a:r>
              <a:rPr lang="en-US" sz="2400" b="0" i="0" u="none" strike="noStrike" cap="none" baseline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  <a:sym typeface="Open Sans"/>
              </a:rPr>
              <a:t>(UGMA/UTMA, Grandparent donations</a:t>
            </a:r>
            <a:r>
              <a:rPr lang="en-US" sz="1600" b="0" i="0" u="none" strike="noStrike" cap="none" baseline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  <a:sym typeface="Open Sans"/>
              </a:rPr>
              <a:t>)</a:t>
            </a:r>
          </a:p>
        </p:txBody>
      </p:sp>
      <p:sp>
        <p:nvSpPr>
          <p:cNvPr id="530" name="Shape 530"/>
          <p:cNvSpPr/>
          <p:nvPr/>
        </p:nvSpPr>
        <p:spPr>
          <a:xfrm>
            <a:off x="476074" y="5124925"/>
            <a:ext cx="150175" cy="150175"/>
          </a:xfrm>
          <a:prstGeom prst="ellipse">
            <a:avLst/>
          </a:prstGeom>
          <a:solidFill>
            <a:srgbClr val="DCB8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1" name="Shape 531"/>
          <p:cNvSpPr/>
          <p:nvPr/>
        </p:nvSpPr>
        <p:spPr>
          <a:xfrm>
            <a:off x="551162" y="2517516"/>
            <a:ext cx="150175" cy="150175"/>
          </a:xfrm>
          <a:prstGeom prst="ellipse">
            <a:avLst/>
          </a:prstGeom>
          <a:solidFill>
            <a:srgbClr val="DCB8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2" name="Shape 532"/>
          <p:cNvSpPr/>
          <p:nvPr/>
        </p:nvSpPr>
        <p:spPr>
          <a:xfrm>
            <a:off x="517443" y="3732603"/>
            <a:ext cx="150175" cy="150175"/>
          </a:xfrm>
          <a:prstGeom prst="ellipse">
            <a:avLst/>
          </a:prstGeom>
          <a:solidFill>
            <a:srgbClr val="DCB8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3" name="Shape 533"/>
          <p:cNvSpPr txBox="1"/>
          <p:nvPr/>
        </p:nvSpPr>
        <p:spPr>
          <a:xfrm>
            <a:off x="747728" y="3579848"/>
            <a:ext cx="3966776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  <a:sym typeface="Open Sans"/>
              </a:rPr>
              <a:t>Number of children in college</a:t>
            </a:r>
          </a:p>
        </p:txBody>
      </p:sp>
      <p:pic>
        <p:nvPicPr>
          <p:cNvPr id="534" name="Shape 5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2998" y="1610163"/>
            <a:ext cx="3037995" cy="303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Shape 5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6639" y="3800069"/>
            <a:ext cx="2278497" cy="2649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28" y="365126"/>
            <a:ext cx="2592222" cy="1325562"/>
          </a:xfrm>
        </p:spPr>
        <p:txBody>
          <a:bodyPr/>
          <a:lstStyle/>
          <a:p>
            <a:r>
              <a:rPr lang="en-US" sz="4800" dirty="0">
                <a:latin typeface="Tahoma" charset="0"/>
                <a:ea typeface="Tahoma" charset="0"/>
                <a:cs typeface="Tahoma" charset="0"/>
              </a:rPr>
              <a:t>Tip #1</a:t>
            </a:r>
          </a:p>
        </p:txBody>
      </p:sp>
      <p:sp>
        <p:nvSpPr>
          <p:cNvPr id="4" name="Shape 341"/>
          <p:cNvSpPr txBox="1">
            <a:spLocks/>
          </p:cNvSpPr>
          <p:nvPr/>
        </p:nvSpPr>
        <p:spPr>
          <a:xfrm>
            <a:off x="457199" y="1969478"/>
            <a:ext cx="8427493" cy="46633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720"/>
              </a:spcBef>
              <a:buSzPct val="64999"/>
            </a:pPr>
            <a:r>
              <a:rPr lang="en-US" sz="4400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If need-based aid is an option, move assets out of child’s name</a:t>
            </a:r>
          </a:p>
          <a:p>
            <a:pPr marL="342900" lvl="0" indent="-342900">
              <a:buClr>
                <a:schemeClr val="hlink"/>
              </a:buClr>
              <a:buSzPct val="64999"/>
              <a:buFont typeface="Noto Symbol"/>
              <a:buChar char="■"/>
            </a:pPr>
            <a:endParaRPr lang="en-US" sz="3600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  <a:sym typeface="Comic Sans MS"/>
            </a:endParaRPr>
          </a:p>
          <a:p>
            <a:pPr marL="342900" lvl="0" indent="-342900"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6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Child assessed @ 20%</a:t>
            </a:r>
          </a:p>
          <a:p>
            <a:pPr marL="342900" lvl="0" indent="-342900">
              <a:spcBef>
                <a:spcPts val="52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6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Parent rate is 5.64%</a:t>
            </a:r>
          </a:p>
          <a:p>
            <a:pPr marL="342900" lvl="0" indent="-342900">
              <a:spcBef>
                <a:spcPts val="52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6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529 plans are assessed at parent’s rate, UGMA/UTMA at child’s rate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0" y="218282"/>
            <a:ext cx="3839688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3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42" y="536875"/>
            <a:ext cx="3408778" cy="1325562"/>
          </a:xfrm>
        </p:spPr>
        <p:txBody>
          <a:bodyPr/>
          <a:lstStyle/>
          <a:p>
            <a:r>
              <a:rPr lang="en-US" sz="4800" dirty="0">
                <a:latin typeface="Calibri" charset="0"/>
                <a:ea typeface="Calibri" charset="0"/>
                <a:cs typeface="Calibri" charset="0"/>
              </a:rPr>
              <a:t>Tip #2</a:t>
            </a:r>
          </a:p>
        </p:txBody>
      </p:sp>
      <p:sp>
        <p:nvSpPr>
          <p:cNvPr id="4" name="Shape 341"/>
          <p:cNvSpPr txBox="1">
            <a:spLocks/>
          </p:cNvSpPr>
          <p:nvPr/>
        </p:nvSpPr>
        <p:spPr>
          <a:xfrm>
            <a:off x="224840" y="2033238"/>
            <a:ext cx="3777144" cy="2560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>
              <a:spcBef>
                <a:spcPts val="720"/>
              </a:spcBef>
              <a:buSzPct val="64999"/>
            </a:pPr>
            <a:r>
              <a:rPr lang="en-US" sz="4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Grandparent 529 plans</a:t>
            </a:r>
            <a:endParaRPr lang="en-US" sz="18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spcBef>
                <a:spcPts val="720"/>
              </a:spcBef>
              <a:buSzPct val="64999"/>
            </a:pPr>
            <a:endParaRPr lang="en-US" sz="18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spcBef>
                <a:spcPts val="720"/>
              </a:spcBef>
              <a:buSzPct val="64999"/>
            </a:pPr>
            <a:endParaRPr lang="en-US" sz="18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71500" indent="-571500">
              <a:spcBef>
                <a:spcPts val="720"/>
              </a:spcBef>
              <a:buSzPct val="64999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Aren’t disclosed on FAFSA</a:t>
            </a:r>
          </a:p>
          <a:p>
            <a:pPr marL="571500" indent="-571500">
              <a:spcBef>
                <a:spcPts val="720"/>
              </a:spcBef>
              <a:buSzPct val="64999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Delay distribution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620" y="2791134"/>
            <a:ext cx="4806461" cy="3604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4452"/>
            <a:ext cx="4525556" cy="209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2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2215" y="365126"/>
            <a:ext cx="2868409" cy="1325562"/>
          </a:xfrm>
        </p:spPr>
        <p:txBody>
          <a:bodyPr/>
          <a:lstStyle/>
          <a:p>
            <a:r>
              <a:rPr lang="en-US" sz="4800" dirty="0">
                <a:latin typeface="Tahoma" charset="0"/>
                <a:ea typeface="Tahoma" charset="0"/>
                <a:cs typeface="Tahoma" charset="0"/>
              </a:rPr>
              <a:t>Tip #3</a:t>
            </a:r>
          </a:p>
        </p:txBody>
      </p:sp>
      <p:sp>
        <p:nvSpPr>
          <p:cNvPr id="4" name="Shape 341"/>
          <p:cNvSpPr txBox="1">
            <a:spLocks/>
          </p:cNvSpPr>
          <p:nvPr/>
        </p:nvSpPr>
        <p:spPr>
          <a:xfrm>
            <a:off x="443131" y="3399449"/>
            <a:ext cx="8427493" cy="29682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Pct val="64999"/>
              <a:buFontTx/>
              <a:buNone/>
              <a:tabLst/>
              <a:defRPr/>
            </a:pPr>
            <a:r>
              <a:rPr kumimoji="0" lang="en-US" sz="32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  <a:sym typeface="Arial"/>
                <a:rtl val="0"/>
              </a:rPr>
              <a:t>Review financial aid forms for accuracy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Pct val="64999"/>
              <a:buFontTx/>
              <a:buNone/>
              <a:tabLst/>
              <a:defRPr/>
            </a:pPr>
            <a:endParaRPr kumimoji="0" lang="en-US" sz="110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charset="0"/>
              <a:ea typeface="Tahoma" charset="0"/>
              <a:cs typeface="Tahoma" charset="0"/>
              <a:sym typeface="Arial"/>
              <a:rtl val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32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  <a:sym typeface="Comic Sans MS"/>
                <a:rtl val="0"/>
              </a:rPr>
              <a:t>42% contain errors that cost a family money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32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  <a:sym typeface="Comic Sans MS"/>
                <a:rtl val="0"/>
              </a:rPr>
              <a:t>FAFSA -Your primary residence and your retirement are not counted as assets (CSS/Profile is different)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05" y="163246"/>
            <a:ext cx="4873341" cy="323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1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447974" y="668151"/>
            <a:ext cx="8243667" cy="42037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2108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7018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12953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132080" indent="0" algn="ctr">
              <a:buNone/>
            </a:pPr>
            <a:r>
              <a:rPr lang="en-US" sz="48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College Inside Track saves families an average of $75,488 off the four year college sticker price!</a:t>
            </a:r>
          </a:p>
          <a:p>
            <a:pPr marL="132080" indent="0" algn="ctr">
              <a:buNone/>
            </a:pPr>
            <a:endParaRPr lang="en-US" sz="48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Shape 3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48513" y="4527550"/>
            <a:ext cx="4012442" cy="1857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42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830883"/>
            <a:ext cx="6096000" cy="4629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534" y="0"/>
            <a:ext cx="89930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hlink"/>
              </a:buClr>
              <a:buSzPct val="64999"/>
            </a:pPr>
            <a:r>
              <a:rPr lang="en-US" sz="8000" b="1" dirty="0">
                <a:solidFill>
                  <a:srgbClr val="00B050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Merit Aid</a:t>
            </a:r>
          </a:p>
        </p:txBody>
      </p:sp>
      <p:sp>
        <p:nvSpPr>
          <p:cNvPr id="6" name="Rectangle 5"/>
          <p:cNvSpPr/>
          <p:nvPr/>
        </p:nvSpPr>
        <p:spPr>
          <a:xfrm>
            <a:off x="95534" y="5171918"/>
            <a:ext cx="89930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hlink"/>
              </a:buClr>
              <a:buSzPct val="64999"/>
            </a:pPr>
            <a:r>
              <a:rPr lang="en-US" sz="4400" b="1" dirty="0">
                <a:solidFill>
                  <a:srgbClr val="00B050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AP, PSEO, standardized test scores, GPA, sports, etc.</a:t>
            </a:r>
          </a:p>
        </p:txBody>
      </p:sp>
    </p:spTree>
    <p:extLst>
      <p:ext uri="{BB962C8B-B14F-4D97-AF65-F5344CB8AC3E}">
        <p14:creationId xmlns:p14="http://schemas.microsoft.com/office/powerpoint/2010/main" val="779320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4984" y="365126"/>
            <a:ext cx="2999707" cy="1325562"/>
          </a:xfrm>
        </p:spPr>
        <p:txBody>
          <a:bodyPr/>
          <a:lstStyle/>
          <a:p>
            <a:r>
              <a:rPr lang="en-US" sz="4800" dirty="0"/>
              <a:t>Tip #4</a:t>
            </a:r>
          </a:p>
        </p:txBody>
      </p:sp>
      <p:sp>
        <p:nvSpPr>
          <p:cNvPr id="4" name="Shape 341"/>
          <p:cNvSpPr txBox="1">
            <a:spLocks/>
          </p:cNvSpPr>
          <p:nvPr/>
        </p:nvSpPr>
        <p:spPr>
          <a:xfrm>
            <a:off x="457199" y="4529903"/>
            <a:ext cx="8427493" cy="23280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Pct val="64999"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omic Sans MS"/>
                <a:cs typeface="Arial"/>
                <a:sym typeface="Arial"/>
                <a:rtl val="0"/>
              </a:rPr>
              <a:t>To get the most merit aid, spend the majority of your time finding the right college (not private scholarships)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  <a:rtl val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72" y="365126"/>
            <a:ext cx="5017477" cy="376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5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3E4A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/>
        </p:nvSpPr>
        <p:spPr>
          <a:xfrm>
            <a:off x="294965" y="321414"/>
            <a:ext cx="5092675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baseline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  <a:sym typeface="Open Sans"/>
              </a:rPr>
              <a:t>Scholarship/Grant Sources</a:t>
            </a:r>
          </a:p>
        </p:txBody>
      </p:sp>
      <p:sp>
        <p:nvSpPr>
          <p:cNvPr id="423" name="Shape 423"/>
          <p:cNvSpPr txBox="1"/>
          <p:nvPr/>
        </p:nvSpPr>
        <p:spPr>
          <a:xfrm>
            <a:off x="317802" y="2015734"/>
            <a:ext cx="1510997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u="none" strike="noStrike" cap="none" baseline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  <a:sym typeface="Open Sans"/>
              </a:rPr>
              <a:t>Federal </a:t>
            </a:r>
            <a:br>
              <a:rPr lang="en-US" sz="1800" u="none" strike="noStrike" cap="none" baseline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  <a:sym typeface="Open Sans"/>
              </a:rPr>
            </a:br>
            <a:r>
              <a:rPr lang="en-US" sz="1800" u="none" strike="noStrike" cap="none" baseline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  <a:sym typeface="Open Sans"/>
              </a:rPr>
              <a:t>government</a:t>
            </a:r>
          </a:p>
        </p:txBody>
      </p:sp>
      <p:sp>
        <p:nvSpPr>
          <p:cNvPr id="424" name="Shape 424"/>
          <p:cNvSpPr txBox="1"/>
          <p:nvPr/>
        </p:nvSpPr>
        <p:spPr>
          <a:xfrm>
            <a:off x="6914535" y="2147171"/>
            <a:ext cx="136668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u="none" strike="noStrike" cap="none" baseline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  <a:sym typeface="Open Sans"/>
              </a:rPr>
              <a:t>Employers</a:t>
            </a:r>
          </a:p>
        </p:txBody>
      </p:sp>
      <p:sp>
        <p:nvSpPr>
          <p:cNvPr id="425" name="Shape 425"/>
          <p:cNvSpPr txBox="1"/>
          <p:nvPr/>
        </p:nvSpPr>
        <p:spPr>
          <a:xfrm>
            <a:off x="6914534" y="3553183"/>
            <a:ext cx="177963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u="none" strike="noStrike" cap="none" baseline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  <a:sym typeface="Open Sans"/>
              </a:rPr>
              <a:t>Private scholarships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x="7066932" y="5011275"/>
            <a:ext cx="177963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u="none" strike="noStrike" cap="none" baseline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  <a:sym typeface="Open Sans"/>
              </a:rPr>
              <a:t>State governments</a:t>
            </a:r>
          </a:p>
        </p:txBody>
      </p:sp>
      <p:sp>
        <p:nvSpPr>
          <p:cNvPr id="427" name="Shape 427"/>
          <p:cNvSpPr txBox="1"/>
          <p:nvPr/>
        </p:nvSpPr>
        <p:spPr>
          <a:xfrm>
            <a:off x="546918" y="5080942"/>
            <a:ext cx="140847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u="none" strike="noStrike" cap="none" baseline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  <a:sym typeface="Open Sans"/>
              </a:rPr>
              <a:t>Colleges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1870585" y="2040422"/>
            <a:ext cx="137406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rgbClr val="68D8D9"/>
                </a:solidFill>
                <a:latin typeface="Open Sans"/>
                <a:ea typeface="Open Sans"/>
                <a:cs typeface="Open Sans"/>
                <a:sym typeface="Open Sans"/>
              </a:rPr>
              <a:t>40%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1887574" y="4964564"/>
            <a:ext cx="137406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rgbClr val="68D8D9"/>
                </a:solidFill>
                <a:latin typeface="Open Sans"/>
                <a:ea typeface="Open Sans"/>
                <a:cs typeface="Open Sans"/>
                <a:sym typeface="Open Sans"/>
              </a:rPr>
              <a:t>35%</a:t>
            </a:r>
          </a:p>
        </p:txBody>
      </p:sp>
      <p:sp>
        <p:nvSpPr>
          <p:cNvPr id="430" name="Shape 430"/>
          <p:cNvSpPr txBox="1"/>
          <p:nvPr/>
        </p:nvSpPr>
        <p:spPr>
          <a:xfrm>
            <a:off x="6060353" y="5033396"/>
            <a:ext cx="137406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rgbClr val="68D8D9"/>
                </a:solidFill>
                <a:latin typeface="Open Sans"/>
                <a:ea typeface="Open Sans"/>
                <a:cs typeface="Open Sans"/>
                <a:sym typeface="Open Sans"/>
              </a:rPr>
              <a:t>11%</a:t>
            </a:r>
          </a:p>
        </p:txBody>
      </p:sp>
      <p:sp>
        <p:nvSpPr>
          <p:cNvPr id="431" name="Shape 431"/>
          <p:cNvSpPr txBox="1"/>
          <p:nvPr/>
        </p:nvSpPr>
        <p:spPr>
          <a:xfrm>
            <a:off x="6104598" y="3523710"/>
            <a:ext cx="137406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rgbClr val="68D8D9"/>
                </a:solidFill>
                <a:latin typeface="Open Sans"/>
                <a:ea typeface="Open Sans"/>
                <a:cs typeface="Open Sans"/>
                <a:sym typeface="Open Sans"/>
              </a:rPr>
              <a:t>7%</a:t>
            </a:r>
          </a:p>
        </p:txBody>
      </p:sp>
      <p:sp>
        <p:nvSpPr>
          <p:cNvPr id="432" name="Shape 432"/>
          <p:cNvSpPr txBox="1"/>
          <p:nvPr/>
        </p:nvSpPr>
        <p:spPr>
          <a:xfrm>
            <a:off x="6097223" y="2023108"/>
            <a:ext cx="962335" cy="6446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rgbClr val="68D8D9"/>
                </a:solidFill>
                <a:latin typeface="Open Sans"/>
                <a:ea typeface="Open Sans"/>
                <a:cs typeface="Open Sans"/>
                <a:sym typeface="Open Sans"/>
              </a:rPr>
              <a:t>6%</a:t>
            </a:r>
          </a:p>
        </p:txBody>
      </p:sp>
      <p:cxnSp>
        <p:nvCxnSpPr>
          <p:cNvPr id="433" name="Shape 433"/>
          <p:cNvCxnSpPr/>
          <p:nvPr/>
        </p:nvCxnSpPr>
        <p:spPr>
          <a:xfrm rot="10800000">
            <a:off x="2973533" y="2365857"/>
            <a:ext cx="212800" cy="0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4" name="Shape 434"/>
          <p:cNvCxnSpPr/>
          <p:nvPr/>
        </p:nvCxnSpPr>
        <p:spPr>
          <a:xfrm>
            <a:off x="3181350" y="2363586"/>
            <a:ext cx="468228" cy="475865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5" name="Shape 435"/>
          <p:cNvCxnSpPr/>
          <p:nvPr/>
        </p:nvCxnSpPr>
        <p:spPr>
          <a:xfrm flipH="1">
            <a:off x="3181350" y="4692316"/>
            <a:ext cx="508333" cy="610248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6" name="Shape 436"/>
          <p:cNvCxnSpPr/>
          <p:nvPr/>
        </p:nvCxnSpPr>
        <p:spPr>
          <a:xfrm rot="10800000">
            <a:off x="5875425" y="2363586"/>
            <a:ext cx="200909" cy="0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7" name="Shape 437"/>
          <p:cNvCxnSpPr/>
          <p:nvPr/>
        </p:nvCxnSpPr>
        <p:spPr>
          <a:xfrm rot="10800000">
            <a:off x="5630779" y="3809999"/>
            <a:ext cx="448050" cy="4176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8" name="Shape 438"/>
          <p:cNvCxnSpPr/>
          <p:nvPr/>
        </p:nvCxnSpPr>
        <p:spPr>
          <a:xfrm rot="10800000">
            <a:off x="5875425" y="5302564"/>
            <a:ext cx="149149" cy="0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9" name="Shape 439"/>
          <p:cNvCxnSpPr/>
          <p:nvPr/>
        </p:nvCxnSpPr>
        <p:spPr>
          <a:xfrm rot="10800000">
            <a:off x="5224787" y="4589441"/>
            <a:ext cx="653132" cy="713124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40" name="Shape 440"/>
          <p:cNvCxnSpPr/>
          <p:nvPr/>
        </p:nvCxnSpPr>
        <p:spPr>
          <a:xfrm flipH="1">
            <a:off x="5202363" y="2363586"/>
            <a:ext cx="675556" cy="673616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41" name="Shape 441"/>
          <p:cNvCxnSpPr/>
          <p:nvPr/>
        </p:nvCxnSpPr>
        <p:spPr>
          <a:xfrm rot="10800000">
            <a:off x="2973533" y="5302564"/>
            <a:ext cx="212800" cy="0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442" name="Shape 442"/>
          <p:cNvGrpSpPr/>
          <p:nvPr/>
        </p:nvGrpSpPr>
        <p:grpSpPr>
          <a:xfrm>
            <a:off x="3884769" y="3170324"/>
            <a:ext cx="1152132" cy="1152132"/>
            <a:chOff x="3863189" y="3185360"/>
            <a:chExt cx="1152132" cy="1152132"/>
          </a:xfrm>
        </p:grpSpPr>
        <p:sp>
          <p:nvSpPr>
            <p:cNvPr id="443" name="Shape 443"/>
            <p:cNvSpPr/>
            <p:nvPr/>
          </p:nvSpPr>
          <p:spPr>
            <a:xfrm>
              <a:off x="3863189" y="3185360"/>
              <a:ext cx="1152132" cy="1152132"/>
            </a:xfrm>
            <a:prstGeom prst="ellipse">
              <a:avLst/>
            </a:prstGeom>
            <a:solidFill>
              <a:srgbClr val="68D8D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444" name="Shape 4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83048" y="3426678"/>
              <a:ext cx="712412" cy="66949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5" name="Shape 4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2105" y="1950791"/>
            <a:ext cx="5717457" cy="3591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" y="207395"/>
            <a:ext cx="9144000" cy="1325562"/>
          </a:xfrm>
        </p:spPr>
        <p:txBody>
          <a:bodyPr/>
          <a:lstStyle/>
          <a:p>
            <a:pPr algn="ctr"/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#1 mistake families make with merit aid?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0628" y="1714079"/>
            <a:ext cx="9144000" cy="4389200"/>
            <a:chOff x="130628" y="2046588"/>
            <a:chExt cx="9144000" cy="4389200"/>
          </a:xfrm>
        </p:grpSpPr>
        <p:sp>
          <p:nvSpPr>
            <p:cNvPr id="4" name="Rectangle 3"/>
            <p:cNvSpPr/>
            <p:nvPr/>
          </p:nvSpPr>
          <p:spPr>
            <a:xfrm>
              <a:off x="130628" y="2046588"/>
              <a:ext cx="9144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chemeClr val="hlink"/>
                </a:buClr>
                <a:buSzPct val="64999"/>
              </a:pPr>
              <a:r>
                <a:rPr lang="en-US" sz="4800" b="1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  <a:sym typeface="Comic Sans MS"/>
                </a:rPr>
                <a:t>Not all colleges offer merit aid!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7563" y="3275396"/>
              <a:ext cx="4792683" cy="3160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524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Look for schools</a:t>
            </a:r>
            <a:r>
              <a:rPr lang="en-US" sz="4400" b="0" i="0" u="none" strike="noStrike" cap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…</a:t>
            </a:r>
            <a:endParaRPr lang="en-US" sz="4400" b="0" i="0" u="none" strike="noStrike" cap="none" baseline="0" dirty="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457200" y="1637731"/>
            <a:ext cx="8229600" cy="50769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Offer merit aid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Where student would bring something special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3200" dirty="0">
                <a:solidFill>
                  <a:schemeClr val="lt1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G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rades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 and test scores in the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 top 25-33%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3200" dirty="0">
                <a:solidFill>
                  <a:schemeClr val="lt1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Extra-curricular talents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3200" dirty="0">
                <a:solidFill>
                  <a:schemeClr val="lt1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Gender or ethnicity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3200" dirty="0">
                <a:solidFill>
                  <a:schemeClr val="lt1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Geographic diversity</a:t>
            </a:r>
            <a:endParaRPr sz="3200" b="0" i="0" u="none" strike="noStrike" cap="none" baseline="0" dirty="0">
              <a:solidFill>
                <a:schemeClr val="lt1"/>
              </a:solidFill>
              <a:latin typeface="Tahoma" charset="0"/>
              <a:ea typeface="Tahoma" charset="0"/>
              <a:cs typeface="Tahoma" charset="0"/>
              <a:sym typeface="Comic Sans MS"/>
            </a:endParaRPr>
          </a:p>
          <a:p>
            <a:pPr marL="342900" marR="0" lvl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200" b="0" i="0" u="none" strike="noStrike" cap="none" baseline="0" dirty="0">
              <a:solidFill>
                <a:schemeClr val="lt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marR="0" lvl="0" indent="-22733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2800" b="0" i="0" u="none" strike="noStrike" cap="none" baseline="0" dirty="0">
              <a:solidFill>
                <a:schemeClr val="lt1"/>
              </a:solidFill>
              <a:latin typeface="+mn-lt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28" y="365126"/>
            <a:ext cx="2592222" cy="1325562"/>
          </a:xfrm>
        </p:spPr>
        <p:txBody>
          <a:bodyPr/>
          <a:lstStyle/>
          <a:p>
            <a:r>
              <a:rPr lang="en-US" sz="4800" dirty="0">
                <a:latin typeface="Tahoma" charset="0"/>
                <a:ea typeface="Tahoma" charset="0"/>
                <a:cs typeface="Tahoma" charset="0"/>
              </a:rPr>
              <a:t>Tip #5</a:t>
            </a:r>
          </a:p>
        </p:txBody>
      </p:sp>
      <p:sp>
        <p:nvSpPr>
          <p:cNvPr id="4" name="Shape 341"/>
          <p:cNvSpPr txBox="1">
            <a:spLocks/>
          </p:cNvSpPr>
          <p:nvPr/>
        </p:nvSpPr>
        <p:spPr>
          <a:xfrm>
            <a:off x="457199" y="2883877"/>
            <a:ext cx="8427493" cy="3974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720"/>
              </a:spcBef>
              <a:buSzPct val="64999"/>
            </a:pPr>
            <a:r>
              <a:rPr lang="en-US" sz="4400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Consider colleges in other states</a:t>
            </a:r>
          </a:p>
          <a:p>
            <a:pPr lvl="0">
              <a:buClr>
                <a:schemeClr val="hlink"/>
              </a:buClr>
              <a:buSzPct val="64999"/>
            </a:pPr>
            <a:endParaRPr lang="en-US" sz="1600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  <a:sym typeface="Comic Sans MS"/>
            </a:endParaRPr>
          </a:p>
          <a:p>
            <a:pPr marL="342900" lvl="0" indent="-342900"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50% of students attend college within 100 mi of home</a:t>
            </a: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/>
              </a:rPr>
              <a:t>Iowa colleges have all the Iowans they want</a:t>
            </a: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/>
              </a:rPr>
              <a:t>Students have geographic “hook” by looking at colleges outside geographic area</a:t>
            </a: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/>
              </a:rPr>
              <a:t>Location can cost families $15,000 a year</a:t>
            </a:r>
            <a:endParaRPr lang="en-US" sz="2800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  <a:sym typeface="Comic Sans M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52C787-2C4A-48EE-BB0C-2ECAFB85B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365126"/>
            <a:ext cx="3437206" cy="228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28" y="365126"/>
            <a:ext cx="2592222" cy="1325562"/>
          </a:xfrm>
        </p:spPr>
        <p:txBody>
          <a:bodyPr/>
          <a:lstStyle/>
          <a:p>
            <a:r>
              <a:rPr lang="en-US" sz="4800" dirty="0">
                <a:latin typeface="Tahoma" charset="0"/>
                <a:ea typeface="Tahoma" charset="0"/>
                <a:cs typeface="Tahoma" charset="0"/>
              </a:rPr>
              <a:t>Tip #6</a:t>
            </a:r>
          </a:p>
        </p:txBody>
      </p:sp>
      <p:sp>
        <p:nvSpPr>
          <p:cNvPr id="4" name="Shape 341"/>
          <p:cNvSpPr txBox="1">
            <a:spLocks/>
          </p:cNvSpPr>
          <p:nvPr/>
        </p:nvSpPr>
        <p:spPr>
          <a:xfrm>
            <a:off x="457199" y="2429300"/>
            <a:ext cx="8427493" cy="42035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720"/>
              </a:spcBef>
              <a:buSzPct val="64999"/>
            </a:pPr>
            <a:r>
              <a:rPr lang="en-US" sz="4400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1 or 2 more points on the ACT or SAT can be worth $1,000’s</a:t>
            </a:r>
          </a:p>
          <a:p>
            <a:pPr lvl="0">
              <a:buClr>
                <a:schemeClr val="hlink"/>
              </a:buClr>
              <a:buSzPct val="64999"/>
            </a:pPr>
            <a:endParaRPr lang="en-US" sz="2800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  <a:sym typeface="Comic Sans MS"/>
            </a:endParaRPr>
          </a:p>
          <a:p>
            <a:pPr marL="342900" lvl="0" indent="-342900"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Goal is to be in top 25% of college’s scores</a:t>
            </a:r>
          </a:p>
          <a:p>
            <a:pPr marL="342900" lvl="0" indent="-342900"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Investment in test prep may be worth it</a:t>
            </a: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Test optional - If student does poorly on standardized tests consider 1000+ colleges that do not require them (www.fairtest.org)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7" y="45131"/>
            <a:ext cx="4129754" cy="229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title"/>
          </p:nvPr>
        </p:nvSpPr>
        <p:spPr>
          <a:xfrm>
            <a:off x="3657599" y="115864"/>
            <a:ext cx="5227093" cy="13764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Anatomy of </a:t>
            </a:r>
            <a:r>
              <a:rPr lang="en-US" sz="4400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1 College’s </a:t>
            </a:r>
            <a:r>
              <a:rPr lang="en-US" sz="4400" b="0" i="0" u="none" strike="noStrike" cap="none" baseline="0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Merit Aid</a:t>
            </a:r>
          </a:p>
        </p:txBody>
      </p:sp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204717" y="1752599"/>
            <a:ext cx="8679976" cy="4962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None/>
            </a:pPr>
            <a:endParaRPr lang="en-US" sz="2200" b="0" i="0" u="none" strike="noStrike" cap="none" baseline="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Demonstrated Interest- $3,000 (Don’t be “stealth” candidate)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Lives out of state-$2,000-$15,000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“A” in class-$62 for every “A” on transcript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Rigorous class-$400 for every AP, IB, etc.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Excellent letter of recommendation-$1,800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Increase ACT score-$425 for every point above avg.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FAFSA-$1,800 for completing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CSS/Profile-$2,500 for completing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Essay-$1,100-8,500 for excellent essay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Major- deduct $1.89 for every student admitted w/ same major (good news for philosophy majors!)</a:t>
            </a:r>
          </a:p>
          <a:p>
            <a:pPr marL="342900" marR="0" lvl="0" indent="-24384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200" b="0" i="0" u="none" strike="noStrike" cap="none" baseline="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17" y="115863"/>
            <a:ext cx="3276600" cy="1714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28" y="365126"/>
            <a:ext cx="2592222" cy="1325562"/>
          </a:xfrm>
        </p:spPr>
        <p:txBody>
          <a:bodyPr/>
          <a:lstStyle/>
          <a:p>
            <a:r>
              <a:rPr lang="en-US" sz="4800" dirty="0">
                <a:latin typeface="Tahoma" charset="0"/>
                <a:ea typeface="Tahoma" charset="0"/>
                <a:cs typeface="Tahoma" charset="0"/>
              </a:rPr>
              <a:t>Tip #7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749924-CA94-4600-A061-5C0AE9BA6E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912"/>
          <a:stretch/>
        </p:blipFill>
        <p:spPr>
          <a:xfrm>
            <a:off x="416644" y="312200"/>
            <a:ext cx="3750845" cy="3204723"/>
          </a:xfrm>
          <a:prstGeom prst="rect">
            <a:avLst/>
          </a:prstGeom>
        </p:spPr>
      </p:pic>
      <p:sp>
        <p:nvSpPr>
          <p:cNvPr id="6" name="Shape 341">
            <a:extLst>
              <a:ext uri="{FF2B5EF4-FFF2-40B4-BE49-F238E27FC236}">
                <a16:creationId xmlns:a16="http://schemas.microsoft.com/office/drawing/2014/main" id="{E08427D0-7460-466E-A0A8-3F4572DC41BE}"/>
              </a:ext>
            </a:extLst>
          </p:cNvPr>
          <p:cNvSpPr txBox="1">
            <a:spLocks/>
          </p:cNvSpPr>
          <p:nvPr/>
        </p:nvSpPr>
        <p:spPr>
          <a:xfrm>
            <a:off x="457199" y="3516923"/>
            <a:ext cx="8686801" cy="31156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720"/>
              </a:spcBef>
              <a:buSzPct val="64999"/>
            </a:pPr>
            <a:r>
              <a:rPr lang="en-US" sz="4400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Negotiate the financial aid award</a:t>
            </a:r>
          </a:p>
          <a:p>
            <a:pPr lvl="0">
              <a:buClr>
                <a:schemeClr val="hlink"/>
              </a:buClr>
              <a:buSzPct val="64999"/>
            </a:pPr>
            <a:endParaRPr lang="en-US" sz="1600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  <a:sym typeface="Comic Sans MS"/>
            </a:endParaRP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5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/>
              </a:rPr>
              <a:t>Called an “appeal,” secret colleges don’t want you to know about</a:t>
            </a: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5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/>
              </a:rPr>
              <a:t>Need a reason</a:t>
            </a: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5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/>
              </a:rPr>
              <a:t>Last year our appeals saved our clients an average of </a:t>
            </a:r>
            <a:r>
              <a:rPr lang="en-US" sz="2500" dirty="0">
                <a:latin typeface="Tahoma" charset="0"/>
                <a:ea typeface="Tahoma" charset="0"/>
                <a:cs typeface="Tahoma" charset="0"/>
                <a:sym typeface="Tahoma"/>
              </a:rPr>
              <a:t>$7,883 per year ($31,532 </a:t>
            </a:r>
            <a:r>
              <a:rPr lang="en-US" sz="25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/>
              </a:rPr>
              <a:t>over the 4 years)</a:t>
            </a:r>
            <a:endParaRPr lang="en-US" sz="2500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5055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28" y="365126"/>
            <a:ext cx="2592222" cy="1325562"/>
          </a:xfrm>
        </p:spPr>
        <p:txBody>
          <a:bodyPr/>
          <a:lstStyle/>
          <a:p>
            <a:r>
              <a:rPr lang="en-US" sz="4800" dirty="0">
                <a:latin typeface="Tahoma" charset="0"/>
                <a:ea typeface="Tahoma" charset="0"/>
                <a:cs typeface="Tahoma" charset="0"/>
              </a:rPr>
              <a:t>Tip #8</a:t>
            </a:r>
          </a:p>
        </p:txBody>
      </p:sp>
      <p:sp>
        <p:nvSpPr>
          <p:cNvPr id="4" name="Shape 341"/>
          <p:cNvSpPr txBox="1">
            <a:spLocks/>
          </p:cNvSpPr>
          <p:nvPr/>
        </p:nvSpPr>
        <p:spPr>
          <a:xfrm>
            <a:off x="457199" y="2429300"/>
            <a:ext cx="8686801" cy="442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720"/>
              </a:spcBef>
              <a:buSzPct val="64999"/>
            </a:pPr>
            <a:r>
              <a:rPr lang="en-US" sz="4400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Start the spring of 10</a:t>
            </a:r>
            <a:r>
              <a:rPr lang="en-US" sz="4400" baseline="30000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th</a:t>
            </a:r>
            <a:r>
              <a:rPr lang="en-US" sz="4400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 grade</a:t>
            </a:r>
          </a:p>
          <a:p>
            <a:pPr lvl="0">
              <a:buClr>
                <a:schemeClr val="hlink"/>
              </a:buClr>
              <a:buSzPct val="64999"/>
            </a:pPr>
            <a:endParaRPr lang="en-US" sz="1600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  <a:sym typeface="Comic Sans MS"/>
            </a:endParaRP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/>
              </a:rPr>
              <a:t>FAFSA change – now uses financial data from 2 years prior starting with class of 2017</a:t>
            </a: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/>
              </a:rPr>
              <a:t>Research and then target schools based on predicted aid</a:t>
            </a: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/>
              </a:rPr>
              <a:t>Give yourself enough time to retake ACT if needed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13" y="0"/>
            <a:ext cx="4440786" cy="249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6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54"/>
          <p:cNvSpPr/>
          <p:nvPr/>
        </p:nvSpPr>
        <p:spPr>
          <a:xfrm>
            <a:off x="0" y="4782685"/>
            <a:ext cx="9144000" cy="207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4000" b="1" i="0" u="none" strike="noStrike" cap="none" baseline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Late-stage college planning is a significant opportunity to provide value to your clients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56797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Calibri" charset="0"/>
                <a:ea typeface="Calibri" charset="0"/>
                <a:cs typeface="Calibri" charset="0"/>
              </a:rPr>
              <a:t>More than 529’s!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21" y="1241294"/>
            <a:ext cx="5094514" cy="3452326"/>
          </a:xfrm>
          <a:prstGeom prst="rect">
            <a:avLst/>
          </a:prstGeom>
          <a:ln>
            <a:solidFill>
              <a:srgbClr val="92D050"/>
            </a:solidFill>
          </a:ln>
        </p:spPr>
      </p:pic>
      <p:cxnSp>
        <p:nvCxnSpPr>
          <p:cNvPr id="9" name="Straight Connector 8"/>
          <p:cNvCxnSpPr/>
          <p:nvPr/>
        </p:nvCxnSpPr>
        <p:spPr>
          <a:xfrm>
            <a:off x="154379" y="914398"/>
            <a:ext cx="7772400" cy="0"/>
          </a:xfrm>
          <a:prstGeom prst="line">
            <a:avLst/>
          </a:prstGeom>
          <a:ln w="285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68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Shape 7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603" y="154451"/>
            <a:ext cx="4932505" cy="2128316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Shape 739"/>
          <p:cNvSpPr txBox="1"/>
          <p:nvPr/>
        </p:nvSpPr>
        <p:spPr>
          <a:xfrm>
            <a:off x="286603" y="2282767"/>
            <a:ext cx="8686800" cy="471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4800" b="0" i="0" u="none" strike="noStrike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Free Family Consultation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ans Symbols"/>
              <a:buChar char="■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Answer your questions about the college process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ans Symbols"/>
              <a:buChar char="■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Calculate the estimated amount (EFC) the gov’t expects you to contribute toward college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ans Symbols"/>
              <a:buChar char="■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Advise you on your eligibility for need-based and merit aid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239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3270985" cy="1411391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1357313"/>
            <a:ext cx="8686801" cy="5500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Pct val="64999"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omic Sans MS"/>
                <a:cs typeface="Arial"/>
                <a:sym typeface="Arial"/>
                <a:rtl val="0"/>
              </a:rPr>
              <a:t>4 ways we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omic Sans MS"/>
                <a:cs typeface="Arial"/>
                <a:sym typeface="Arial"/>
                <a:rtl val="0"/>
              </a:rPr>
              <a:t> can provide tremendous value to you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Comic Sans MS"/>
              <a:cs typeface="Arial"/>
              <a:sym typeface="Arial"/>
              <a:rtl val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ct val="64999"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omic Sans MS"/>
              <a:cs typeface="Comic Sans MS"/>
              <a:sym typeface="Comic Sans MS"/>
              <a:rtl val="0"/>
            </a:endParaRP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64999"/>
              <a:buFont typeface="Noto Symbol"/>
              <a:buChar char="■"/>
              <a:defRPr/>
            </a:pPr>
            <a:r>
              <a:rPr lang="en-US" sz="2800" dirty="0">
                <a:solidFill>
                  <a:schemeClr val="tx1"/>
                </a:solidFill>
                <a:ea typeface="Tahoma"/>
                <a:cs typeface="Tahoma"/>
                <a:sym typeface="Tahoma"/>
              </a:rPr>
              <a:t>Build us into your annual client review process and we will provide 1 hour of free college consulting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64999"/>
              <a:buFont typeface="Noto Symbol"/>
              <a:buChar char="■"/>
              <a:defRPr/>
            </a:pPr>
            <a:r>
              <a:rPr lang="en-US" sz="2800" dirty="0">
                <a:solidFill>
                  <a:schemeClr val="tx1"/>
                </a:solidFill>
                <a:ea typeface="Tahoma"/>
                <a:cs typeface="Tahoma"/>
                <a:sym typeface="Tahoma"/>
              </a:rPr>
              <a:t>Partnered, free private events for high schools, sports teams, churches, etc. to generate prospects 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64999"/>
              <a:buFont typeface="Noto Symbol"/>
              <a:buChar char="■"/>
              <a:defRPr/>
            </a:pPr>
            <a:r>
              <a:rPr lang="en-US" sz="2800" dirty="0">
                <a:solidFill>
                  <a:schemeClr val="tx1"/>
                </a:solidFill>
                <a:ea typeface="Tahoma"/>
                <a:cs typeface="Tahoma"/>
                <a:sym typeface="Tahoma"/>
              </a:rPr>
              <a:t>Client events to add value to the relationship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64999"/>
              <a:buFont typeface="Noto Symbol"/>
              <a:buChar char="■"/>
              <a:defRPr/>
            </a:pPr>
            <a:r>
              <a:rPr lang="en-US" sz="2800" dirty="0">
                <a:solidFill>
                  <a:schemeClr val="tx1"/>
                </a:solidFill>
                <a:ea typeface="Tahoma"/>
                <a:cs typeface="Tahoma"/>
                <a:sym typeface="Tahoma"/>
              </a:rPr>
              <a:t>Monthly content to use on your social media, newsletters, etc.</a:t>
            </a:r>
          </a:p>
          <a:p>
            <a:pPr marL="342900" lvl="0" indent="-342900">
              <a:spcBef>
                <a:spcPts val="640"/>
              </a:spcBef>
              <a:buClr>
                <a:srgbClr val="0563C1"/>
              </a:buClr>
              <a:buSzPct val="64999"/>
              <a:buFont typeface="Noto Symbol"/>
              <a:buChar char="■"/>
              <a:defRPr/>
            </a:pPr>
            <a:endParaRPr lang="en-US" sz="2800" dirty="0">
              <a:solidFill>
                <a:schemeClr val="tx1"/>
              </a:solidFill>
              <a:ea typeface="Tahoma"/>
              <a:cs typeface="Tahoma"/>
              <a:sym typeface="Tahom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ahoma"/>
              <a:cs typeface="Tahoma"/>
              <a:sym typeface="Tahoma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66002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V="1">
            <a:off x="0" y="6187004"/>
            <a:ext cx="9144000" cy="45719"/>
          </a:xfrm>
          <a:prstGeom prst="rect">
            <a:avLst/>
          </a:prstGeom>
          <a:solidFill>
            <a:srgbClr val="070D0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39882" y="0"/>
            <a:ext cx="3007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kern="1200" dirty="0">
                <a:solidFill>
                  <a:srgbClr val="00206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Questions</a:t>
            </a:r>
            <a:r>
              <a:rPr lang="en-US" sz="3200" kern="1200" dirty="0">
                <a:solidFill>
                  <a:srgbClr val="00206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954683" y="5288340"/>
            <a:ext cx="5189317" cy="156966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kern="1200" dirty="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Cozy Wittman</a:t>
            </a:r>
          </a:p>
          <a:p>
            <a:pPr algn="r"/>
            <a:r>
              <a:rPr lang="en-US" sz="2400" kern="1200" dirty="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Education /Partnerships</a:t>
            </a:r>
          </a:p>
          <a:p>
            <a:pPr algn="r"/>
            <a:r>
              <a:rPr lang="en-US" sz="2400" kern="1200" dirty="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612-850-5729 (cell)</a:t>
            </a:r>
          </a:p>
          <a:p>
            <a:pPr algn="r"/>
            <a:r>
              <a:rPr lang="en-US" sz="2400" kern="1200" dirty="0" err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cwittman@collegeinsidetrack.com</a:t>
            </a:r>
            <a:endParaRPr lang="en-US" sz="2400" kern="1200" dirty="0">
              <a:solidFill>
                <a:schemeClr val="bg1"/>
              </a:solidFill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074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878" y="0"/>
            <a:ext cx="9250877" cy="7493330"/>
          </a:xfrm>
          <a:prstGeom prst="rect">
            <a:avLst/>
          </a:prstGeom>
        </p:spPr>
      </p:pic>
      <p:sp>
        <p:nvSpPr>
          <p:cNvPr id="3" name="Shape 354"/>
          <p:cNvSpPr/>
          <p:nvPr/>
        </p:nvSpPr>
        <p:spPr>
          <a:xfrm>
            <a:off x="235438" y="4907507"/>
            <a:ext cx="8566244" cy="19504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5400" b="1" i="0" u="none" strike="noStrike" cap="none" baseline="0" dirty="0">
                <a:solidFill>
                  <a:schemeClr val="lt1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College is different than when</a:t>
            </a:r>
            <a:r>
              <a:rPr lang="en-US" sz="5400" b="1" i="0" u="none" strike="noStrike" cap="none" dirty="0">
                <a:solidFill>
                  <a:schemeClr val="lt1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 we went to school</a:t>
            </a:r>
            <a:endParaRPr lang="en-US" sz="5400" b="1" i="0" u="none" strike="noStrike" cap="none" baseline="0" dirty="0">
              <a:solidFill>
                <a:schemeClr val="lt1"/>
              </a:solidFill>
              <a:latin typeface="Tahoma" charset="0"/>
              <a:ea typeface="Tahoma" charset="0"/>
              <a:cs typeface="Tahoma" charset="0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144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84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3 Key Factors For Success</a:t>
            </a:r>
            <a:endParaRPr lang="en-US" sz="4000" b="0" i="0" u="none" strike="noStrike" cap="none" dirty="0">
              <a:solidFill>
                <a:schemeClr val="lt2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50033" y="1561381"/>
            <a:ext cx="6616461" cy="4149305"/>
            <a:chOff x="1350033" y="1561381"/>
            <a:chExt cx="6616461" cy="4149305"/>
          </a:xfrm>
        </p:grpSpPr>
        <p:sp>
          <p:nvSpPr>
            <p:cNvPr id="2" name="Isosceles Triangle 1"/>
            <p:cNvSpPr/>
            <p:nvPr/>
          </p:nvSpPr>
          <p:spPr>
            <a:xfrm>
              <a:off x="1350033" y="1561381"/>
              <a:ext cx="6616461" cy="4149305"/>
            </a:xfrm>
            <a:prstGeom prst="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929" y="3413184"/>
              <a:ext cx="2784668" cy="211634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3151279" y="5591120"/>
            <a:ext cx="30139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Financial</a:t>
            </a:r>
          </a:p>
        </p:txBody>
      </p:sp>
      <p:sp>
        <p:nvSpPr>
          <p:cNvPr id="7" name="Rectangle 6"/>
          <p:cNvSpPr/>
          <p:nvPr/>
        </p:nvSpPr>
        <p:spPr>
          <a:xfrm rot="18549056">
            <a:off x="907777" y="2681645"/>
            <a:ext cx="32912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Academic</a:t>
            </a:r>
          </a:p>
        </p:txBody>
      </p:sp>
      <p:sp>
        <p:nvSpPr>
          <p:cNvPr id="8" name="Rectangle 7"/>
          <p:cNvSpPr/>
          <p:nvPr/>
        </p:nvSpPr>
        <p:spPr>
          <a:xfrm rot="3072066">
            <a:off x="5707958" y="2615859"/>
            <a:ext cx="20425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0782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84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Quiz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457200" y="1228299"/>
            <a:ext cx="8229600" cy="52407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720"/>
              </a:spcBef>
              <a:buSzPct val="64999"/>
              <a:buNone/>
            </a:pPr>
            <a:r>
              <a:rPr lang="en-US" sz="3600" dirty="0">
                <a:latin typeface="Tahoma" charset="0"/>
                <a:ea typeface="Tahoma" charset="0"/>
                <a:cs typeface="Tahoma" charset="0"/>
              </a:rPr>
              <a:t>Since 1986, how much has tuition increased at the University of Iowa?</a:t>
            </a:r>
            <a:endParaRPr lang="en-US" sz="3600" b="0" i="0" u="none" strike="noStrike" cap="none" baseline="0" dirty="0">
              <a:solidFill>
                <a:schemeClr val="lt1"/>
              </a:solidFill>
              <a:latin typeface="Tahoma" charset="0"/>
              <a:ea typeface="Tahoma" charset="0"/>
              <a:cs typeface="Tahoma" charset="0"/>
              <a:sym typeface="Comic Sans MS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b="0" i="0" u="none" strike="noStrike" cap="none" baseline="0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28%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77%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215%</a:t>
            </a:r>
            <a:endParaRPr lang="en-US" sz="3200" b="0" i="0" u="none" strike="noStrike" cap="none" baseline="0" dirty="0">
              <a:solidFill>
                <a:srgbClr val="002060"/>
              </a:solidFill>
              <a:latin typeface="Tahoma" charset="0"/>
              <a:ea typeface="Tahoma" charset="0"/>
              <a:cs typeface="Tahoma" charset="0"/>
              <a:sym typeface="Comic Sans MS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561%</a:t>
            </a:r>
            <a:endParaRPr lang="en-US" sz="3200" b="0" i="0" u="none" strike="noStrike" cap="none" baseline="0" dirty="0">
              <a:solidFill>
                <a:srgbClr val="002060"/>
              </a:solidFill>
              <a:latin typeface="Tahoma" charset="0"/>
              <a:ea typeface="Tahoma" charset="0"/>
              <a:cs typeface="Tahoma" charset="0"/>
              <a:sym typeface="Comic Sans MS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I will need use of my T1 calculator!</a:t>
            </a:r>
            <a:endParaRPr lang="en-US" sz="3200" b="0" i="0" u="none" strike="noStrike" cap="none" baseline="0" dirty="0">
              <a:solidFill>
                <a:srgbClr val="002060"/>
              </a:solidFill>
              <a:latin typeface="Tahoma" charset="0"/>
              <a:ea typeface="Tahoma" charset="0"/>
              <a:cs typeface="Tahoma" charset="0"/>
              <a:sym typeface="Comic Sans MS"/>
            </a:endParaRPr>
          </a:p>
          <a:p>
            <a:pPr marL="342900" marR="0" lvl="0" indent="-19431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600" b="0" i="0" u="none" strike="noStrike" cap="none" baseline="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547876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327546" y="381000"/>
            <a:ext cx="8488908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U of </a:t>
            </a:r>
            <a:r>
              <a:rPr lang="en-US" sz="4000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Iowa</a:t>
            </a:r>
            <a:r>
              <a:rPr lang="en-US" sz="4000" b="0" i="0" u="none" strike="noStrike" cap="none" baseline="0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Tuition Increase Since ‘86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1557337" y="2043114"/>
            <a:ext cx="6929436" cy="13017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5400" b="0" i="0" u="none" strike="noStrike" cap="none" baseline="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561%</a:t>
            </a:r>
          </a:p>
        </p:txBody>
      </p:sp>
      <p:sp>
        <p:nvSpPr>
          <p:cNvPr id="4" name="Shape 380"/>
          <p:cNvSpPr txBox="1">
            <a:spLocks/>
          </p:cNvSpPr>
          <p:nvPr/>
        </p:nvSpPr>
        <p:spPr>
          <a:xfrm>
            <a:off x="457200" y="3344839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>
              <a:buSzPct val="25000"/>
            </a:pPr>
            <a:r>
              <a:rPr lang="en-US" sz="4400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Private </a:t>
            </a:r>
            <a:r>
              <a:rPr lang="en-US" sz="4000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College</a:t>
            </a:r>
            <a:r>
              <a:rPr lang="en-US" sz="4400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Tuition Increase</a:t>
            </a:r>
          </a:p>
        </p:txBody>
      </p:sp>
      <p:sp>
        <p:nvSpPr>
          <p:cNvPr id="5" name="Shape 381"/>
          <p:cNvSpPr txBox="1">
            <a:spLocks/>
          </p:cNvSpPr>
          <p:nvPr/>
        </p:nvSpPr>
        <p:spPr>
          <a:xfrm>
            <a:off x="1557337" y="5006952"/>
            <a:ext cx="6929436" cy="13017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2108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7018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12953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indent="-342900">
              <a:spcBef>
                <a:spcPts val="0"/>
              </a:spcBef>
              <a:buSzPct val="64999"/>
            </a:pPr>
            <a:r>
              <a:rPr lang="en-US" sz="54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401%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0" y="492368"/>
            <a:ext cx="9144000" cy="63656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spcBef>
                <a:spcPts val="880"/>
              </a:spcBef>
            </a:pPr>
            <a:r>
              <a:rPr lang="en-US" sz="4400" dirty="0">
                <a:solidFill>
                  <a:schemeClr val="lt1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NYU: $70,444</a:t>
            </a:r>
          </a:p>
          <a:p>
            <a:pPr lvl="0" indent="-342900" algn="ctr">
              <a:spcBef>
                <a:spcPts val="880"/>
              </a:spcBef>
              <a:buSzPct val="65000"/>
            </a:pPr>
            <a:r>
              <a:rPr lang="en-US" sz="4400" dirty="0">
                <a:solidFill>
                  <a:schemeClr val="lt1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Drexel University: $69,489</a:t>
            </a:r>
          </a:p>
          <a:p>
            <a:pPr algn="ctr">
              <a:spcBef>
                <a:spcPts val="880"/>
              </a:spcBef>
            </a:pPr>
            <a:r>
              <a:rPr lang="en-US" sz="4400" dirty="0">
                <a:solidFill>
                  <a:schemeClr val="lt1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Sarah Lawrence U: $67,130</a:t>
            </a:r>
          </a:p>
          <a:p>
            <a:pPr marL="342900" marR="0" lvl="0" indent="-342900" algn="ctr" rtl="0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Grinnell: $63,114</a:t>
            </a:r>
          </a:p>
          <a:p>
            <a:pPr marL="342900" lvl="0" indent="-342900" algn="ctr">
              <a:spcBef>
                <a:spcPts val="880"/>
              </a:spcBef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dirty="0">
                <a:solidFill>
                  <a:schemeClr val="lt1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Drake: $54,020</a:t>
            </a:r>
          </a:p>
          <a:p>
            <a:pPr marL="342900" indent="-342900" algn="ctr">
              <a:spcBef>
                <a:spcPts val="880"/>
              </a:spcBef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dirty="0" err="1">
                <a:solidFill>
                  <a:schemeClr val="lt1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Loras</a:t>
            </a:r>
            <a:r>
              <a:rPr lang="en-US" sz="4400" dirty="0">
                <a:solidFill>
                  <a:schemeClr val="lt1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: $43,885</a:t>
            </a:r>
            <a:endParaRPr lang="en-US" sz="4400" b="0" i="0" u="none" strike="noStrike" cap="none" baseline="0" dirty="0">
              <a:solidFill>
                <a:schemeClr val="lt1"/>
              </a:solidFill>
              <a:latin typeface="Tahoma" charset="0"/>
              <a:ea typeface="Tahoma" charset="0"/>
              <a:cs typeface="Tahoma" charset="0"/>
              <a:sym typeface="Comic Sans MS"/>
            </a:endParaRPr>
          </a:p>
          <a:p>
            <a:pPr marL="342900" marR="0" lvl="0" indent="-342900" algn="ctr" rtl="0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University of Iowa: $22,606</a:t>
            </a:r>
          </a:p>
          <a:p>
            <a:pPr marL="342900" marR="0" lvl="0" indent="-342900" algn="ctr" rtl="0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dirty="0">
                <a:solidFill>
                  <a:schemeClr val="lt1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Iowa State University: $20,606</a:t>
            </a:r>
            <a:endParaRPr lang="en-US" sz="4400" b="0" i="0" u="none" strike="noStrike" cap="none" baseline="0" dirty="0">
              <a:solidFill>
                <a:schemeClr val="lt1"/>
              </a:solidFill>
              <a:latin typeface="Tahoma" charset="0"/>
              <a:ea typeface="Tahoma" charset="0"/>
              <a:cs typeface="Tahoma" charset="0"/>
              <a:sym typeface="Comic Sans M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FE8941-173A-964A-BA18-04C927A7A839}"/>
              </a:ext>
            </a:extLst>
          </p:cNvPr>
          <p:cNvSpPr txBox="1"/>
          <p:nvPr/>
        </p:nvSpPr>
        <p:spPr>
          <a:xfrm>
            <a:off x="-2481943" y="325383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82350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yw pakietu Office">
  <a:themeElements>
    <a:clrScheme name="Motyw pakietu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922</Words>
  <Application>Microsoft Macintosh PowerPoint</Application>
  <PresentationFormat>On-screen Show (4:3)</PresentationFormat>
  <Paragraphs>171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Arial</vt:lpstr>
      <vt:lpstr>Calibri</vt:lpstr>
      <vt:lpstr>Comic Sans MS</vt:lpstr>
      <vt:lpstr>Noto Sans Symbols</vt:lpstr>
      <vt:lpstr>Noto Symbol</vt:lpstr>
      <vt:lpstr>Open Sans</vt:lpstr>
      <vt:lpstr>Open Sans Light</vt:lpstr>
      <vt:lpstr>Open Sans Semibold</vt:lpstr>
      <vt:lpstr>Tahoma</vt:lpstr>
      <vt:lpstr>Times New Roman</vt:lpstr>
      <vt:lpstr>Textured</vt:lpstr>
      <vt:lpstr>Motyw pakietu Office</vt:lpstr>
      <vt:lpstr>2_Motyw pakietu Office</vt:lpstr>
      <vt:lpstr>1_Textured</vt:lpstr>
      <vt:lpstr>bb</vt:lpstr>
      <vt:lpstr>PowerPoint Presentation</vt:lpstr>
      <vt:lpstr>PowerPoint Presentation</vt:lpstr>
      <vt:lpstr>PowerPoint Presentation</vt:lpstr>
      <vt:lpstr>3 Key Factors For Success</vt:lpstr>
      <vt:lpstr>Quiz</vt:lpstr>
      <vt:lpstr>U of Iowa Tuition Increase Since ‘86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 Types of Aid</vt:lpstr>
      <vt:lpstr>PowerPoint Presentation</vt:lpstr>
      <vt:lpstr>PowerPoint Presentation</vt:lpstr>
      <vt:lpstr>Tip #1</vt:lpstr>
      <vt:lpstr>Tip #2</vt:lpstr>
      <vt:lpstr>Tip #3</vt:lpstr>
      <vt:lpstr>PowerPoint Presentation</vt:lpstr>
      <vt:lpstr>Tip #4</vt:lpstr>
      <vt:lpstr>PowerPoint Presentation</vt:lpstr>
      <vt:lpstr>#1 mistake families make with merit aid?</vt:lpstr>
      <vt:lpstr>Look for schools …</vt:lpstr>
      <vt:lpstr>Tip #5</vt:lpstr>
      <vt:lpstr>Tip #6</vt:lpstr>
      <vt:lpstr>Anatomy of 1 College’s Merit Aid</vt:lpstr>
      <vt:lpstr>Tip #7</vt:lpstr>
      <vt:lpstr>Tip #8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Wills</dc:creator>
  <cp:lastModifiedBy>Cozette Wittman</cp:lastModifiedBy>
  <cp:revision>80</cp:revision>
  <dcterms:modified xsi:type="dcterms:W3CDTF">2018-09-18T17:56:05Z</dcterms:modified>
</cp:coreProperties>
</file>