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6" r:id="rId2"/>
  </p:sldMasterIdLst>
  <p:notesMasterIdLst>
    <p:notesMasterId r:id="rId32"/>
  </p:notesMasterIdLst>
  <p:sldIdLst>
    <p:sldId id="256" r:id="rId3"/>
    <p:sldId id="432" r:id="rId4"/>
    <p:sldId id="335" r:id="rId5"/>
    <p:sldId id="363" r:id="rId6"/>
    <p:sldId id="441" r:id="rId7"/>
    <p:sldId id="361" r:id="rId8"/>
    <p:sldId id="331" r:id="rId9"/>
    <p:sldId id="332" r:id="rId10"/>
    <p:sldId id="374" r:id="rId11"/>
    <p:sldId id="445" r:id="rId12"/>
    <p:sldId id="388" r:id="rId13"/>
    <p:sldId id="379" r:id="rId14"/>
    <p:sldId id="435" r:id="rId15"/>
    <p:sldId id="436" r:id="rId16"/>
    <p:sldId id="381" r:id="rId17"/>
    <p:sldId id="375" r:id="rId18"/>
    <p:sldId id="437" r:id="rId19"/>
    <p:sldId id="390" r:id="rId20"/>
    <p:sldId id="346" r:id="rId21"/>
    <p:sldId id="425" r:id="rId22"/>
    <p:sldId id="357" r:id="rId23"/>
    <p:sldId id="356" r:id="rId24"/>
    <p:sldId id="396" r:id="rId25"/>
    <p:sldId id="397" r:id="rId26"/>
    <p:sldId id="398" r:id="rId27"/>
    <p:sldId id="399" r:id="rId28"/>
    <p:sldId id="442" r:id="rId29"/>
    <p:sldId id="443" r:id="rId30"/>
    <p:sldId id="444" r:id="rId31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579" autoAdjust="0"/>
  </p:normalViewPr>
  <p:slideViewPr>
    <p:cSldViewPr snapToGrid="0">
      <p:cViewPr varScale="1">
        <p:scale>
          <a:sx n="67" d="100"/>
          <a:sy n="67" d="100"/>
        </p:scale>
        <p:origin x="14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24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8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18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89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2874232" y="3091194"/>
            <a:ext cx="5812568" cy="171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Chris Wills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651-269-2602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2735680" y="2467040"/>
            <a:ext cx="39576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558" y="4935404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Late-Stage College Planning Strategies You Don’t Know About But Should</a:t>
            </a:r>
            <a:endParaRPr lang="en-US" sz="3600" b="1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218"/>
            <a:ext cx="2339954" cy="27256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68">
            <a:extLst>
              <a:ext uri="{FF2B5EF4-FFF2-40B4-BE49-F238E27FC236}">
                <a16:creationId xmlns:a16="http://schemas.microsoft.com/office/drawing/2014/main" id="{398B92F5-7E96-47E1-B410-6CB63E35606C}"/>
              </a:ext>
            </a:extLst>
          </p:cNvPr>
          <p:cNvSpPr/>
          <p:nvPr/>
        </p:nvSpPr>
        <p:spPr>
          <a:xfrm>
            <a:off x="300250" y="218364"/>
            <a:ext cx="9700999" cy="6441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Tuition/fees  	    		     			$38,000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Room and board		     	     		$  8,500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Books, supplies					 $ 1,500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Misc.						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$ 2,500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Total annual cost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	         	 	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$50,500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  -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EFC (FAFSA)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		             	    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-   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$20,000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  = Remaining Student Need                    		$30,500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Tx/>
              <a:buFont typeface="Noto Symbo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      YOUR FINANCIAL PACKAGE: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NOT met by the school (25%)		          	$   7,625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Total need school will meet (75%)     		$ 22,875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Student loan	                   			$   5,500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	Work Study					$   2,000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Parent Loan (PLUS)				$   5,500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     Grants and scholarships    		            $   9,875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= Out-of-pocket costs	                           		 $38,625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  <a:rtl val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CCFF"/>
              </a:buClr>
              <a:buSzTx/>
              <a:buFont typeface="Noto Symbo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585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3946306"/>
            <a:ext cx="7886700" cy="132556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Your turn to be a financial aid counselor!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C1AC6-73DF-404F-9B73-DA4B8D70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17" y="328196"/>
            <a:ext cx="3849299" cy="32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33463"/>
            <a:ext cx="72009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0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726"/>
            <a:ext cx="72009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hecollegesolution.com/wp-content/uploads/2012/03/portland-2j2.jpg">
            <a:extLst>
              <a:ext uri="{FF2B5EF4-FFF2-40B4-BE49-F238E27FC236}">
                <a16:creationId xmlns:a16="http://schemas.microsoft.com/office/drawing/2014/main" id="{AC3E52C7-F78E-4794-B34C-6B8A8553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64834"/>
            <a:ext cx="7134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4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727"/>
            <a:ext cx="6034161" cy="4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hecollegesolution.com/wp-content/uploads/2012/03/portland-2j2.jpg">
            <a:extLst>
              <a:ext uri="{FF2B5EF4-FFF2-40B4-BE49-F238E27FC236}">
                <a16:creationId xmlns:a16="http://schemas.microsoft.com/office/drawing/2014/main" id="{AC3E52C7-F78E-4794-B34C-6B8A8553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1" y="4280097"/>
            <a:ext cx="7134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thecollegesolution.com/wp-content/uploads/2012/03/portland-3-j.jpg">
            <a:extLst>
              <a:ext uri="{FF2B5EF4-FFF2-40B4-BE49-F238E27FC236}">
                <a16:creationId xmlns:a16="http://schemas.microsoft.com/office/drawing/2014/main" id="{5979D402-5CB3-410A-8708-56289DC1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1" y="5411075"/>
            <a:ext cx="77819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ollegesolution.com/wp-content/uploads/2012/03/portland-friday-j.jpg">
            <a:extLst>
              <a:ext uri="{FF2B5EF4-FFF2-40B4-BE49-F238E27FC236}">
                <a16:creationId xmlns:a16="http://schemas.microsoft.com/office/drawing/2014/main" id="{AC0FB12D-3F38-4B79-B7E8-C4F5490E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7" y="2203938"/>
            <a:ext cx="6018870" cy="35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4B726-2385-4019-B8E4-A9744629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5" y="150339"/>
            <a:ext cx="4538296" cy="2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WU letter">
            <a:extLst>
              <a:ext uri="{FF2B5EF4-FFF2-40B4-BE49-F238E27FC236}">
                <a16:creationId xmlns:a16="http://schemas.microsoft.com/office/drawing/2014/main" id="{CBE818DA-B9EC-4316-91EE-F9C2733D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97" y="636141"/>
            <a:ext cx="6485206" cy="55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9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WU letter">
            <a:extLst>
              <a:ext uri="{FF2B5EF4-FFF2-40B4-BE49-F238E27FC236}">
                <a16:creationId xmlns:a16="http://schemas.microsoft.com/office/drawing/2014/main" id="{CBE818DA-B9EC-4316-91EE-F9C2733D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217538"/>
            <a:ext cx="5155150" cy="44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ecollegesolution.com/wp-content/uploads/2012/03/gwu-2-j.jpg">
            <a:extLst>
              <a:ext uri="{FF2B5EF4-FFF2-40B4-BE49-F238E27FC236}">
                <a16:creationId xmlns:a16="http://schemas.microsoft.com/office/drawing/2014/main" id="{7C5967FB-7496-4347-A293-3A75FFCC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65" y="4787034"/>
            <a:ext cx="6801070" cy="17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4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WU letter">
            <a:extLst>
              <a:ext uri="{FF2B5EF4-FFF2-40B4-BE49-F238E27FC236}">
                <a16:creationId xmlns:a16="http://schemas.microsoft.com/office/drawing/2014/main" id="{CBE818DA-B9EC-4316-91EE-F9C2733D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33463"/>
            <a:ext cx="55626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hecollegesolution.com/wp-content/uploads/2012/03/GWU-3-j.jpg">
            <a:extLst>
              <a:ext uri="{FF2B5EF4-FFF2-40B4-BE49-F238E27FC236}">
                <a16:creationId xmlns:a16="http://schemas.microsoft.com/office/drawing/2014/main" id="{3F90AAB9-D6C1-4CD4-B0F7-505B97BC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2174546"/>
            <a:ext cx="6685817" cy="38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9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239151" y="1871003"/>
            <a:ext cx="8904848" cy="4621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800" b="1" dirty="0">
                <a:solidFill>
                  <a:srgbClr val="0070C0"/>
                </a:solidFill>
                <a:ea typeface="Comic Sans MS"/>
              </a:rPr>
              <a:t>What should be in every financial aid award letter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Full cost of attendance broken down into expenses such as tuition, room and board, etc.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Grants and scholarships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Types and amounts of loans, including interest rates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Net amount owed after financial aid is deducted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Family’s expected family contribution</a:t>
            </a:r>
          </a:p>
        </p:txBody>
      </p:sp>
      <p:pic>
        <p:nvPicPr>
          <p:cNvPr id="6" name="Shape 330">
            <a:extLst>
              <a:ext uri="{FF2B5EF4-FFF2-40B4-BE49-F238E27FC236}">
                <a16:creationId xmlns:a16="http://schemas.microsoft.com/office/drawing/2014/main" id="{95CB8293-B8DA-4C09-864C-3945B81F8F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220" y="365126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779" y="769777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785813" y="4035777"/>
            <a:ext cx="8153471" cy="2052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 Saves families an average of $75,488 off college sticker price</a:t>
            </a:r>
          </a:p>
        </p:txBody>
      </p:sp>
    </p:spTree>
    <p:extLst>
      <p:ext uri="{BB962C8B-B14F-4D97-AF65-F5344CB8AC3E}">
        <p14:creationId xmlns:p14="http://schemas.microsoft.com/office/powerpoint/2010/main" val="3526159356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1" y="1702384"/>
            <a:ext cx="3380642" cy="1325562"/>
          </a:xfrm>
        </p:spPr>
        <p:txBody>
          <a:bodyPr/>
          <a:lstStyle/>
          <a:p>
            <a:r>
              <a:rPr lang="en-US" sz="4800" dirty="0"/>
              <a:t>Strategy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43131" y="3305908"/>
            <a:ext cx="8427493" cy="2933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800" b="1" dirty="0">
                <a:solidFill>
                  <a:srgbClr val="0070C0"/>
                </a:solidFill>
                <a:ea typeface="Comic Sans MS"/>
              </a:rPr>
              <a:t>Avoid losing aid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Don’t maintain academic requirements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Don’t fill out financial aid forms on time for subsequent years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Transfer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653" y="365126"/>
            <a:ext cx="4018054" cy="2674517"/>
          </a:xfrm>
          <a:prstGeom prst="rect">
            <a:avLst/>
          </a:prstGeom>
        </p:spPr>
      </p:pic>
      <p:pic>
        <p:nvPicPr>
          <p:cNvPr id="6" name="Shape 330">
            <a:extLst>
              <a:ext uri="{FF2B5EF4-FFF2-40B4-BE49-F238E27FC236}">
                <a16:creationId xmlns:a16="http://schemas.microsoft.com/office/drawing/2014/main" id="{95CB8293-B8DA-4C09-864C-3945B81F8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20" y="365126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1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4" y="3869843"/>
            <a:ext cx="8427493" cy="941307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Scholarship Award Displacement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39032" y="4990398"/>
            <a:ext cx="8561135" cy="1477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Comic Sans MS"/>
              </a:rPr>
              <a:t>The dirty little secret of financial aid</a:t>
            </a: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Ask for loans to be removed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23095" y="312200"/>
            <a:ext cx="3380642" cy="1052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800" dirty="0"/>
              <a:t>Strategy #3</a:t>
            </a:r>
          </a:p>
        </p:txBody>
      </p:sp>
      <p:sp>
        <p:nvSpPr>
          <p:cNvPr id="8" name="AutoShape 2" descr="Image result for shell gam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593337"/>
            <a:ext cx="4343400" cy="2152650"/>
          </a:xfrm>
          <a:prstGeom prst="rect">
            <a:avLst/>
          </a:prstGeom>
        </p:spPr>
      </p:pic>
      <p:pic>
        <p:nvPicPr>
          <p:cNvPr id="9" name="Shape 330">
            <a:extLst>
              <a:ext uri="{FF2B5EF4-FFF2-40B4-BE49-F238E27FC236}">
                <a16:creationId xmlns:a16="http://schemas.microsoft.com/office/drawing/2014/main" id="{46967752-3C6F-48BE-8FA3-C153B33F69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90" y="312200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7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60" y="1925289"/>
            <a:ext cx="3408778" cy="1325562"/>
          </a:xfrm>
        </p:spPr>
        <p:txBody>
          <a:bodyPr/>
          <a:lstStyle/>
          <a:p>
            <a:r>
              <a:rPr lang="en-US" sz="4800" dirty="0"/>
              <a:t>Strategy #4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26720" y="4192172"/>
            <a:ext cx="8584581" cy="2560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b="1" dirty="0">
                <a:solidFill>
                  <a:srgbClr val="0070C0"/>
                </a:solidFill>
                <a:ea typeface="Comic Sans MS"/>
              </a:rPr>
              <a:t>Grandparent 529 plans</a:t>
            </a:r>
            <a:endParaRPr lang="en-US" sz="1800" b="1" dirty="0">
              <a:solidFill>
                <a:srgbClr val="0070C0"/>
              </a:solidFill>
              <a:ea typeface="Comic Sans MS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800" dirty="0">
              <a:solidFill>
                <a:srgbClr val="0070C0"/>
              </a:solidFill>
              <a:ea typeface="Comic Sans MS"/>
            </a:endParaRP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Comic Sans MS"/>
              </a:rPr>
              <a:t>Aren’t disclosed on FAFSA</a:t>
            </a: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Comic Sans MS"/>
              </a:rPr>
              <a:t>Delay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119" y="365126"/>
            <a:ext cx="4806461" cy="3604846"/>
          </a:xfrm>
          <a:prstGeom prst="rect">
            <a:avLst/>
          </a:prstGeom>
        </p:spPr>
      </p:pic>
      <p:pic>
        <p:nvPicPr>
          <p:cNvPr id="5" name="Shape 330">
            <a:extLst>
              <a:ext uri="{FF2B5EF4-FFF2-40B4-BE49-F238E27FC236}">
                <a16:creationId xmlns:a16="http://schemas.microsoft.com/office/drawing/2014/main" id="{2004531F-2360-4A6D-8BCC-C966F91EA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" y="365126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0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65278"/>
            <a:ext cx="8686801" cy="4892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b="1" dirty="0">
                <a:solidFill>
                  <a:srgbClr val="0070C0"/>
                </a:solidFill>
                <a:ea typeface="Comic Sans MS"/>
              </a:rPr>
              <a:t>What We Do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Just like you hire a realtor for the major purchase of a home, you hire us for the major purchase of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126303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1828802" y="191063"/>
            <a:ext cx="5858300" cy="5148617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0" y="5459105"/>
            <a:ext cx="9144000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navigate the complicated process and find the right fit</a:t>
            </a:r>
          </a:p>
        </p:txBody>
      </p:sp>
    </p:spTree>
    <p:extLst>
      <p:ext uri="{BB962C8B-B14F-4D97-AF65-F5344CB8AC3E}">
        <p14:creationId xmlns:p14="http://schemas.microsoft.com/office/powerpoint/2010/main" val="40667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0" y="5418162"/>
            <a:ext cx="9144000" cy="1439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45" y="614150"/>
            <a:ext cx="6489510" cy="41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0" y="5104263"/>
            <a:ext cx="9144000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8" y="343568"/>
            <a:ext cx="6418477" cy="42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457199" y="1565842"/>
            <a:ext cx="8686801" cy="4786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Comprehensive package is $</a:t>
            </a:r>
            <a:r>
              <a:rPr lang="en-US" sz="2800" dirty="0">
                <a:ea typeface="Tahoma"/>
                <a:cs typeface="Tahoma"/>
                <a:sym typeface="Tahoma"/>
              </a:rPr>
              <a:t>49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95 that families can pay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We'll pay for ourselves by finding free money at least equal to our fee, or we'll refund the difference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lang="en-US" sz="2800" dirty="0">
                <a:ea typeface="Tahoma"/>
                <a:cs typeface="Tahoma"/>
                <a:sym typeface="Tahoma"/>
              </a:rPr>
              <a:t>Ideal client is parent or grandparent with sophomore or junior in HS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7D092-4493-42BB-A2BD-2D3148921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3270985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3270985" cy="1411391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681533"/>
            <a:ext cx="8686801" cy="51764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4 ways we can provide tremendous value to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lvl="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ea typeface="Tahoma"/>
                <a:cs typeface="Tahoma"/>
                <a:sym typeface="Tahoma"/>
              </a:rPr>
              <a:t>Build us into your client review process and we will provide 1 hour of free college consulting to make you look good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Multi-generational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 bridge to children of older clients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Client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Free private events for high schools, sports teams, churches,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6A7DCF-57BD-423D-8FCF-1B3FF2B286FC}"/>
              </a:ext>
            </a:extLst>
          </p:cNvPr>
          <p:cNvSpPr txBox="1"/>
          <p:nvPr/>
        </p:nvSpPr>
        <p:spPr>
          <a:xfrm>
            <a:off x="2799840" y="270142"/>
            <a:ext cx="605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 Wills</a:t>
            </a:r>
          </a:p>
          <a:p>
            <a:pPr algn="r"/>
            <a:r>
              <a:rPr lang="en-US" sz="24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Call or Text: 651-269-2602</a:t>
            </a:r>
          </a:p>
          <a:p>
            <a:pPr algn="r"/>
            <a:r>
              <a:rPr lang="en-US" sz="24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chris@collegeinsidetrack.com</a:t>
            </a:r>
          </a:p>
        </p:txBody>
      </p:sp>
    </p:spTree>
    <p:extLst>
      <p:ext uri="{BB962C8B-B14F-4D97-AF65-F5344CB8AC3E}">
        <p14:creationId xmlns:p14="http://schemas.microsoft.com/office/powerpoint/2010/main" val="7478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1"/>
          <p:cNvSpPr txBox="1">
            <a:spLocks/>
          </p:cNvSpPr>
          <p:nvPr/>
        </p:nvSpPr>
        <p:spPr>
          <a:xfrm>
            <a:off x="457200" y="3043237"/>
            <a:ext cx="8400198" cy="35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For presentation slides, text or email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Contact me anytime with questions!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92F673E-5828-4B09-B6DF-30D4192384FC}"/>
              </a:ext>
            </a:extLst>
          </p:cNvPr>
          <p:cNvSpPr txBox="1"/>
          <p:nvPr/>
        </p:nvSpPr>
        <p:spPr>
          <a:xfrm>
            <a:off x="2799840" y="270142"/>
            <a:ext cx="6057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 Wills</a:t>
            </a:r>
          </a:p>
          <a:p>
            <a:pPr algn="r"/>
            <a:r>
              <a:rPr lang="en-US" sz="28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CollegeInsideTrack.com</a:t>
            </a:r>
          </a:p>
          <a:p>
            <a:pPr algn="r"/>
            <a:r>
              <a:rPr lang="en-US" sz="28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Call or Text: 651-269-2602</a:t>
            </a:r>
          </a:p>
          <a:p>
            <a:pPr algn="r"/>
            <a:r>
              <a:rPr lang="en-US" sz="2800" kern="12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chris@collegeinsidetrack.com</a:t>
            </a:r>
          </a:p>
        </p:txBody>
      </p:sp>
    </p:spTree>
    <p:extLst>
      <p:ext uri="{BB962C8B-B14F-4D97-AF65-F5344CB8AC3E}">
        <p14:creationId xmlns:p14="http://schemas.microsoft.com/office/powerpoint/2010/main" val="14985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272956" y="450166"/>
            <a:ext cx="8660029" cy="94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Late-stage college planning</a:t>
            </a:r>
            <a:endParaRPr lang="en-US" sz="48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38" y="1564650"/>
            <a:ext cx="6096000" cy="3429000"/>
          </a:xfrm>
          <a:prstGeom prst="rect">
            <a:avLst/>
          </a:prstGeom>
        </p:spPr>
      </p:pic>
      <p:sp>
        <p:nvSpPr>
          <p:cNvPr id="7" name="Shape 354"/>
          <p:cNvSpPr/>
          <p:nvPr/>
        </p:nvSpPr>
        <p:spPr>
          <a:xfrm>
            <a:off x="272956" y="5240636"/>
            <a:ext cx="8566244" cy="16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significant opportunity to provide value to your clients</a:t>
            </a:r>
          </a:p>
        </p:txBody>
      </p:sp>
    </p:spTree>
    <p:extLst>
      <p:ext uri="{BB962C8B-B14F-4D97-AF65-F5344CB8AC3E}">
        <p14:creationId xmlns:p14="http://schemas.microsoft.com/office/powerpoint/2010/main" val="32768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</a:rPr>
              <a:t>On average, how many minutes of personalized college counseling do US public HS students receive in their 4 years of HS? </a:t>
            </a:r>
            <a:endParaRPr lang="en-US" sz="3600" b="0" i="0" u="none" strike="noStrike" cap="none" baseline="0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38 minutes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 hours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10 hours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25 hours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As much as they want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50231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</a:rPr>
              <a:t>On average, how many minutes of personalized college counseling do US public HS students receive in their 4 years of HS? </a:t>
            </a:r>
          </a:p>
          <a:p>
            <a:pPr marL="0" lvl="0" indent="0">
              <a:spcBef>
                <a:spcPts val="720"/>
              </a:spcBef>
              <a:buSzPct val="64999"/>
              <a:buNone/>
            </a:pPr>
            <a:endParaRPr lang="en-US" sz="3600" b="0" i="0" u="none" strike="noStrike" cap="none" baseline="0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38 minutes</a:t>
            </a:r>
          </a:p>
        </p:txBody>
      </p:sp>
    </p:spTree>
    <p:extLst>
      <p:ext uri="{BB962C8B-B14F-4D97-AF65-F5344CB8AC3E}">
        <p14:creationId xmlns:p14="http://schemas.microsoft.com/office/powerpoint/2010/main" val="33128150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1042988"/>
            <a:ext cx="9144000" cy="606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880"/>
              </a:spcBef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NYU: $71,754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Southern Cal: $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69,711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Notre Dame: $67,043</a:t>
            </a:r>
            <a:endParaRPr lang="en-US" sz="4400" b="0" i="0" u="none" strike="noStrike" cap="none" baseline="0" dirty="0"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Rice</a:t>
            </a:r>
            <a:r>
              <a:rPr lang="en-US" sz="44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: $60,518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St. Thomas (MN): $54,100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Ohio State: $25,539</a:t>
            </a:r>
          </a:p>
          <a:p>
            <a:pPr marL="342900" indent="-342900" algn="ctr">
              <a:spcBef>
                <a:spcPts val="880"/>
              </a:spcBef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Univ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of North Carolina: $24,630</a:t>
            </a:r>
          </a:p>
        </p:txBody>
      </p:sp>
      <p:sp>
        <p:nvSpPr>
          <p:cNvPr id="3" name="Shape 380">
            <a:extLst>
              <a:ext uri="{FF2B5EF4-FFF2-40B4-BE49-F238E27FC236}">
                <a16:creationId xmlns:a16="http://schemas.microsoft.com/office/drawing/2014/main" id="{0D5C7DCC-02B2-4804-BDFC-0DEFDE267A16}"/>
              </a:ext>
            </a:extLst>
          </p:cNvPr>
          <p:cNvSpPr txBox="1">
            <a:spLocks/>
          </p:cNvSpPr>
          <p:nvPr/>
        </p:nvSpPr>
        <p:spPr>
          <a:xfrm>
            <a:off x="224861" y="6428935"/>
            <a:ext cx="8792530" cy="281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Collegedata.com, accessed 8-17-17</a:t>
            </a:r>
          </a:p>
        </p:txBody>
      </p:sp>
    </p:spTree>
    <p:extLst>
      <p:ext uri="{BB962C8B-B14F-4D97-AF65-F5344CB8AC3E}">
        <p14:creationId xmlns:p14="http://schemas.microsoft.com/office/powerpoint/2010/main" val="9467153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There is no</a:t>
            </a: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purchase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as significant as college that people know so little about</a:t>
            </a:r>
            <a:endParaRPr lang="en-US" sz="56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3214786"/>
            <a:ext cx="7886700" cy="268595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Understand that colleges have different financial aid policies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E1B06-403B-4745-B24B-12CCE584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42" y="451380"/>
            <a:ext cx="3443108" cy="22918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A8F87F-E174-4E72-8DA5-41E998B1530A}"/>
              </a:ext>
            </a:extLst>
          </p:cNvPr>
          <p:cNvSpPr txBox="1">
            <a:spLocks/>
          </p:cNvSpPr>
          <p:nvPr/>
        </p:nvSpPr>
        <p:spPr>
          <a:xfrm>
            <a:off x="443131" y="1702384"/>
            <a:ext cx="3380642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800" dirty="0"/>
              <a:t>Strategy #1</a:t>
            </a:r>
          </a:p>
        </p:txBody>
      </p:sp>
    </p:spTree>
    <p:extLst>
      <p:ext uri="{BB962C8B-B14F-4D97-AF65-F5344CB8AC3E}">
        <p14:creationId xmlns:p14="http://schemas.microsoft.com/office/powerpoint/2010/main" val="1826257465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504</Words>
  <Application>Microsoft Office PowerPoint</Application>
  <PresentationFormat>On-screen Show (4:3)</PresentationFormat>
  <Paragraphs>105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Comic Sans MS</vt:lpstr>
      <vt:lpstr>Noto Symbol</vt:lpstr>
      <vt:lpstr>Open Sans Semibold</vt:lpstr>
      <vt:lpstr>Tahoma</vt:lpstr>
      <vt:lpstr>Times New Roman</vt:lpstr>
      <vt:lpstr>Textured</vt:lpstr>
      <vt:lpstr>Motyw pakietu Office</vt:lpstr>
      <vt:lpstr>bb</vt:lpstr>
      <vt:lpstr>PowerPoint Presentation</vt:lpstr>
      <vt:lpstr>PowerPoint Presentation</vt:lpstr>
      <vt:lpstr>Quiz</vt:lpstr>
      <vt:lpstr>Quiz</vt:lpstr>
      <vt:lpstr>PowerPoint Presentation</vt:lpstr>
      <vt:lpstr>PowerPoint Presentation</vt:lpstr>
      <vt:lpstr>PowerPoint Presentation</vt:lpstr>
      <vt:lpstr>Understand that colleges have different financial aid policies</vt:lpstr>
      <vt:lpstr>PowerPoint Presentation</vt:lpstr>
      <vt:lpstr>Your turn to be a financial aid counselor!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#2</vt:lpstr>
      <vt:lpstr>Scholarship Award Displacement</vt:lpstr>
      <vt:lpstr>Strategy 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140</cp:revision>
  <dcterms:modified xsi:type="dcterms:W3CDTF">2018-09-07T21:01:42Z</dcterms:modified>
</cp:coreProperties>
</file>