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97" r:id="rId2"/>
    <p:sldMasterId id="2147483725" r:id="rId3"/>
    <p:sldMasterId id="2147483737" r:id="rId4"/>
    <p:sldMasterId id="2147483746" r:id="rId5"/>
  </p:sldMasterIdLst>
  <p:notesMasterIdLst>
    <p:notesMasterId r:id="rId39"/>
  </p:notesMasterIdLst>
  <p:sldIdLst>
    <p:sldId id="256" r:id="rId6"/>
    <p:sldId id="365" r:id="rId7"/>
    <p:sldId id="335" r:id="rId8"/>
    <p:sldId id="333" r:id="rId9"/>
    <p:sldId id="364" r:id="rId10"/>
    <p:sldId id="361" r:id="rId11"/>
    <p:sldId id="362" r:id="rId12"/>
    <p:sldId id="363" r:id="rId13"/>
    <p:sldId id="331" r:id="rId14"/>
    <p:sldId id="259" r:id="rId15"/>
    <p:sldId id="268" r:id="rId16"/>
    <p:sldId id="336" r:id="rId17"/>
    <p:sldId id="337" r:id="rId18"/>
    <p:sldId id="281" r:id="rId19"/>
    <p:sldId id="339" r:id="rId20"/>
    <p:sldId id="340" r:id="rId21"/>
    <p:sldId id="366" r:id="rId22"/>
    <p:sldId id="367" r:id="rId23"/>
    <p:sldId id="342" r:id="rId24"/>
    <p:sldId id="270" r:id="rId25"/>
    <p:sldId id="370" r:id="rId26"/>
    <p:sldId id="279" r:id="rId27"/>
    <p:sldId id="346" r:id="rId28"/>
    <p:sldId id="360" r:id="rId29"/>
    <p:sldId id="348" r:id="rId30"/>
    <p:sldId id="371" r:id="rId31"/>
    <p:sldId id="356" r:id="rId32"/>
    <p:sldId id="357" r:id="rId33"/>
    <p:sldId id="358" r:id="rId34"/>
    <p:sldId id="359" r:id="rId35"/>
    <p:sldId id="355" r:id="rId36"/>
    <p:sldId id="369" r:id="rId37"/>
    <p:sldId id="329" r:id="rId38"/>
  </p:sldIdLst>
  <p:sldSz cx="9144000" cy="6858000" type="screen4x3"/>
  <p:notesSz cx="6854825" cy="9293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402" autoAdjust="0"/>
  </p:normalViewPr>
  <p:slideViewPr>
    <p:cSldViewPr snapToGrid="0">
      <p:cViewPr varScale="1">
        <p:scale>
          <a:sx n="108" d="100"/>
          <a:sy n="108" d="100"/>
        </p:scale>
        <p:origin x="196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09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403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631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92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9710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13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6613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1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46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5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251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1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616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6613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8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7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43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8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2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93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8B68-08D8-4718-8EEE-AF69363AD0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DD9B-C789-4FCE-9975-2451C8241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1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8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57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3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2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59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14599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1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00600" y="2209799"/>
            <a:ext cx="57149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49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4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381A3-05A2-415D-AE0D-1D97B3E273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2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0B37-D090-4458-AEC6-681199170B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86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94F0E-D6C3-446D-807D-D1A39D1C7D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0FCF-6DDB-4997-B7C0-73B540FB49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9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AF91E-D8A2-4657-9AAD-A030C26CB5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6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33326-ADF7-4F71-8CCE-B81537F7B53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7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ADA48-985B-47EF-B6AE-0F4CE4EA77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70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556D2-E4EF-49E3-89E6-12997D7DB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67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D581-153B-4363-A402-89483E380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ED1F-107F-4812-9ADF-B462362AB8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36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14B39-F3D6-4E31-80FB-1F7B3C17E3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9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44F7-2DDC-467D-82D5-5BBDECEF4E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43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F06D9-4D09-497D-BD19-9C2DC252A3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0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138FE-5368-47AE-9140-03D1AB5EDD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8B68-08D8-4718-8EEE-AF69363AD04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3/18/19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DD9B-C789-4FCE-9975-2451C824153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indent="-17018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2pPr>
            <a:lvl3pPr marL="1143000" marR="0" indent="-12953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3pPr>
            <a:lvl4pPr marL="1600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4pPr>
            <a:lvl5pPr marL="20574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29718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34290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3886200" marR="0" indent="-1460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8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24030-D9D5-418A-B79B-4CD8653E5B38}" type="slidenum">
              <a:rPr lang="en-US" kern="120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31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icas.org/sites/default/files/pub_files/classof2015.pdf" TargetMode="External"/><Relationship Id="rId4" Type="http://schemas.openxmlformats.org/officeDocument/2006/relationships/hyperlink" Target="https://www.nerdwallet.com/blog/loans/student-loans/parent-plus-loans-retiremen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e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b="0" i="0" u="none" strike="noStrike" cap="none" baseline="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48" y="-106070"/>
            <a:ext cx="9144000" cy="69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128589" y="4557712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Cozy Wittman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28588" y="5400675"/>
            <a:ext cx="395763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CollegeInsideTrack.com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8589" y="6215062"/>
            <a:ext cx="375761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612-850-5729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5206" y="4880876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27"/>
          <p:cNvSpPr txBox="1"/>
          <p:nvPr/>
        </p:nvSpPr>
        <p:spPr>
          <a:xfrm>
            <a:off x="327547" y="184368"/>
            <a:ext cx="835925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8 Insider Tips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Late-Stage College Planning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23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2039815"/>
            <a:ext cx="9144000" cy="5669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5400" b="1" i="0" u="none" strike="noStrike" cap="none" baseline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Average </a:t>
            </a:r>
            <a:r>
              <a:rPr lang="en-US" sz="5400" b="1" i="0" strike="noStrike" cap="none" baseline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family</a:t>
            </a:r>
            <a:r>
              <a:rPr lang="en-US" sz="5400" b="1" i="0" u="none" strike="noStrike" cap="none" baseline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college debt: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6000" b="1" i="0" u="sng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$57,800</a:t>
            </a:r>
            <a:r>
              <a:rPr lang="en-US" sz="6000" b="1" i="0" u="none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6000" b="1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 </a:t>
            </a:r>
            <a:r>
              <a:rPr lang="en-US" sz="6000" b="1" i="0" u="sng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loans</a:t>
            </a:r>
          </a:p>
          <a:p>
            <a:pPr marL="0" marR="0" lvl="0" indent="0" algn="ctr" rtl="0">
              <a:spcBef>
                <a:spcPts val="330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en-US" sz="6000" b="1" i="0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Includes student &amp;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40DA32-8074-614F-AC3A-644E7D7D1586}"/>
              </a:ext>
            </a:extLst>
          </p:cNvPr>
          <p:cNvSpPr/>
          <p:nvPr/>
        </p:nvSpPr>
        <p:spPr>
          <a:xfrm>
            <a:off x="286603" y="6222669"/>
            <a:ext cx="864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  <a:defRPr/>
            </a:pP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*Sources: </a:t>
            </a:r>
            <a:r>
              <a:rPr lang="en-US" dirty="0" err="1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Nerdwallet.com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dirty="0">
                <a:hlinkClick r:id="rId4"/>
              </a:rPr>
              <a:t>Got Parent PLUS Loans? Save Money With These Alternative Payment Plans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The Institute for College Access and Success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accessed 8-18-17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1219"/>
            <a:ext cx="7886700" cy="1325562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imes New Roman"/>
              </a:rPr>
              <a:t>2 Types of Aid</a:t>
            </a:r>
            <a:endParaRPr lang="en-US" sz="6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179297"/>
            <a:ext cx="7886700" cy="2997665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1. Need-based aid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endParaRPr lang="en-US" sz="60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64999"/>
              <a:buNone/>
            </a:pPr>
            <a:r>
              <a:rPr lang="en-US" sz="6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2. Merit aid</a:t>
            </a:r>
          </a:p>
          <a:p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272956" y="5199797"/>
            <a:ext cx="8566244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400" b="1" i="0" u="none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vs. </a:t>
            </a:r>
            <a:r>
              <a:rPr lang="en-US" sz="4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CSS/Profile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400" b="1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Family Contribution (EFC)</a:t>
            </a:r>
            <a:endParaRPr lang="en-US" sz="4400" b="1" i="0" u="none" strike="noStrike" cap="none" baseline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4" name="Shape 354"/>
          <p:cNvSpPr/>
          <p:nvPr/>
        </p:nvSpPr>
        <p:spPr>
          <a:xfrm>
            <a:off x="272956" y="1"/>
            <a:ext cx="8816455" cy="10235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6000" b="1" i="0" u="none" strike="noStrike" cap="none" baseline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 Need-based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aid forms</a:t>
            </a:r>
            <a:endParaRPr lang="en-US" sz="6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2" y="1023582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3E4B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94964" y="321414"/>
            <a:ext cx="732899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720579" y="324129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Parent non-retirement assets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764831" y="2347415"/>
            <a:ext cx="3053345" cy="3847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01337" y="4981598"/>
            <a:ext cx="499881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2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0" name="Shape 530"/>
          <p:cNvSpPr/>
          <p:nvPr/>
        </p:nvSpPr>
        <p:spPr>
          <a:xfrm>
            <a:off x="476074" y="5124925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551162" y="251751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517443" y="373260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64831" y="3571607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98" y="1610163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6639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45324" y="2282768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If need-based aid is an option, move assets out of child’s name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endParaRPr lang="en-US" sz="4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rate, UGMA/UTMA at child’s rate</a:t>
            </a:r>
          </a:p>
        </p:txBody>
      </p:sp>
    </p:spTree>
    <p:extLst>
      <p:ext uri="{BB962C8B-B14F-4D97-AF65-F5344CB8AC3E}">
        <p14:creationId xmlns:p14="http://schemas.microsoft.com/office/powerpoint/2010/main" val="1738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Review financial aid forms for accuracy</a:t>
            </a: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42% contain errors that cost a family money</a:t>
            </a:r>
          </a:p>
          <a:p>
            <a:pPr marL="342900" lvl="0" indent="-342900">
              <a:spcBef>
                <a:spcPts val="52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FAFSA-Your primary residence and your retirement are not counted as assets (CSS/Profile is different)</a:t>
            </a:r>
          </a:p>
          <a:p>
            <a:pPr>
              <a:spcBef>
                <a:spcPts val="720"/>
              </a:spcBef>
              <a:buSzPct val="64999"/>
            </a:pPr>
            <a:endParaRPr lang="en-US"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00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42" y="536875"/>
            <a:ext cx="3408778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#3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224840" y="2033238"/>
            <a:ext cx="3777144" cy="2560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Grandparent 529 plans</a:t>
            </a: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ts val="720"/>
              </a:spcBef>
              <a:buSzPct val="64999"/>
            </a:pPr>
            <a:endParaRPr lang="en-US" sz="1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Aren’t disclosed on FAFSA</a:t>
            </a:r>
          </a:p>
          <a:p>
            <a:pPr marL="571500" indent="-57150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Delay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20" y="2791134"/>
            <a:ext cx="4806461" cy="360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452"/>
            <a:ext cx="4525556" cy="20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4" y="0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34" y="5171918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hlink"/>
              </a:buClr>
              <a:buSzPct val="64999"/>
            </a:pPr>
            <a:r>
              <a:rPr lang="en-US" sz="4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activities, sports,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2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611578" y="2524302"/>
            <a:ext cx="8427493" cy="4203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 get the most merit aid, spend the majority of your time finding the right college </a:t>
            </a:r>
          </a:p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(not private scholarships)</a:t>
            </a:r>
            <a:endParaRPr lang="en-US" sz="4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5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88" y="457532"/>
            <a:ext cx="4012442" cy="18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71725" y="2425700"/>
            <a:ext cx="8243667" cy="42037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018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295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46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3208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College Inside Track saves families an average of </a:t>
            </a:r>
            <a:r>
              <a:rPr lang="en-US" sz="48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$75,488 </a:t>
            </a: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off the four year college sticker price!</a:t>
            </a:r>
          </a:p>
          <a:p>
            <a:pPr marL="132080" indent="0" algn="ctr">
              <a:buNone/>
            </a:pPr>
            <a:endParaRPr lang="en-US" sz="4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4772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E4A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294965" y="321414"/>
            <a:ext cx="50926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Scholarship/Grant Sources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17802" y="2015734"/>
            <a:ext cx="151099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Federal </a:t>
            </a:r>
            <a:br>
              <a:rPr lang="en-US" sz="20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0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government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6914535" y="2147171"/>
            <a:ext cx="136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Employers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914534" y="3553183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Private scholarships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7066932" y="5011275"/>
            <a:ext cx="177963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State governments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546918" y="5080942"/>
            <a:ext cx="14084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Colleges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870585" y="2040422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40%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887574" y="4964564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6060353" y="5033396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104598" y="3523710"/>
            <a:ext cx="137406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7%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097223" y="2023108"/>
            <a:ext cx="962335" cy="644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68D8D9"/>
                </a:solidFill>
                <a:latin typeface="Open Sans"/>
                <a:ea typeface="Open Sans"/>
                <a:cs typeface="Open Sans"/>
                <a:sym typeface="Open Sans"/>
              </a:rPr>
              <a:t>6%</a:t>
            </a:r>
          </a:p>
        </p:txBody>
      </p:sp>
      <p:cxnSp>
        <p:nvCxnSpPr>
          <p:cNvPr id="433" name="Shape 433"/>
          <p:cNvCxnSpPr/>
          <p:nvPr/>
        </p:nvCxnSpPr>
        <p:spPr>
          <a:xfrm rot="10800000">
            <a:off x="2973533" y="2365857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Shape 434"/>
          <p:cNvCxnSpPr/>
          <p:nvPr/>
        </p:nvCxnSpPr>
        <p:spPr>
          <a:xfrm>
            <a:off x="3181350" y="2363586"/>
            <a:ext cx="468228" cy="475865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5" name="Shape 435"/>
          <p:cNvCxnSpPr/>
          <p:nvPr/>
        </p:nvCxnSpPr>
        <p:spPr>
          <a:xfrm flipH="1">
            <a:off x="3181350" y="4692316"/>
            <a:ext cx="508333" cy="610248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5875425" y="2363586"/>
            <a:ext cx="20090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5630779" y="3809999"/>
            <a:ext cx="448050" cy="417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5875425" y="5302564"/>
            <a:ext cx="149149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5224787" y="4589441"/>
            <a:ext cx="653132" cy="713124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 flipH="1">
            <a:off x="5202363" y="2363586"/>
            <a:ext cx="675556" cy="673616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2973533" y="5302564"/>
            <a:ext cx="212800" cy="0"/>
          </a:xfrm>
          <a:prstGeom prst="straightConnector1">
            <a:avLst/>
          </a:prstGeom>
          <a:noFill/>
          <a:ln w="12700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42" name="Shape 442"/>
          <p:cNvGrpSpPr/>
          <p:nvPr/>
        </p:nvGrpSpPr>
        <p:grpSpPr>
          <a:xfrm>
            <a:off x="3884769" y="3170324"/>
            <a:ext cx="1152132" cy="1152132"/>
            <a:chOff x="3863189" y="3185360"/>
            <a:chExt cx="1152132" cy="1152132"/>
          </a:xfrm>
        </p:grpSpPr>
        <p:sp>
          <p:nvSpPr>
            <p:cNvPr id="443" name="Shape 443"/>
            <p:cNvSpPr/>
            <p:nvPr/>
          </p:nvSpPr>
          <p:spPr>
            <a:xfrm>
              <a:off x="3863189" y="3185360"/>
              <a:ext cx="1152132" cy="1152132"/>
            </a:xfrm>
            <a:prstGeom prst="ellipse">
              <a:avLst/>
            </a:prstGeom>
            <a:solidFill>
              <a:srgbClr val="68D8D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444" name="Shape 4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3048" y="3426678"/>
              <a:ext cx="712412" cy="669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05" y="1950791"/>
            <a:ext cx="5717457" cy="359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324"/>
            <a:ext cx="9144000" cy="1325562"/>
          </a:xfrm>
        </p:spPr>
        <p:txBody>
          <a:bodyPr/>
          <a:lstStyle/>
          <a:p>
            <a:pPr algn="ctr"/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Top 2 mistakes families make with merit aid?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39" y="6139542"/>
            <a:ext cx="1665069" cy="7184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127" y="1109912"/>
            <a:ext cx="9144000" cy="2532473"/>
            <a:chOff x="83127" y="1084687"/>
            <a:chExt cx="9144000" cy="2532473"/>
          </a:xfrm>
        </p:grpSpPr>
        <p:sp>
          <p:nvSpPr>
            <p:cNvPr id="4" name="Rectangle 3"/>
            <p:cNvSpPr/>
            <p:nvPr/>
          </p:nvSpPr>
          <p:spPr>
            <a:xfrm>
              <a:off x="83127" y="1084687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00000"/>
                </a:buClr>
                <a:buSzPct val="64999"/>
              </a:pPr>
              <a:r>
                <a:rPr lang="en-US" sz="36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Not all colleges offer merit aid!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399" y="1731018"/>
              <a:ext cx="2860303" cy="188614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F67CBE-649A-2640-9D18-458259ECE289}"/>
              </a:ext>
            </a:extLst>
          </p:cNvPr>
          <p:cNvGrpSpPr/>
          <p:nvPr/>
        </p:nvGrpSpPr>
        <p:grpSpPr>
          <a:xfrm>
            <a:off x="617515" y="3866844"/>
            <a:ext cx="8075221" cy="2780485"/>
            <a:chOff x="617515" y="3866844"/>
            <a:chExt cx="8075221" cy="27804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9DD94C-1CFB-A745-919E-278F8BF35B6B}"/>
                </a:ext>
              </a:extLst>
            </p:cNvPr>
            <p:cNvSpPr txBox="1"/>
            <p:nvPr/>
          </p:nvSpPr>
          <p:spPr>
            <a:xfrm>
              <a:off x="617515" y="3866844"/>
              <a:ext cx="8075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Narrow the field of colleges too soon!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030EAA-9279-6648-8946-A42BAF92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6760" y="4726379"/>
              <a:ext cx="3201583" cy="192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7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800100" y="1931067"/>
            <a:ext cx="7886700" cy="814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Look for schools</a:t>
            </a:r>
            <a:r>
              <a:rPr lang="en-US" sz="4400" b="0" i="0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 …</a:t>
            </a:r>
            <a:endParaRPr lang="en-US" sz="4400" b="0" i="0" u="none" strike="noStrike" cap="none" baseline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457200" y="2903000"/>
            <a:ext cx="8229600" cy="3633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b="0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b="0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special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</a:t>
            </a:r>
            <a:r>
              <a:rPr lang="en-US" sz="3600" b="0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rades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and test scores in the</a:t>
            </a:r>
            <a:r>
              <a:rPr lang="en-US" sz="3600" b="0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Gender or ethnicity</a:t>
            </a:r>
            <a:endParaRPr sz="3600" b="0" i="0" u="none" strike="noStrike" cap="none" baseline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22733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800" b="0" i="0" u="none" strike="noStrike" cap="none" baseline="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270142"/>
            <a:ext cx="3849299" cy="16609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552201" y="2132417"/>
            <a:ext cx="8427493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Consider colleges in other states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1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lvl="0" indent="-342900"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50% of students attend college within 100 mi of home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KS colleges have all the Kansans they want- 72% stay in KS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Students have geographic “hook” by looking at colleges outside geographic area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Location can cost families $15,000 a year</a:t>
            </a:r>
            <a:endParaRPr lang="en-US"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61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657599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Anatomy of </a:t>
            </a:r>
            <a:r>
              <a:rPr lang="en-US" sz="4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1 College’s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204717" y="1752599"/>
            <a:ext cx="8679976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None/>
            </a:pPr>
            <a:endParaRPr lang="en-US" sz="2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Demonstrated Interest- $3,000 (Don’t be “stealth” candidate)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Lives out of state-$2,000-$15,000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“A” in class-$62 for every “A” on transcript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Rigorous class-$400 for every AP, IB, etc.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recommendation-$1,800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Increase ACT score-$425 for every point above avg.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FAFSA-$1,800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CSS/Profile-$2,500 for completing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Essay-$1,100-8,500 for excellent essay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Major- deduct $1.89 for every student admitted w/ same major (good news for philosophy majors!)</a:t>
            </a:r>
          </a:p>
          <a:p>
            <a:pPr marL="342900" marR="0" lvl="0" indent="-2438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7" y="115863"/>
            <a:ext cx="327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64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Negotiate the financial aid award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Called an “appeal,” a little secret colleges don’t want you to know about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Need a reason like a better offer from another college, family circumstance change, etc.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Last year our appeals saved our clients an average of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Tahoma"/>
              </a:rPr>
              <a:t>$7,883 per year ($31,532 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over the 4 years)</a:t>
            </a:r>
            <a:endParaRPr lang="en-US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0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128" y="365126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2429300"/>
            <a:ext cx="8686801" cy="44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Start the spring of 10</a:t>
            </a:r>
            <a:r>
              <a:rPr lang="en-US" sz="4400" baseline="30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grade</a:t>
            </a:r>
          </a:p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Time is the enemy of a </a:t>
            </a:r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great college search!</a:t>
            </a:r>
            <a:endParaRPr lang="en-US"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Research and then target schools based on predicted aid</a:t>
            </a: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Give yourself enough time to retake ACT if needed</a:t>
            </a:r>
          </a:p>
        </p:txBody>
      </p:sp>
    </p:spTree>
    <p:extLst>
      <p:ext uri="{BB962C8B-B14F-4D97-AF65-F5344CB8AC3E}">
        <p14:creationId xmlns:p14="http://schemas.microsoft.com/office/powerpoint/2010/main" val="34855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965278"/>
            <a:ext cx="8686801" cy="4892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spcBef>
                <a:spcPts val="720"/>
              </a:spcBef>
              <a:buSzPct val="64999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We Do</a:t>
            </a:r>
          </a:p>
          <a:p>
            <a:pPr>
              <a:buClr>
                <a:srgbClr val="0563C1"/>
              </a:buClr>
              <a:buSzPct val="64999"/>
            </a:pPr>
            <a:endParaRPr lang="en-US" sz="1600" dirty="0"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Tahoma"/>
              </a:rPr>
              <a:t>Just like you hire a realtor for the major purchase of a home, you hire us for the major purchase of college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</a:pPr>
            <a:endParaRPr lang="en-US" sz="32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Tahoma"/>
              </a:rPr>
              <a:t>You can do it on your own, but you will often cost yourself money</a:t>
            </a:r>
          </a:p>
        </p:txBody>
      </p:sp>
    </p:spTree>
    <p:extLst>
      <p:ext uri="{BB962C8B-B14F-4D97-AF65-F5344CB8AC3E}">
        <p14:creationId xmlns:p14="http://schemas.microsoft.com/office/powerpoint/2010/main" val="346097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036744" y="247335"/>
            <a:ext cx="5070511" cy="4456262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1280160" y="5082430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help navigate the complicated process and find the right fit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495766" y="5126641"/>
            <a:ext cx="6541477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help families save lots of money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7" y="864230"/>
            <a:ext cx="6100497" cy="3921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4"/>
          <p:cNvSpPr/>
          <p:nvPr/>
        </p:nvSpPr>
        <p:spPr>
          <a:xfrm>
            <a:off x="0" y="4782685"/>
            <a:ext cx="9144000" cy="2075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4000" b="1" i="0" u="none" strike="noStrike" cap="none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Late-stage college planning is a significant opportunity to provide value to your clients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679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Calibri" charset="0"/>
                <a:ea typeface="Calibri" charset="0"/>
                <a:cs typeface="Calibri" charset="0"/>
              </a:rPr>
              <a:t>More than 529’s!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21" y="1241294"/>
            <a:ext cx="5094514" cy="3452326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154379" y="914398"/>
            <a:ext cx="77724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1167618" y="4993417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  <a:buFont typeface="Noto Symbol"/>
              <a:buNone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39" y="281354"/>
            <a:ext cx="6342574" cy="420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3"/>
          <a:stretch/>
        </p:blipFill>
        <p:spPr>
          <a:xfrm>
            <a:off x="216265" y="4785978"/>
            <a:ext cx="1162369" cy="16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4932506" cy="2128317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124689" y="1700877"/>
            <a:ext cx="8686801" cy="4575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  <a:rtl val="0"/>
              </a:rPr>
              <a:t>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Comic Sans MS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Tahoma"/>
                <a:rtl val="0"/>
              </a:rPr>
              <a:t>Comprehensive package is $4995 that can be paid over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Tahoma"/>
              <a:rtl val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Arial"/>
                <a:rtl val="0"/>
              </a:rPr>
              <a:t>We'll pay for ourselves by helping your clients find free money at least equal to our fee, or we'll refund the difference.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Tahom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54451"/>
            <a:ext cx="3270985" cy="1411391"/>
          </a:xfrm>
          <a:prstGeom prst="rect">
            <a:avLst/>
          </a:prstGeom>
        </p:spPr>
      </p:pic>
      <p:sp>
        <p:nvSpPr>
          <p:cNvPr id="4" name="Shape 341"/>
          <p:cNvSpPr txBox="1">
            <a:spLocks/>
          </p:cNvSpPr>
          <p:nvPr/>
        </p:nvSpPr>
        <p:spPr>
          <a:xfrm>
            <a:off x="457199" y="1357313"/>
            <a:ext cx="8686801" cy="5500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Pct val="64999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4 ways we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omic Sans MS"/>
                <a:cs typeface="Arial"/>
                <a:sym typeface="Arial"/>
                <a:rtl val="0"/>
              </a:rPr>
              <a:t> can provide tremendous value to you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Comic Sans MS"/>
              <a:cs typeface="Arial"/>
              <a:sym typeface="Arial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ct val="64999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mic Sans MS"/>
              <a:cs typeface="Comic Sans MS"/>
              <a:sym typeface="Comic Sans MS"/>
              <a:rtl val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Build us into your annual client review process and we will provide 1 hour of free college consulting for all referrals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/>
                <a:cs typeface="Tahoma"/>
                <a:sym typeface="Tahoma"/>
                <a:rtl val="0"/>
              </a:rPr>
              <a:t>Client events </a:t>
            </a:r>
          </a:p>
          <a:p>
            <a:pPr marL="342900" lvl="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r>
              <a:rPr lang="en-US" sz="2800" dirty="0">
                <a:solidFill>
                  <a:schemeClr val="tx1"/>
                </a:solidFill>
                <a:ea typeface="Tahoma"/>
                <a:cs typeface="Tahoma"/>
                <a:sym typeface="Tahoma"/>
              </a:rPr>
              <a:t>Monthly content to use on your social media, newsletters, etc.</a:t>
            </a:r>
          </a:p>
          <a:p>
            <a:pPr marL="342900" lvl="0" indent="-342900">
              <a:spcBef>
                <a:spcPts val="640"/>
              </a:spcBef>
              <a:buClr>
                <a:srgbClr val="0563C1"/>
              </a:buClr>
              <a:buSzPct val="64999"/>
              <a:buFont typeface="Noto Symbol"/>
              <a:buChar char="■"/>
              <a:defRPr/>
            </a:pPr>
            <a:endParaRPr lang="en-US" sz="2800" dirty="0">
              <a:solidFill>
                <a:schemeClr val="tx1"/>
              </a:solidFill>
              <a:ea typeface="Tahoma"/>
              <a:cs typeface="Tahoma"/>
              <a:sym typeface="Ta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563C1"/>
              </a:buClr>
              <a:buSzPct val="64999"/>
              <a:buFont typeface="Noto Symbol"/>
              <a:buChar char="■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/>
              <a:cs typeface="Tahoma"/>
              <a:sym typeface="Tahom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953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V="1">
            <a:off x="0" y="6187004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809409" y="96988"/>
            <a:ext cx="3007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kern="1200" dirty="0">
                <a:solidFill>
                  <a:prstClr val="whit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en-US" sz="3200" kern="1200" dirty="0">
                <a:solidFill>
                  <a:prstClr val="whit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95225" y="2974464"/>
            <a:ext cx="5189317" cy="18158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Cozy Wittman</a:t>
            </a:r>
          </a:p>
          <a:p>
            <a:pPr algn="r"/>
            <a:r>
              <a:rPr lang="en-US" sz="28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CollegeInsideTrack.com</a:t>
            </a:r>
          </a:p>
          <a:p>
            <a:pPr algn="r"/>
            <a:r>
              <a:rPr lang="en-US" sz="2800" kern="1200" dirty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612-850-5729 (cell)</a:t>
            </a:r>
          </a:p>
          <a:p>
            <a:pPr algn="r"/>
            <a:r>
              <a:rPr lang="en-US" sz="2800" kern="1200" dirty="0" err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cwittman@collegeinsidetrack.com</a:t>
            </a:r>
            <a:endParaRPr lang="en-US" sz="2800" kern="1200" dirty="0">
              <a:solidFill>
                <a:schemeClr val="bg1"/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94" y="4817660"/>
            <a:ext cx="4694829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3" y="-1"/>
            <a:ext cx="9262753" cy="7505205"/>
          </a:xfrm>
          <a:prstGeom prst="rect">
            <a:avLst/>
          </a:prstGeom>
        </p:spPr>
      </p:pic>
      <p:sp>
        <p:nvSpPr>
          <p:cNvPr id="3" name="Shape 354"/>
          <p:cNvSpPr/>
          <p:nvPr/>
        </p:nvSpPr>
        <p:spPr>
          <a:xfrm>
            <a:off x="270982" y="5132695"/>
            <a:ext cx="8566244" cy="1950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 sz="5400" b="1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College is different than when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 we went to school</a:t>
            </a:r>
            <a:endParaRPr lang="en-US" sz="5400" b="1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14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 Key Factors For A Successful Search!</a:t>
            </a:r>
            <a:endParaRPr lang="en-US" sz="4000" b="0" i="0" u="none" strike="noStrike" cap="none" dirty="0">
              <a:solidFill>
                <a:schemeClr val="lt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50033" y="1561381"/>
            <a:ext cx="6616461" cy="4149305"/>
            <a:chOff x="1350033" y="1561381"/>
            <a:chExt cx="6616461" cy="4149305"/>
          </a:xfrm>
        </p:grpSpPr>
        <p:sp>
          <p:nvSpPr>
            <p:cNvPr id="2" name="Isosceles Triangle 1"/>
            <p:cNvSpPr/>
            <p:nvPr/>
          </p:nvSpPr>
          <p:spPr>
            <a:xfrm>
              <a:off x="1350033" y="1561381"/>
              <a:ext cx="6616461" cy="4149305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929" y="3413184"/>
              <a:ext cx="2784668" cy="211634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51279" y="5591120"/>
            <a:ext cx="3013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</p:txBody>
      </p:sp>
      <p:sp>
        <p:nvSpPr>
          <p:cNvPr id="7" name="Rectangle 6"/>
          <p:cNvSpPr/>
          <p:nvPr/>
        </p:nvSpPr>
        <p:spPr>
          <a:xfrm rot="18549056">
            <a:off x="907777" y="2681645"/>
            <a:ext cx="3291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</p:txBody>
      </p:sp>
      <p:sp>
        <p:nvSpPr>
          <p:cNvPr id="8" name="Rectangle 7"/>
          <p:cNvSpPr/>
          <p:nvPr/>
        </p:nvSpPr>
        <p:spPr>
          <a:xfrm rot="3072066">
            <a:off x="5707958" y="2615859"/>
            <a:ext cx="2042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12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457200" y="1228299"/>
            <a:ext cx="8229600" cy="5240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Since 1987, how much has tuition increased at the University of Kansas?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77%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145%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325%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641%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Wish I had my T1 about now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194310" algn="l" rtl="0"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6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2509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327546" y="381000"/>
            <a:ext cx="8488908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U </a:t>
            </a:r>
            <a:r>
              <a:rPr lang="en-US" sz="4400" b="0" i="0" u="none" strike="noStrike" cap="none" baseline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of KS </a:t>
            </a:r>
            <a:r>
              <a:rPr lang="en-US" sz="4400" b="0" i="0" u="none" strike="noStrike" cap="none" baseline="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Tuition Increase since 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1557337" y="2043114"/>
            <a:ext cx="6929436" cy="1301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Noto Symbol"/>
              <a:buChar char="■"/>
            </a:pPr>
            <a:r>
              <a:rPr lang="en-US" sz="5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641</a:t>
            </a:r>
            <a:r>
              <a:rPr lang="en-US" sz="5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457200" y="3344839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Tahoma"/>
                <a:rtl val="0"/>
              </a:rPr>
              <a:t>Private College Tuition Increase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3E0C94-6F27-AB4B-9880-7B616D86A412}"/>
              </a:ext>
            </a:extLst>
          </p:cNvPr>
          <p:cNvSpPr/>
          <p:nvPr/>
        </p:nvSpPr>
        <p:spPr>
          <a:xfrm>
            <a:off x="1557337" y="4850897"/>
            <a:ext cx="2435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Clr>
                <a:srgbClr val="00B0F0"/>
              </a:buClr>
              <a:buFont typeface="Wingdings" pitchFamily="2" charset="2"/>
              <a:buChar char="§"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Calibri" charset="0"/>
                <a:ea typeface="Calibri" charset="0"/>
                <a:cs typeface="Calibri" charset="0"/>
                <a:sym typeface="Tahoma"/>
                <a:rtl val="0"/>
              </a:rPr>
              <a:t>415%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049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265176"/>
            <a:ext cx="9144000" cy="6839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Northwestern University: $75,753</a:t>
            </a:r>
          </a:p>
          <a:p>
            <a:pPr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NYU: $74,676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Stanford University: $</a:t>
            </a: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74,570</a:t>
            </a:r>
          </a:p>
          <a:p>
            <a:pPr lvl="0" algn="ctr">
              <a:spcBef>
                <a:spcPts val="880"/>
              </a:spcBef>
              <a:spcAft>
                <a:spcPts val="0"/>
              </a:spcAft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Washington University: $74,361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St Louis University: $57,214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Rockhurst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: $49,900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William Jewell: $34,421</a:t>
            </a:r>
          </a:p>
          <a:p>
            <a:pPr marL="342900" marR="0" lvl="0" indent="-342900" algn="ctr" rtl="0"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University of KS: $25,212</a:t>
            </a:r>
          </a:p>
        </p:txBody>
      </p:sp>
    </p:spTree>
    <p:extLst>
      <p:ext uri="{BB962C8B-B14F-4D97-AF65-F5344CB8AC3E}">
        <p14:creationId xmlns:p14="http://schemas.microsoft.com/office/powerpoint/2010/main" val="9467153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880</Words>
  <Application>Microsoft Macintosh PowerPoint</Application>
  <PresentationFormat>On-screen Show (4:3)</PresentationFormat>
  <Paragraphs>163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Noto Symbol</vt:lpstr>
      <vt:lpstr>Open Sans</vt:lpstr>
      <vt:lpstr>Open Sans Light</vt:lpstr>
      <vt:lpstr>Open Sans Semibold</vt:lpstr>
      <vt:lpstr>Tahoma</vt:lpstr>
      <vt:lpstr>Times New Roman</vt:lpstr>
      <vt:lpstr>Wingdings</vt:lpstr>
      <vt:lpstr>Motyw pakietu Office</vt:lpstr>
      <vt:lpstr>2_Motyw pakietu Office</vt:lpstr>
      <vt:lpstr>6_Motyw pakietu Office</vt:lpstr>
      <vt:lpstr>1_Textured</vt:lpstr>
      <vt:lpstr>2_Textured</vt:lpstr>
      <vt:lpstr>bb</vt:lpstr>
      <vt:lpstr>PowerPoint Presentation</vt:lpstr>
      <vt:lpstr>PowerPoint Presentation</vt:lpstr>
      <vt:lpstr>PowerPoint Presentation</vt:lpstr>
      <vt:lpstr>3 Key Factors For A Successful Search!</vt:lpstr>
      <vt:lpstr>Quiz</vt:lpstr>
      <vt:lpstr>U of KS Tuition Increase since ‘87</vt:lpstr>
      <vt:lpstr>PowerPoint Presentation</vt:lpstr>
      <vt:lpstr>PowerPoint Presentation</vt:lpstr>
      <vt:lpstr>PowerPoint Presentation</vt:lpstr>
      <vt:lpstr>PowerPoint Presentation</vt:lpstr>
      <vt:lpstr>2 Types of Aid</vt:lpstr>
      <vt:lpstr>PowerPoint Presentation</vt:lpstr>
      <vt:lpstr>PowerPoint Presentation</vt:lpstr>
      <vt:lpstr>Tip #1</vt:lpstr>
      <vt:lpstr>Tip #2</vt:lpstr>
      <vt:lpstr>Tip #3</vt:lpstr>
      <vt:lpstr>PowerPoint Presentation</vt:lpstr>
      <vt:lpstr>Tip #4</vt:lpstr>
      <vt:lpstr>PowerPoint Presentation</vt:lpstr>
      <vt:lpstr>Top 2 mistakes families make with merit aid?</vt:lpstr>
      <vt:lpstr>Look for schools …</vt:lpstr>
      <vt:lpstr>Tip #5</vt:lpstr>
      <vt:lpstr>Anatomy of 1 College’s Merit Aid</vt:lpstr>
      <vt:lpstr>Tip #7</vt:lpstr>
      <vt:lpstr>Tip #7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Wills</dc:creator>
  <cp:lastModifiedBy>Cozette Wittman</cp:lastModifiedBy>
  <cp:revision>92</cp:revision>
  <dcterms:modified xsi:type="dcterms:W3CDTF">2019-03-18T19:40:45Z</dcterms:modified>
</cp:coreProperties>
</file>