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  <p:sldMasterId id="2147483696" r:id="rId2"/>
    <p:sldMasterId id="2147483697" r:id="rId3"/>
    <p:sldMasterId id="2147483707" r:id="rId4"/>
  </p:sldMasterIdLst>
  <p:notesMasterIdLst>
    <p:notesMasterId r:id="rId34"/>
  </p:notesMasterIdLst>
  <p:sldIdLst>
    <p:sldId id="256" r:id="rId5"/>
    <p:sldId id="441" r:id="rId6"/>
    <p:sldId id="445" r:id="rId7"/>
    <p:sldId id="333" r:id="rId8"/>
    <p:sldId id="359" r:id="rId9"/>
    <p:sldId id="433" r:id="rId10"/>
    <p:sldId id="449" r:id="rId11"/>
    <p:sldId id="331" r:id="rId12"/>
    <p:sldId id="332" r:id="rId13"/>
    <p:sldId id="259" r:id="rId14"/>
    <p:sldId id="369" r:id="rId15"/>
    <p:sldId id="370" r:id="rId16"/>
    <p:sldId id="337" r:id="rId17"/>
    <p:sldId id="281" r:id="rId18"/>
    <p:sldId id="339" r:id="rId19"/>
    <p:sldId id="340" r:id="rId20"/>
    <p:sldId id="341" r:id="rId21"/>
    <p:sldId id="343" r:id="rId22"/>
    <p:sldId id="279" r:id="rId23"/>
    <p:sldId id="392" r:id="rId24"/>
    <p:sldId id="393" r:id="rId25"/>
    <p:sldId id="394" r:id="rId26"/>
    <p:sldId id="348" r:id="rId27"/>
    <p:sldId id="396" r:id="rId28"/>
    <p:sldId id="397" r:id="rId29"/>
    <p:sldId id="398" r:id="rId30"/>
    <p:sldId id="399" r:id="rId31"/>
    <p:sldId id="443" r:id="rId32"/>
    <p:sldId id="450" r:id="rId33"/>
  </p:sldIdLst>
  <p:sldSz cx="9144000" cy="6858000" type="screen4x3"/>
  <p:notesSz cx="6854825" cy="9293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2579" autoAdjust="0"/>
  </p:normalViewPr>
  <p:slideViewPr>
    <p:cSldViewPr snapToGrid="0">
      <p:cViewPr varScale="1">
        <p:scale>
          <a:sx n="67" d="100"/>
          <a:sy n="67" d="100"/>
        </p:scale>
        <p:origin x="142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3025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009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403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6318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272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6613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60587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0868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14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6613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advisors’ exposure to college planning starts and ends with 529 plans. But late-stage college planning offers another huge untapped opportunity to add value and potentially gain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4802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6613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3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886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3456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 this year:  $23,000 </a:t>
            </a:r>
            <a:r>
              <a:rPr lang="mr-IN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this year.</a:t>
            </a: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18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616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Just like many people on a flight pay a different price and don’t really understand why, the same goes for students in an incoming freshman class</a:t>
            </a:r>
            <a:endParaRPr dirty="0"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477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381A3-05A2-415D-AE0D-1D97B3E273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21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80B37-D090-4458-AEC6-681199170B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81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94F0E-D6C3-446D-807D-D1A39D1C7D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26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30FCF-6DDB-4997-B7C0-73B540FB49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34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AF91E-D8A2-4657-9AAD-A030C26CB5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51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33326-ADF7-4F71-8CCE-B81537F7B5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40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ADA48-985B-47EF-B6AE-0F4CE4EA77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91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556D2-E4EF-49E3-89E6-12997D7DB2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04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6D581-153B-4363-A402-89483E380A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0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FED1F-107F-4812-9ADF-B462362AB8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20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14B39-F3D6-4E31-80FB-1F7B3C17E3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87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F44F7-2DDC-467D-82D5-5BBDECEF4E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98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F06D9-4D09-497D-BD19-9C2DC252A3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21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138FE-5368-47AE-9140-03D1AB5EDD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9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6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E24030-D9D5-418A-B79B-4CD8653E5B38}" type="slidenum">
              <a:rPr lang="en-US" kern="120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dirty="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3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e.state.mn.us/dPg.cfm?pageID=8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admissions.tc.umn.edu/costsaid/tuiti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s.collegeboard.org/college-pricing/figures-tables/tuition-fees-room-board-over-time-unweight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b="0" i="0" u="none" strike="noStrike" cap="none" baseline="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7771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2874232" y="3091194"/>
            <a:ext cx="5812568" cy="171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Chris Wills</a:t>
            </a:r>
          </a:p>
          <a:p>
            <a:pPr>
              <a:buSzPct val="25000"/>
            </a:pPr>
            <a:r>
              <a:rPr lang="en-US" sz="2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CollegeInsideTrack.com</a:t>
            </a:r>
          </a:p>
          <a:p>
            <a:pPr>
              <a:buSzPct val="25000"/>
            </a:pPr>
            <a:r>
              <a:rPr lang="en-US" sz="2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651-269-2602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6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6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2735680" y="2467040"/>
            <a:ext cx="395763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1558" y="4935404"/>
            <a:ext cx="4012442" cy="1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27"/>
          <p:cNvSpPr txBox="1"/>
          <p:nvPr/>
        </p:nvSpPr>
        <p:spPr>
          <a:xfrm>
            <a:off x="327547" y="184368"/>
            <a:ext cx="835925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4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 Insider Tips to </a:t>
            </a:r>
          </a:p>
          <a:p>
            <a:pPr lvl="0" algn="ctr">
              <a:buSzPct val="25000"/>
            </a:pPr>
            <a:r>
              <a:rPr lang="en-US" sz="4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Late-Stage College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2582B-4A3E-4E85-8906-7D7AE97B6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31" y="2201876"/>
            <a:ext cx="2106949" cy="245424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23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1082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1" name="Shape 5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412240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1219"/>
            <a:ext cx="7886700" cy="1325562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2 Types of Aid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179297"/>
            <a:ext cx="7886700" cy="2997665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r>
              <a:rPr lang="en-US" sz="60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1. Need-based aid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endParaRPr lang="en-US" sz="6000" dirty="0">
              <a:solidFill>
                <a:schemeClr val="tx1"/>
              </a:solidFill>
              <a:ea typeface="Comic Sans MS"/>
              <a:cs typeface="Comic Sans MS"/>
              <a:sym typeface="Comic Sans MS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r>
              <a:rPr lang="en-US" sz="60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2. Merit aid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0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4"/>
          <p:cNvSpPr/>
          <p:nvPr/>
        </p:nvSpPr>
        <p:spPr>
          <a:xfrm>
            <a:off x="272956" y="5199797"/>
            <a:ext cx="8566244" cy="15820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400" b="1" i="0" u="none" strike="noStrike" cap="none" baseline="0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FAFSA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 vs. 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CSS/Profile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3600" b="1" i="0" u="none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Expected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Family Contribution (EFC)</a:t>
            </a:r>
            <a:endParaRPr lang="en-US" sz="3600" b="1" i="0" u="none" strike="noStrike" cap="none" baseline="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hape 354"/>
          <p:cNvSpPr/>
          <p:nvPr/>
        </p:nvSpPr>
        <p:spPr>
          <a:xfrm>
            <a:off x="272956" y="1"/>
            <a:ext cx="8816455" cy="1023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400" b="1" i="0" u="none" strike="noStrike" cap="none" baseline="0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2 Need-based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 aid forms</a:t>
            </a:r>
            <a:endParaRPr lang="en-US" sz="5400" b="1" dirty="0">
              <a:solidFill>
                <a:srgbClr val="FF0000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1023582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E4B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294965" y="321414"/>
            <a:ext cx="548419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Biggest Influencers of Financial Aid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720579" y="3241294"/>
            <a:ext cx="321259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Parent non-retirement assets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764831" y="2347415"/>
            <a:ext cx="3053345" cy="3847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Income from tax return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701337" y="4981598"/>
            <a:ext cx="390413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Children’s assets and income </a:t>
            </a:r>
            <a:b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(UGMA/UTMA, Grandparent donations</a:t>
            </a:r>
            <a:r>
              <a:rPr lang="en-US" sz="16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id="530" name="Shape 530"/>
          <p:cNvSpPr/>
          <p:nvPr/>
        </p:nvSpPr>
        <p:spPr>
          <a:xfrm>
            <a:off x="476074" y="5124925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551162" y="2517516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517443" y="3732603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764831" y="3571607"/>
            <a:ext cx="332139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Number of children in college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998" y="1610163"/>
            <a:ext cx="3037995" cy="30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639" y="3800069"/>
            <a:ext cx="2278497" cy="264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69" y="365126"/>
            <a:ext cx="3450981" cy="1325562"/>
          </a:xfrm>
        </p:spPr>
        <p:txBody>
          <a:bodyPr/>
          <a:lstStyle/>
          <a:p>
            <a:r>
              <a:rPr lang="en-US" sz="4800" dirty="0"/>
              <a:t>Strategy #1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457199" y="2105743"/>
            <a:ext cx="8458201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000" b="1" dirty="0">
                <a:solidFill>
                  <a:srgbClr val="0070C0"/>
                </a:solidFill>
                <a:ea typeface="Comic Sans MS"/>
              </a:rPr>
              <a:t>If need-based aid is an option, move assets out of child’s name</a:t>
            </a: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endParaRPr lang="en-US" sz="3600" dirty="0">
              <a:solidFill>
                <a:schemeClr val="tx1"/>
              </a:solidFill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Child assessed @ 20%</a:t>
            </a: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Parent rate is 5.64%</a:t>
            </a: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529 plans are assessed at parent’s rate, UGMA/UTMA at child’s rate</a:t>
            </a:r>
          </a:p>
        </p:txBody>
      </p:sp>
      <p:pic>
        <p:nvPicPr>
          <p:cNvPr id="5" name="Shape 330">
            <a:extLst>
              <a:ext uri="{FF2B5EF4-FFF2-40B4-BE49-F238E27FC236}">
                <a16:creationId xmlns:a16="http://schemas.microsoft.com/office/drawing/2014/main" id="{B0987901-0389-4D4A-B114-6A6D4B7FA7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248338"/>
            <a:ext cx="4012442" cy="185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9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671" y="1956609"/>
            <a:ext cx="3327953" cy="1325562"/>
          </a:xfrm>
        </p:spPr>
        <p:txBody>
          <a:bodyPr/>
          <a:lstStyle/>
          <a:p>
            <a:r>
              <a:rPr lang="en-US" sz="4800" dirty="0"/>
              <a:t>Strategy #2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356382" y="3756073"/>
            <a:ext cx="8787617" cy="29682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3600" b="1" dirty="0">
                <a:solidFill>
                  <a:srgbClr val="0070C0"/>
                </a:solidFill>
                <a:ea typeface="Comic Sans MS"/>
              </a:rPr>
              <a:t>Review financial aid forms for accuracy</a:t>
            </a:r>
            <a:endParaRPr lang="en-US" sz="1200" b="1" dirty="0">
              <a:solidFill>
                <a:srgbClr val="0070C0"/>
              </a:solidFill>
              <a:ea typeface="Comic Sans MS"/>
            </a:endParaRPr>
          </a:p>
          <a:p>
            <a:pPr algn="ctr">
              <a:spcBef>
                <a:spcPts val="720"/>
              </a:spcBef>
              <a:buSzPct val="64999"/>
            </a:pPr>
            <a:endParaRPr lang="en-US" sz="1200" dirty="0">
              <a:solidFill>
                <a:srgbClr val="0070C0"/>
              </a:solidFill>
              <a:ea typeface="Comic Sans MS"/>
            </a:endParaRP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42% contain errors that cost a family money</a:t>
            </a: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FAFSA -Your primary residence and your retirement are not counted as assets (CSS/Profile is different)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2" y="365126"/>
            <a:ext cx="4873341" cy="3236203"/>
          </a:xfrm>
          <a:prstGeom prst="rect">
            <a:avLst/>
          </a:prstGeom>
        </p:spPr>
      </p:pic>
      <p:pic>
        <p:nvPicPr>
          <p:cNvPr id="6" name="Shape 330">
            <a:extLst>
              <a:ext uri="{FF2B5EF4-FFF2-40B4-BE49-F238E27FC236}">
                <a16:creationId xmlns:a16="http://schemas.microsoft.com/office/drawing/2014/main" id="{75E105FF-4115-4687-9AC9-27961C32C9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1088" y="495734"/>
            <a:ext cx="3391118" cy="1383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0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1188530"/>
            <a:ext cx="8993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4999"/>
            </a:pPr>
            <a:r>
              <a:rPr lang="en-US" sz="7200" b="1" dirty="0">
                <a:solidFill>
                  <a:srgbClr val="00B050"/>
                </a:solidFill>
                <a:ea typeface="Comic Sans MS"/>
                <a:cs typeface="Comic Sans MS"/>
                <a:sym typeface="Comic Sans MS"/>
              </a:rPr>
              <a:t>Merit Aid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610" y="2671074"/>
            <a:ext cx="4529797" cy="30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0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5561"/>
            <a:ext cx="9144000" cy="1325562"/>
          </a:xfrm>
        </p:spPr>
        <p:txBody>
          <a:bodyPr/>
          <a:lstStyle/>
          <a:p>
            <a:pPr algn="ctr"/>
            <a:r>
              <a:rPr lang="en-US" sz="3200" dirty="0"/>
              <a:t>One huge mistake families make with merit aid?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66" y="3041123"/>
            <a:ext cx="2749468" cy="24272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5835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Not all colleges offer merit aid!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5400" b="1" dirty="0">
                <a:solidFill>
                  <a:srgbClr val="0070C0"/>
                </a:solidFill>
                <a:ea typeface="Comic Sans MS"/>
              </a:rPr>
              <a:t>Look for schools…</a:t>
            </a:r>
            <a:endParaRPr lang="en-US" sz="5400" b="1" i="0" u="none" strike="noStrike" cap="none" baseline="0" dirty="0">
              <a:solidFill>
                <a:schemeClr val="accent4">
                  <a:lumMod val="1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3" name="Shape 513"/>
          <p:cNvSpPr txBox="1">
            <a:spLocks noGrp="1"/>
          </p:cNvSpPr>
          <p:nvPr>
            <p:ph type="body" idx="4294967295"/>
          </p:nvPr>
        </p:nvSpPr>
        <p:spPr>
          <a:xfrm>
            <a:off x="714375" y="1752600"/>
            <a:ext cx="7715250" cy="4962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accent4">
                    <a:lumMod val="10000"/>
                  </a:schemeClr>
                </a:solidFill>
                <a:latin typeface="+mn-lt"/>
                <a:ea typeface="Comic Sans MS"/>
                <a:cs typeface="Comic Sans MS"/>
                <a:sym typeface="Comic Sans MS"/>
              </a:rPr>
              <a:t>Offer merit aid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accent4">
                    <a:lumMod val="10000"/>
                  </a:schemeClr>
                </a:solidFill>
                <a:latin typeface="+mn-lt"/>
                <a:ea typeface="Comic Sans MS"/>
                <a:cs typeface="Comic Sans MS"/>
                <a:sym typeface="Comic Sans MS"/>
              </a:rPr>
              <a:t>Where student would bring something special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ea typeface="Comic Sans MS"/>
                <a:cs typeface="Comic Sans MS"/>
                <a:sym typeface="Comic Sans MS"/>
              </a:rPr>
              <a:t>G</a:t>
            </a:r>
            <a:r>
              <a:rPr lang="en-US" sz="3200" b="0" i="0" u="none" strike="noStrike" cap="none" baseline="0" dirty="0">
                <a:solidFill>
                  <a:schemeClr val="accent4">
                    <a:lumMod val="10000"/>
                  </a:schemeClr>
                </a:solidFill>
                <a:latin typeface="+mn-lt"/>
                <a:ea typeface="Comic Sans MS"/>
                <a:cs typeface="Comic Sans MS"/>
                <a:sym typeface="Comic Sans MS"/>
              </a:rPr>
              <a:t>rades</a:t>
            </a:r>
            <a:r>
              <a:rPr lang="en-US" sz="3200" b="0" i="0" u="none" strike="noStrike" cap="none" dirty="0">
                <a:solidFill>
                  <a:schemeClr val="accent4">
                    <a:lumMod val="10000"/>
                  </a:schemeClr>
                </a:solidFill>
                <a:latin typeface="+mn-lt"/>
                <a:ea typeface="Comic Sans MS"/>
                <a:cs typeface="Comic Sans MS"/>
                <a:sym typeface="Comic Sans MS"/>
              </a:rPr>
              <a:t> and test scores in the</a:t>
            </a:r>
            <a:r>
              <a:rPr lang="en-US" sz="3200" b="0" i="0" u="none" strike="noStrike" cap="none" baseline="0" dirty="0">
                <a:solidFill>
                  <a:schemeClr val="accent4">
                    <a:lumMod val="10000"/>
                  </a:schemeClr>
                </a:solidFill>
                <a:latin typeface="+mn-lt"/>
                <a:ea typeface="Comic Sans MS"/>
                <a:cs typeface="Comic Sans MS"/>
                <a:sym typeface="Comic Sans MS"/>
              </a:rPr>
              <a:t> top 25-33%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ea typeface="Comic Sans MS"/>
                <a:cs typeface="Comic Sans MS"/>
                <a:sym typeface="Comic Sans MS"/>
              </a:rPr>
              <a:t>Extra-curricular talents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+mn-lt"/>
                <a:ea typeface="Comic Sans MS"/>
                <a:cs typeface="Comic Sans MS"/>
                <a:sym typeface="Comic Sans MS"/>
              </a:rPr>
              <a:t>Gender or ethnicity</a:t>
            </a:r>
            <a:endParaRPr sz="3200" b="0" i="0" u="none" strike="noStrike" cap="none" baseline="0" dirty="0">
              <a:solidFill>
                <a:schemeClr val="accent4">
                  <a:lumMod val="10000"/>
                </a:schemeClr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accent4">
                  <a:lumMod val="10000"/>
                </a:schemeClr>
              </a:solidFill>
              <a:latin typeface="+mn-lt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88" y="457532"/>
            <a:ext cx="4012442" cy="1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36099" y="2905311"/>
            <a:ext cx="8454683" cy="2552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3208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Tx/>
              <a:buFont typeface="Noto Symbo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Saves families an average of $75,488 off college sticker price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01B53-40EA-4A8C-9B88-DB07632766CE}"/>
              </a:ext>
            </a:extLst>
          </p:cNvPr>
          <p:cNvSpPr txBox="1">
            <a:spLocks/>
          </p:cNvSpPr>
          <p:nvPr/>
        </p:nvSpPr>
        <p:spPr>
          <a:xfrm>
            <a:off x="0" y="6217920"/>
            <a:ext cx="8454683" cy="4642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3208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Tx/>
              <a:buFont typeface="Noto Symbo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*Source: 2015 College Inside Track graduating senior analysis</a:t>
            </a:r>
          </a:p>
        </p:txBody>
      </p:sp>
    </p:spTree>
    <p:extLst>
      <p:ext uri="{BB962C8B-B14F-4D97-AF65-F5344CB8AC3E}">
        <p14:creationId xmlns:p14="http://schemas.microsoft.com/office/powerpoint/2010/main" val="661939553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365126"/>
            <a:ext cx="3454400" cy="1325562"/>
          </a:xfrm>
        </p:spPr>
        <p:txBody>
          <a:bodyPr/>
          <a:lstStyle/>
          <a:p>
            <a:r>
              <a:rPr lang="en-US" sz="4800" dirty="0"/>
              <a:t>Strategy #3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Consider colleges in other 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50% of students attend college within 100 mi of home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Students have geographic “hook” by looking at colleges outside geographic area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Location can cost families $15,000 a year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550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0" y="365126"/>
            <a:ext cx="3347492" cy="1325562"/>
          </a:xfrm>
        </p:spPr>
        <p:txBody>
          <a:bodyPr/>
          <a:lstStyle/>
          <a:p>
            <a:r>
              <a:rPr lang="en-US" sz="4800" dirty="0"/>
              <a:t>Strategy #4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1 or 2 more points on the ACT or SAT can be worth $1,000’s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Goal is to be in top 25% of college’s scores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Investment in test prep may be worth 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Test optional - If student does poorly on standardized tests consider 900+ colleges that do not require them (www.fairtest.org)</a:t>
            </a:r>
          </a:p>
        </p:txBody>
      </p:sp>
    </p:spTree>
    <p:extLst>
      <p:ext uri="{BB962C8B-B14F-4D97-AF65-F5344CB8AC3E}">
        <p14:creationId xmlns:p14="http://schemas.microsoft.com/office/powerpoint/2010/main" val="21708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 idx="4294967295"/>
          </p:nvPr>
        </p:nvSpPr>
        <p:spPr>
          <a:xfrm>
            <a:off x="3786189" y="115888"/>
            <a:ext cx="5357811" cy="1376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5"/>
                </a:solidFill>
                <a:latin typeface="+mj-lt"/>
                <a:ea typeface="Tahoma"/>
                <a:cs typeface="Tahoma"/>
                <a:sym typeface="Tahoma"/>
              </a:rPr>
              <a:t>Anatomy of </a:t>
            </a:r>
            <a:r>
              <a:rPr lang="en-US" sz="4400" b="1" dirty="0">
                <a:solidFill>
                  <a:schemeClr val="accent5"/>
                </a:solidFill>
                <a:latin typeface="+mj-lt"/>
                <a:ea typeface="Tahoma"/>
                <a:cs typeface="Tahoma"/>
                <a:sym typeface="Tahoma"/>
              </a:rPr>
              <a:t>1 College’s </a:t>
            </a:r>
            <a:r>
              <a:rPr lang="en-US" sz="4400" b="1" i="0" u="none" strike="noStrike" cap="none" baseline="0" dirty="0">
                <a:solidFill>
                  <a:schemeClr val="accent5"/>
                </a:solidFill>
                <a:latin typeface="+mj-lt"/>
                <a:ea typeface="Tahoma"/>
                <a:cs typeface="Tahoma"/>
                <a:sym typeface="Tahoma"/>
              </a:rPr>
              <a:t>Merit Aid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4294967295"/>
          </p:nvPr>
        </p:nvSpPr>
        <p:spPr>
          <a:xfrm>
            <a:off x="204716" y="1752600"/>
            <a:ext cx="8475733" cy="4962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None/>
            </a:pPr>
            <a:endParaRPr lang="en-US" sz="2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tx1"/>
                </a:solidFill>
                <a:latin typeface="+mj-lt"/>
                <a:ea typeface="Tahoma"/>
                <a:cs typeface="Tahoma"/>
                <a:sym typeface="Tahoma"/>
              </a:rPr>
              <a:t>Demonstrated Interest- $3,000 (Don’t be “stealth” candidate)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accent5"/>
                </a:solidFill>
                <a:latin typeface="+mj-lt"/>
                <a:ea typeface="Tahoma"/>
                <a:cs typeface="Tahoma"/>
                <a:sym typeface="Tahoma"/>
              </a:rPr>
              <a:t>Lives out of state-$2,000-$15,000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tx1"/>
                </a:solidFill>
                <a:latin typeface="+mj-lt"/>
                <a:ea typeface="Tahoma"/>
                <a:cs typeface="Tahoma"/>
                <a:sym typeface="Tahoma"/>
              </a:rPr>
              <a:t>“A” in class-$62 for every “A” on transcript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accent5"/>
                </a:solidFill>
                <a:latin typeface="+mj-lt"/>
                <a:ea typeface="Tahoma"/>
                <a:cs typeface="Tahoma"/>
                <a:sym typeface="Tahoma"/>
              </a:rPr>
              <a:t>Rigorous class-$400 for every AP, IB, etc.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tx1"/>
                </a:solidFill>
                <a:latin typeface="+mj-lt"/>
                <a:ea typeface="Tahoma"/>
                <a:cs typeface="Tahoma"/>
                <a:sym typeface="Tahoma"/>
              </a:rPr>
              <a:t>Excellent letter of recommendation-$1,800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accent5"/>
                </a:solidFill>
                <a:latin typeface="+mj-lt"/>
                <a:ea typeface="Tahoma"/>
                <a:cs typeface="Tahoma"/>
                <a:sym typeface="Tahoma"/>
              </a:rPr>
              <a:t>Increase ACT score-$425 for every point above avg.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tx1"/>
                </a:solidFill>
                <a:latin typeface="+mj-lt"/>
                <a:ea typeface="Tahoma"/>
                <a:cs typeface="Tahoma"/>
                <a:sym typeface="Tahoma"/>
              </a:rPr>
              <a:t>FAFSA-$1,800 for completing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accent5"/>
                </a:solidFill>
                <a:latin typeface="+mj-lt"/>
                <a:ea typeface="Tahoma"/>
                <a:cs typeface="Tahoma"/>
                <a:sym typeface="Tahoma"/>
              </a:rPr>
              <a:t>CSS/Profile-$2,500 for completing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tx1"/>
                </a:solidFill>
                <a:latin typeface="+mj-lt"/>
                <a:ea typeface="Tahoma"/>
                <a:cs typeface="Tahoma"/>
                <a:sym typeface="Tahoma"/>
              </a:rPr>
              <a:t>Essay-$1,100-8,500 for excellent essay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accent5"/>
                </a:solidFill>
                <a:latin typeface="+mj-lt"/>
                <a:ea typeface="Tahoma"/>
                <a:cs typeface="Tahoma"/>
                <a:sym typeface="Tahoma"/>
              </a:rPr>
              <a:t>Major- deduct $1.89 for every student admitted w/ same major (good news for philosophy majors!)</a:t>
            </a:r>
          </a:p>
          <a:p>
            <a: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7" y="115863"/>
            <a:ext cx="3276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64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66" y="1771895"/>
            <a:ext cx="3715434" cy="1325562"/>
          </a:xfrm>
        </p:spPr>
        <p:txBody>
          <a:bodyPr/>
          <a:lstStyle/>
          <a:p>
            <a:r>
              <a:rPr lang="en-US" sz="4800" dirty="0"/>
              <a:t>Strategy #5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457199" y="3742344"/>
            <a:ext cx="8686801" cy="31156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000" b="1" dirty="0">
                <a:solidFill>
                  <a:srgbClr val="0070C0"/>
                </a:solidFill>
                <a:ea typeface="Comic Sans MS"/>
              </a:rPr>
              <a:t>Negotiate the financial aid award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4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Called an “appeal,” dirty little secret colleges don’t want you to know about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4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Need a reason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4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Last year </a:t>
            </a:r>
            <a:r>
              <a:rPr lang="en-US" sz="24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our appeals saved our clients an average of </a:t>
            </a:r>
            <a:r>
              <a:rPr lang="en-US" sz="2400" dirty="0">
                <a:ea typeface="Tahoma"/>
                <a:cs typeface="Tahoma"/>
                <a:sym typeface="Tahoma"/>
              </a:rPr>
              <a:t>$15,467 </a:t>
            </a:r>
            <a:r>
              <a:rPr lang="en-US" sz="24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over the 4 years</a:t>
            </a:r>
            <a:endParaRPr lang="en-US" sz="24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1912"/>
          <a:stretch/>
        </p:blipFill>
        <p:spPr>
          <a:xfrm>
            <a:off x="416644" y="312200"/>
            <a:ext cx="4014682" cy="3430145"/>
          </a:xfrm>
          <a:prstGeom prst="rect">
            <a:avLst/>
          </a:prstGeom>
        </p:spPr>
      </p:pic>
      <p:pic>
        <p:nvPicPr>
          <p:cNvPr id="6" name="Shape 330">
            <a:extLst>
              <a:ext uri="{FF2B5EF4-FFF2-40B4-BE49-F238E27FC236}">
                <a16:creationId xmlns:a16="http://schemas.microsoft.com/office/drawing/2014/main" id="{ABB40310-B8EA-4503-A2AE-8250C33B9F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2093" y="312200"/>
            <a:ext cx="3391118" cy="1383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5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1965278"/>
            <a:ext cx="8686801" cy="4892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400" b="1" dirty="0">
                <a:solidFill>
                  <a:srgbClr val="0070C0"/>
                </a:solidFill>
                <a:ea typeface="Comic Sans MS"/>
              </a:rPr>
              <a:t>What We Do</a:t>
            </a:r>
          </a:p>
          <a:p>
            <a:pPr>
              <a:buClr>
                <a:srgbClr val="0563C1"/>
              </a:buClr>
              <a:buSzPct val="64999"/>
            </a:pPr>
            <a:endParaRPr lang="en-US" sz="1600" dirty="0"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Just like you hire a realtor for the major purchase of a home, you hire us for the major purchase of college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You can do it on your own, but you will often cost yourself money</a:t>
            </a:r>
          </a:p>
        </p:txBody>
      </p:sp>
    </p:spTree>
    <p:extLst>
      <p:ext uri="{BB962C8B-B14F-4D97-AF65-F5344CB8AC3E}">
        <p14:creationId xmlns:p14="http://schemas.microsoft.com/office/powerpoint/2010/main" val="1263037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5"/>
          <a:stretch/>
        </p:blipFill>
        <p:spPr>
          <a:xfrm>
            <a:off x="1828802" y="191063"/>
            <a:ext cx="5858300" cy="5148617"/>
          </a:xfrm>
          <a:prstGeom prst="rect">
            <a:avLst/>
          </a:prstGeom>
        </p:spPr>
      </p:pic>
      <p:sp>
        <p:nvSpPr>
          <p:cNvPr id="4" name="Shape 354"/>
          <p:cNvSpPr/>
          <p:nvPr/>
        </p:nvSpPr>
        <p:spPr>
          <a:xfrm>
            <a:off x="0" y="5459105"/>
            <a:ext cx="9144000" cy="1289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We help navigate the complicated process and find the right fit</a:t>
            </a:r>
          </a:p>
        </p:txBody>
      </p:sp>
    </p:spTree>
    <p:extLst>
      <p:ext uri="{BB962C8B-B14F-4D97-AF65-F5344CB8AC3E}">
        <p14:creationId xmlns:p14="http://schemas.microsoft.com/office/powerpoint/2010/main" val="40667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0" y="5418162"/>
            <a:ext cx="9144000" cy="1439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We help families save lots of money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45" y="614150"/>
            <a:ext cx="6489510" cy="41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0" y="5104263"/>
            <a:ext cx="9144000" cy="1453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We are a neutral third-party </a:t>
            </a:r>
          </a:p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that students listen 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38" y="343568"/>
            <a:ext cx="6418477" cy="42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282768"/>
            <a:ext cx="8686801" cy="45752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Comprehensive package is $4995 that families can pay over time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8 step process to help the student find the right college and navigate the essays and applications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lang="en-US" sz="2800" dirty="0">
                <a:ea typeface="Tahoma"/>
                <a:cs typeface="Tahoma"/>
                <a:sym typeface="Tahoma"/>
              </a:rPr>
              <a:t>Help the parents with financial process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347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3270985" cy="1411391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1681533"/>
            <a:ext cx="8686801" cy="51764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3 ways we can provide tremendous value to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Build us into your client review process and we will provide 1 hour of free college consulting to make you look good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Client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Free private events for high schools, sports teams, churches,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Ideal time is 10-11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th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 grade, seniors OK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 before Oct.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  <a:rtl val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C6A7DCF-57BD-423D-8FCF-1B3FF2B286FC}"/>
              </a:ext>
            </a:extLst>
          </p:cNvPr>
          <p:cNvSpPr txBox="1"/>
          <p:nvPr/>
        </p:nvSpPr>
        <p:spPr>
          <a:xfrm>
            <a:off x="2799840" y="270142"/>
            <a:ext cx="6057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  <a:rtl val="0"/>
              </a:rPr>
              <a:t>Chris Wills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  <a:rtl val="0"/>
              </a:rPr>
              <a:t>Call or Text: 651-269-2602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Arial"/>
                <a:rtl val="0"/>
              </a:rPr>
              <a:t>chris@collegeinsidetrack.com</a:t>
            </a:r>
          </a:p>
        </p:txBody>
      </p:sp>
    </p:spTree>
    <p:extLst>
      <p:ext uri="{BB962C8B-B14F-4D97-AF65-F5344CB8AC3E}">
        <p14:creationId xmlns:p14="http://schemas.microsoft.com/office/powerpoint/2010/main" val="6342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992866"/>
            <a:ext cx="4462817" cy="3347113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6500883" y="2071041"/>
            <a:ext cx="2492992" cy="1725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529</a:t>
            </a:r>
          </a:p>
        </p:txBody>
      </p:sp>
      <p:sp>
        <p:nvSpPr>
          <p:cNvPr id="4" name="Shape 354"/>
          <p:cNvSpPr/>
          <p:nvPr/>
        </p:nvSpPr>
        <p:spPr>
          <a:xfrm>
            <a:off x="4874528" y="2071041"/>
            <a:ext cx="1596788" cy="1725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&gt;</a:t>
            </a:r>
          </a:p>
        </p:txBody>
      </p:sp>
      <p:sp>
        <p:nvSpPr>
          <p:cNvPr id="5" name="Shape 354"/>
          <p:cNvSpPr/>
          <p:nvPr/>
        </p:nvSpPr>
        <p:spPr>
          <a:xfrm>
            <a:off x="272956" y="4558353"/>
            <a:ext cx="8566244" cy="2299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Late-stage college planning is a significant opportunity to provide value to your clients</a:t>
            </a:r>
          </a:p>
        </p:txBody>
      </p:sp>
    </p:spTree>
    <p:extLst>
      <p:ext uri="{BB962C8B-B14F-4D97-AF65-F5344CB8AC3E}">
        <p14:creationId xmlns:p14="http://schemas.microsoft.com/office/powerpoint/2010/main" val="22346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1" y="0"/>
            <a:ext cx="9070607" cy="7083188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70982" y="5132695"/>
            <a:ext cx="8566244" cy="19504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400" b="1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College is different than when</a:t>
            </a:r>
            <a:r>
              <a:rPr lang="en-US" sz="5400" b="1" i="0" u="none" strike="noStrike" cap="none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we went to school</a:t>
            </a:r>
            <a:endParaRPr lang="en-US" sz="5400" b="1" i="0" u="none" strike="noStrike" cap="none" baseline="0" dirty="0">
              <a:solidFill>
                <a:schemeClr val="lt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4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323557" y="1228299"/>
            <a:ext cx="8820443" cy="48067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Since 1987, how much has tuition increased at the University of Minnesota?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28%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77%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215%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557</a:t>
            </a: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%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The numbers on my calculator don’t go that high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19431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600" b="0" i="0" u="none" strike="noStrike" cap="none" baseline="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hape 380">
            <a:extLst>
              <a:ext uri="{FF2B5EF4-FFF2-40B4-BE49-F238E27FC236}">
                <a16:creationId xmlns:a16="http://schemas.microsoft.com/office/drawing/2014/main" id="{8AB940C7-C55B-42E5-B1FE-E7412D2D16C3}"/>
              </a:ext>
            </a:extLst>
          </p:cNvPr>
          <p:cNvSpPr txBox="1">
            <a:spLocks/>
          </p:cNvSpPr>
          <p:nvPr/>
        </p:nvSpPr>
        <p:spPr>
          <a:xfrm>
            <a:off x="224861" y="6133514"/>
            <a:ext cx="8792530" cy="576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*Sources: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hlinkClick r:id="rId3"/>
                <a:rtl val="0"/>
              </a:rPr>
              <a:t>Minnesota System-Level Undergraduate Tuition &amp; Fee Trends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hlinkClick r:id="rId4"/>
                <a:rtl val="0"/>
              </a:rPr>
              <a:t>University of Minnesota Costs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accessed of 8-17-17</a:t>
            </a:r>
          </a:p>
        </p:txBody>
      </p:sp>
    </p:spTree>
    <p:extLst>
      <p:ext uri="{BB962C8B-B14F-4D97-AF65-F5344CB8AC3E}">
        <p14:creationId xmlns:p14="http://schemas.microsoft.com/office/powerpoint/2010/main" val="3522509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327546" y="381000"/>
            <a:ext cx="8488908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effectLst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U of M Tuition Increase since ‘87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idx="1"/>
          </p:nvPr>
        </p:nvSpPr>
        <p:spPr>
          <a:xfrm>
            <a:off x="1557337" y="2043114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5400" dirty="0">
                <a:solidFill>
                  <a:schemeClr val="lt1"/>
                </a:solidFill>
                <a:effectLst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557</a:t>
            </a:r>
            <a:r>
              <a:rPr lang="en-US" sz="5400" b="0" i="0" u="none" strike="noStrike" cap="none" baseline="0" dirty="0">
                <a:solidFill>
                  <a:schemeClr val="lt1"/>
                </a:solidFill>
                <a:effectLst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%</a:t>
            </a:r>
          </a:p>
        </p:txBody>
      </p:sp>
      <p:sp>
        <p:nvSpPr>
          <p:cNvPr id="4" name="Shape 380"/>
          <p:cNvSpPr txBox="1">
            <a:spLocks/>
          </p:cNvSpPr>
          <p:nvPr/>
        </p:nvSpPr>
        <p:spPr>
          <a:xfrm>
            <a:off x="457200" y="3344839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Private College Tuition Increase</a:t>
            </a:r>
          </a:p>
        </p:txBody>
      </p:sp>
      <p:sp>
        <p:nvSpPr>
          <p:cNvPr id="5" name="Shape 381"/>
          <p:cNvSpPr txBox="1">
            <a:spLocks/>
          </p:cNvSpPr>
          <p:nvPr/>
        </p:nvSpPr>
        <p:spPr>
          <a:xfrm>
            <a:off x="1557337" y="5006952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413%</a:t>
            </a:r>
          </a:p>
        </p:txBody>
      </p:sp>
      <p:sp>
        <p:nvSpPr>
          <p:cNvPr id="6" name="Shape 380">
            <a:extLst>
              <a:ext uri="{FF2B5EF4-FFF2-40B4-BE49-F238E27FC236}">
                <a16:creationId xmlns:a16="http://schemas.microsoft.com/office/drawing/2014/main" id="{3B33D62E-A765-4C69-941D-8EB9E0526849}"/>
              </a:ext>
            </a:extLst>
          </p:cNvPr>
          <p:cNvSpPr txBox="1">
            <a:spLocks/>
          </p:cNvSpPr>
          <p:nvPr/>
        </p:nvSpPr>
        <p:spPr>
          <a:xfrm>
            <a:off x="224861" y="6133514"/>
            <a:ext cx="8792530" cy="576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*Source: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hlinkClick r:id="rId3"/>
                <a:rtl val="0"/>
              </a:rPr>
              <a:t>College Board Tuition and Fees and Room and Board over Time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accessed 8-17-17</a:t>
            </a:r>
          </a:p>
        </p:txBody>
      </p:sp>
    </p:spTree>
    <p:extLst>
      <p:ext uri="{BB962C8B-B14F-4D97-AF65-F5344CB8AC3E}">
        <p14:creationId xmlns:p14="http://schemas.microsoft.com/office/powerpoint/2010/main" val="6330499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4294967295"/>
          </p:nvPr>
        </p:nvSpPr>
        <p:spPr>
          <a:xfrm>
            <a:off x="0" y="244928"/>
            <a:ext cx="9144000" cy="6613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Comic Sans MS"/>
              </a:rPr>
              <a:t>NYU: $73,208</a:t>
            </a: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Comic Sans MS"/>
              </a:rPr>
              <a:t>USC: $72,277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Comic Sans MS"/>
              </a:rPr>
              <a:t>Boston College: $</a:t>
            </a:r>
            <a:r>
              <a:rPr lang="en-US" sz="4400" dirty="0">
                <a:solidFill>
                  <a:schemeClr val="l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Comic Sans MS"/>
              </a:rPr>
              <a:t>70,588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Comic Sans MS"/>
              </a:rPr>
              <a:t>Carleton: $68,835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Comic Sans MS"/>
              </a:rPr>
              <a:t>Macalester: $66,280</a:t>
            </a: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Comic Sans MS"/>
              </a:rPr>
              <a:t>St. Ben’s (MN): $56,880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Comic Sans MS"/>
              </a:rPr>
              <a:t>St. Thomas: $55,933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Comic Sans MS"/>
              </a:rPr>
              <a:t>University of MN: $28,304</a:t>
            </a:r>
          </a:p>
        </p:txBody>
      </p:sp>
    </p:spTree>
    <p:extLst>
      <p:ext uri="{BB962C8B-B14F-4D97-AF65-F5344CB8AC3E}">
        <p14:creationId xmlns:p14="http://schemas.microsoft.com/office/powerpoint/2010/main" val="177245368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32" y="184565"/>
            <a:ext cx="5568285" cy="3053856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72956" y="3398293"/>
            <a:ext cx="8566244" cy="33835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600" b="1" i="0" u="none" strike="noStrike" cap="none" baseline="0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There is no</a:t>
            </a:r>
            <a:r>
              <a:rPr lang="en-US" sz="5600" b="1" i="0" u="none" strike="noStrike" cap="none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 purchase 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600" b="1" i="0" u="none" strike="noStrike" cap="none" dirty="0">
                <a:solidFill>
                  <a:srgbClr val="FF0000"/>
                </a:solidFill>
                <a:latin typeface="+mn-lt"/>
                <a:ea typeface="Comic Sans MS"/>
                <a:cs typeface="Comic Sans MS"/>
                <a:sym typeface="Comic Sans MS"/>
              </a:rPr>
              <a:t>as significant as college that people know so little about</a:t>
            </a:r>
            <a:endParaRPr lang="en-US" sz="5600" b="1" i="0" u="none" strike="noStrike" cap="none" baseline="0" dirty="0">
              <a:solidFill>
                <a:srgbClr val="FF0000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82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12391</TotalTime>
  <Words>868</Words>
  <Application>Microsoft Office PowerPoint</Application>
  <PresentationFormat>On-screen Show (4:3)</PresentationFormat>
  <Paragraphs>141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Comic Sans MS</vt:lpstr>
      <vt:lpstr>Noto Symbol</vt:lpstr>
      <vt:lpstr>Open Sans</vt:lpstr>
      <vt:lpstr>Open Sans Semibold</vt:lpstr>
      <vt:lpstr>Tahoma</vt:lpstr>
      <vt:lpstr>Wingdings</vt:lpstr>
      <vt:lpstr>Textured</vt:lpstr>
      <vt:lpstr>Motyw pakietu Office</vt:lpstr>
      <vt:lpstr>2_Motyw pakietu Office</vt:lpstr>
      <vt:lpstr>2_Textured</vt:lpstr>
      <vt:lpstr>bb</vt:lpstr>
      <vt:lpstr>PowerPoint Presentation</vt:lpstr>
      <vt:lpstr>PowerPoint Presentation</vt:lpstr>
      <vt:lpstr>PowerPoint Presentation</vt:lpstr>
      <vt:lpstr>Quiz</vt:lpstr>
      <vt:lpstr>U of M Tuition Increase since ‘87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Types of Aid</vt:lpstr>
      <vt:lpstr>PowerPoint Presentation</vt:lpstr>
      <vt:lpstr>PowerPoint Presentation</vt:lpstr>
      <vt:lpstr>Strategy #1</vt:lpstr>
      <vt:lpstr>Strategy #2</vt:lpstr>
      <vt:lpstr>PowerPoint Presentation</vt:lpstr>
      <vt:lpstr>One huge mistake families make with merit aid?</vt:lpstr>
      <vt:lpstr>Look for schools…</vt:lpstr>
      <vt:lpstr>Strategy #3</vt:lpstr>
      <vt:lpstr>Strategy #4</vt:lpstr>
      <vt:lpstr>Anatomy of 1 College’s Merit Aid</vt:lpstr>
      <vt:lpstr>Strategy #5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Wills</dc:creator>
  <cp:lastModifiedBy>Chris Wills</cp:lastModifiedBy>
  <cp:revision>141</cp:revision>
  <dcterms:modified xsi:type="dcterms:W3CDTF">2019-07-25T21:54:44Z</dcterms:modified>
</cp:coreProperties>
</file>