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697" r:id="rId2"/>
    <p:sldMasterId id="2147483737" r:id="rId3"/>
    <p:sldMasterId id="2147483746" r:id="rId4"/>
    <p:sldMasterId id="2147483761" r:id="rId5"/>
  </p:sldMasterIdLst>
  <p:notesMasterIdLst>
    <p:notesMasterId r:id="rId37"/>
  </p:notesMasterIdLst>
  <p:sldIdLst>
    <p:sldId id="256" r:id="rId6"/>
    <p:sldId id="333" r:id="rId7"/>
    <p:sldId id="364" r:id="rId8"/>
    <p:sldId id="361" r:id="rId9"/>
    <p:sldId id="362" r:id="rId10"/>
    <p:sldId id="363" r:id="rId11"/>
    <p:sldId id="331" r:id="rId12"/>
    <p:sldId id="332" r:id="rId13"/>
    <p:sldId id="259" r:id="rId14"/>
    <p:sldId id="268" r:id="rId15"/>
    <p:sldId id="336" r:id="rId16"/>
    <p:sldId id="337" r:id="rId17"/>
    <p:sldId id="281" r:id="rId18"/>
    <p:sldId id="339" r:id="rId19"/>
    <p:sldId id="340" r:id="rId20"/>
    <p:sldId id="341" r:id="rId21"/>
    <p:sldId id="342" r:id="rId22"/>
    <p:sldId id="390" r:id="rId23"/>
    <p:sldId id="367" r:id="rId24"/>
    <p:sldId id="279" r:id="rId25"/>
    <p:sldId id="346" r:id="rId26"/>
    <p:sldId id="345" r:id="rId27"/>
    <p:sldId id="360" r:id="rId28"/>
    <p:sldId id="348" r:id="rId29"/>
    <p:sldId id="349" r:id="rId30"/>
    <p:sldId id="368" r:id="rId31"/>
    <p:sldId id="369" r:id="rId32"/>
    <p:sldId id="370" r:id="rId33"/>
    <p:sldId id="388" r:id="rId34"/>
    <p:sldId id="366" r:id="rId35"/>
    <p:sldId id="329" r:id="rId36"/>
  </p:sldIdLst>
  <p:sldSz cx="12192000" cy="6858000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16A"/>
    <a:srgbClr val="154D6A"/>
    <a:srgbClr val="18526A"/>
    <a:srgbClr val="0A496A"/>
    <a:srgbClr val="1E4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 autoAdjust="0"/>
    <p:restoredTop sz="93797" autoAdjust="0"/>
  </p:normalViewPr>
  <p:slideViewPr>
    <p:cSldViewPr snapToGrid="0">
      <p:cViewPr varScale="1">
        <p:scale>
          <a:sx n="85" d="100"/>
          <a:sy n="85" d="100"/>
        </p:scale>
        <p:origin x="3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EFC is up to roughly 47% of the adjusted gross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631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050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72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recipe for one private college, although the amounts differ college to college, the categories are VERY common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97101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60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Families search with their heartstrings, romanticize it, the college landscape has changed just like our phones don’t look the same, our cars don’t</a:t>
            </a:r>
            <a:r>
              <a:rPr lang="en-US" baseline="0" dirty="0"/>
              <a:t> look or act the same, the college process has changed.  Schools and parents are playing different games, parents just don’t know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1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Today, 3 factors come together to create a great college search today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46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95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251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 array of schools around the country and their cost of attendance, notable that college will likely cost families well over 100K for a 4 year degree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18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is the second largest investment families will make next to their home, but most people don’t treat it as such. Also the</a:t>
            </a:r>
            <a:r>
              <a:rPr lang="en-US" baseline="0" dirty="0"/>
              <a:t> days of “working your way through college” are over.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Because people don’t know how the game is played, we see people lining up, jumping off and hoping for the best. Hope is not a great strategy.</a:t>
            </a:r>
            <a:endParaRPr dirty="0"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616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$37K is student loan, but now parents take on $20K debt per child.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4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7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914400" y="1122362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839788" y="457201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914400" y="1122362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9788" y="457201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7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381001"/>
            <a:ext cx="109728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381001"/>
            <a:ext cx="109728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038599" y="-1447800"/>
            <a:ext cx="4114800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7353301" y="1866899"/>
            <a:ext cx="5714999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1765301" y="-774700"/>
            <a:ext cx="5714999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381A3-05A2-415D-AE0D-1D97B3E273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80B37-D090-4458-AEC6-681199170B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4F0E-D6C3-446D-807D-D1A39D1C7D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30FCF-6DDB-4997-B7C0-73B540FB49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AF91E-D8A2-4657-9AAD-A030C26CB5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33326-ADF7-4F71-8CCE-B81537F7B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ADA48-985B-47EF-B6AE-0F4CE4EA77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56D2-E4EF-49E3-89E6-12997D7DB2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6D581-153B-4363-A402-89483E380A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ED1F-107F-4812-9ADF-B462362AB8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14B39-F3D6-4E31-80FB-1F7B3C17E3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F44F7-2DDC-467D-82D5-5BBDECEF4E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06D9-4D09-497D-BD19-9C2DC252A3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38FE-5368-47AE-9140-03D1AB5EDD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10/15/2019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39788" y="457201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39788" y="457201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381001"/>
            <a:ext cx="109728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1" y="6245226"/>
            <a:ext cx="28447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08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E24030-D9D5-418A-B79B-4CD8653E5B38}" type="slidenum">
              <a:rPr lang="en-US" kern="120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318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icas.org/sites/default/files/pub_files/classof2015.pdf" TargetMode="External"/><Relationship Id="rId4" Type="http://schemas.openxmlformats.org/officeDocument/2006/relationships/hyperlink" Target="https://www.nerdwallet.com/blog/loans/student-loans/parent-plus-loans-retireme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e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e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Relationship Id="rId4" Type="http://schemas.openxmlformats.org/officeDocument/2006/relationships/hyperlink" Target="mailto:cwittman@collegeinsidetrack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5003" y="0"/>
            <a:ext cx="122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-95004" y="5364293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0" y="5286360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-95002" y="184370"/>
            <a:ext cx="12287002" cy="1668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4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7 Insider Tips to </a:t>
            </a:r>
          </a:p>
          <a:p>
            <a:pPr algn="ctr">
              <a:buSzPct val="25000"/>
            </a:pPr>
            <a:r>
              <a:rPr lang="en-US" sz="54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Navigating the College Search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504496" y="1519555"/>
            <a:ext cx="11366938" cy="4156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hlink"/>
              </a:buClr>
              <a:buSzPct val="90000"/>
            </a:pPr>
            <a:r>
              <a:rPr lang="en-US" sz="5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Average family college debt:</a:t>
            </a:r>
          </a:p>
          <a:p>
            <a:pPr algn="ctr">
              <a:spcBef>
                <a:spcPts val="3300"/>
              </a:spcBef>
              <a:buClr>
                <a:schemeClr val="hlink"/>
              </a:buClr>
              <a:buSzPct val="90000"/>
            </a:pPr>
            <a:r>
              <a:rPr lang="en-US" sz="54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$57,800+</a:t>
            </a:r>
            <a:r>
              <a:rPr lang="en-US" sz="5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in </a:t>
            </a:r>
            <a:r>
              <a:rPr lang="en-US" sz="5400" b="1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loans </a:t>
            </a:r>
            <a:r>
              <a:rPr lang="en-US" sz="5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for </a:t>
            </a:r>
            <a:endParaRPr lang="en-US" sz="5400" b="1" u="sng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algn="ctr">
              <a:spcBef>
                <a:spcPts val="3300"/>
              </a:spcBef>
              <a:buClr>
                <a:schemeClr val="hlink"/>
              </a:buClr>
              <a:buSzPct val="90000"/>
            </a:pPr>
            <a:r>
              <a:rPr lang="en-US" sz="5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students &amp; families per child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" y="112487"/>
            <a:ext cx="2997879" cy="12935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DA8C55-1282-964C-B3D9-A2CD2D002CCB}"/>
              </a:ext>
            </a:extLst>
          </p:cNvPr>
          <p:cNvSpPr/>
          <p:nvPr/>
        </p:nvSpPr>
        <p:spPr>
          <a:xfrm>
            <a:off x="220716" y="6009823"/>
            <a:ext cx="11846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  <a:defRPr/>
            </a:pP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*Sources: </a:t>
            </a:r>
            <a:r>
              <a:rPr lang="en-US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Nerdwallet.com</a:t>
            </a: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dirty="0">
                <a:hlinkClick r:id="rId4"/>
              </a:rPr>
              <a:t>Got Parent PLUS Loans? Save Money With These Alternative Payment Plans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The Institute for College Access and Success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accessed 8-18-17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67BB7EF-0023-D948-B665-7DD71EF3778F}"/>
              </a:ext>
            </a:extLst>
          </p:cNvPr>
          <p:cNvSpPr/>
          <p:nvPr/>
        </p:nvSpPr>
        <p:spPr>
          <a:xfrm>
            <a:off x="646386" y="1481974"/>
            <a:ext cx="10815145" cy="1166633"/>
          </a:xfrm>
          <a:custGeom>
            <a:avLst/>
            <a:gdLst>
              <a:gd name="connsiteX0" fmla="*/ 0 w 10815145"/>
              <a:gd name="connsiteY0" fmla="*/ 0 h 1872000"/>
              <a:gd name="connsiteX1" fmla="*/ 10815145 w 10815145"/>
              <a:gd name="connsiteY1" fmla="*/ 0 h 1872000"/>
              <a:gd name="connsiteX2" fmla="*/ 10815145 w 10815145"/>
              <a:gd name="connsiteY2" fmla="*/ 1872000 h 1872000"/>
              <a:gd name="connsiteX3" fmla="*/ 0 w 10815145"/>
              <a:gd name="connsiteY3" fmla="*/ 1872000 h 1872000"/>
              <a:gd name="connsiteX4" fmla="*/ 0 w 10815145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1872000">
                <a:moveTo>
                  <a:pt x="0" y="0"/>
                </a:moveTo>
                <a:lnTo>
                  <a:pt x="10815145" y="0"/>
                </a:lnTo>
                <a:lnTo>
                  <a:pt x="10815145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2064" tIns="292608" rIns="512064" bIns="292608" numCol="1" spcCol="1270" anchor="ctr" anchorCtr="0">
            <a:noAutofit/>
          </a:bodyPr>
          <a:lstStyle/>
          <a:p>
            <a:pPr marL="0" lvl="0" indent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200" b="1" i="0" kern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2 Types of Aid</a:t>
            </a:r>
            <a:endParaRPr lang="en-US" sz="72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E8A4C21-58F5-204E-B483-A21A0574F440}"/>
              </a:ext>
            </a:extLst>
          </p:cNvPr>
          <p:cNvSpPr/>
          <p:nvPr/>
        </p:nvSpPr>
        <p:spPr>
          <a:xfrm>
            <a:off x="646386" y="3353974"/>
            <a:ext cx="10815145" cy="2854800"/>
          </a:xfrm>
          <a:custGeom>
            <a:avLst/>
            <a:gdLst>
              <a:gd name="connsiteX0" fmla="*/ 0 w 10815145"/>
              <a:gd name="connsiteY0" fmla="*/ 0 h 2854800"/>
              <a:gd name="connsiteX1" fmla="*/ 10815145 w 10815145"/>
              <a:gd name="connsiteY1" fmla="*/ 0 h 2854800"/>
              <a:gd name="connsiteX2" fmla="*/ 10815145 w 10815145"/>
              <a:gd name="connsiteY2" fmla="*/ 2854800 h 2854800"/>
              <a:gd name="connsiteX3" fmla="*/ 0 w 10815145"/>
              <a:gd name="connsiteY3" fmla="*/ 2854800 h 2854800"/>
              <a:gd name="connsiteX4" fmla="*/ 0 w 10815145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2854800">
                <a:moveTo>
                  <a:pt x="0" y="0"/>
                </a:moveTo>
                <a:lnTo>
                  <a:pt x="10815145" y="0"/>
                </a:lnTo>
                <a:lnTo>
                  <a:pt x="10815145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710" tIns="346710" rIns="462280" bIns="520065" numCol="1" spcCol="1270" anchor="t" anchorCtr="0">
            <a:noAutofit/>
          </a:bodyPr>
          <a:lstStyle/>
          <a:p>
            <a:pPr marL="285750" lvl="1" indent="-2857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6500" kern="1200" dirty="0"/>
              <a:t>Need Based Aid</a:t>
            </a:r>
          </a:p>
          <a:p>
            <a:pPr marL="285750" lvl="1" indent="-2857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6500" kern="1200" dirty="0"/>
              <a:t>Merit Based Aid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88"/>
            <a:ext cx="2792927" cy="12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441434" y="5199797"/>
            <a:ext cx="11256580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5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 vs. CSS/Profile</a:t>
            </a:r>
          </a:p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3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Expected Family Contribution (EFC)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" y="2"/>
            <a:ext cx="12975020" cy="5328743"/>
            <a:chOff x="272956" y="1"/>
            <a:chExt cx="8816455" cy="5081231"/>
          </a:xfrm>
        </p:grpSpPr>
        <p:sp>
          <p:nvSpPr>
            <p:cNvPr id="4" name="Shape 354"/>
            <p:cNvSpPr/>
            <p:nvPr/>
          </p:nvSpPr>
          <p:spPr>
            <a:xfrm>
              <a:off x="272956" y="1"/>
              <a:ext cx="8816455" cy="10235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indent="-342900" algn="ctr">
                <a:buClr>
                  <a:schemeClr val="dk2"/>
                </a:buClr>
                <a:buSzPct val="25000"/>
              </a:pPr>
              <a:r>
                <a:rPr lang="en-US" sz="60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Comic Sans MS"/>
                </a:rPr>
                <a:t>2 Need-based aid forms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522" y="1023582"/>
              <a:ext cx="6096000" cy="405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2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E4B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2324204" y="1438108"/>
            <a:ext cx="3486788" cy="568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Income from tax return</a:t>
            </a:r>
          </a:p>
          <a:p>
            <a:endParaRPr sz="24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1818965" y="321414"/>
            <a:ext cx="694898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Biggest Influencers of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2681811" y="194476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Parent non-retirement assets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2336043" y="4403827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Children’s assets and income </a:t>
            </a:r>
            <a:b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</a:b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(UGMA/UTMA, Grandparent donations)</a:t>
            </a:r>
          </a:p>
        </p:txBody>
      </p:sp>
      <p:sp>
        <p:nvSpPr>
          <p:cNvPr id="531" name="Shape 531"/>
          <p:cNvSpPr/>
          <p:nvPr/>
        </p:nvSpPr>
        <p:spPr>
          <a:xfrm>
            <a:off x="2038301" y="162162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2324204" y="2878822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6999" y="1610164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0640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530"/>
          <p:cNvSpPr/>
          <p:nvPr/>
        </p:nvSpPr>
        <p:spPr>
          <a:xfrm>
            <a:off x="2038300" y="305407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531"/>
          <p:cNvSpPr/>
          <p:nvPr/>
        </p:nvSpPr>
        <p:spPr>
          <a:xfrm>
            <a:off x="2033855" y="4573071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3583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52"/>
            <a:ext cx="3263462" cy="1408144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78130" y="3206337"/>
            <a:ext cx="11847675" cy="3491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Child assessed @ 20%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Parent rate is 5.64%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529 plans are assessed at parent’s rate, UGMA/UTMA at child’s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B282B-9532-4341-B160-C0EB76CC7A10}"/>
              </a:ext>
            </a:extLst>
          </p:cNvPr>
          <p:cNvSpPr txBox="1"/>
          <p:nvPr/>
        </p:nvSpPr>
        <p:spPr>
          <a:xfrm>
            <a:off x="730886" y="1604230"/>
            <a:ext cx="11092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4000" dirty="0">
                <a:solidFill>
                  <a:schemeClr val="tx1"/>
                </a:solidFill>
                <a:latin typeface="Calibri" charset="0"/>
                <a:ea typeface="Comic Sans MS"/>
                <a:cs typeface="Calibri" charset="0"/>
                <a:sym typeface="Comic Sans MS"/>
              </a:rPr>
              <a:t>If you will be need based at some schools, assure kid’s assets are not in their name!</a:t>
            </a:r>
            <a:endParaRPr lang="en-US" sz="40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89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778" y="1945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" y="39479"/>
            <a:ext cx="2928097" cy="1263439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26125" y="1844566"/>
            <a:ext cx="11934496" cy="48557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endParaRPr lang="en-US" sz="4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42% contain errors that cost a family money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FAFSA-Your primary residence and your retirement are not counted as assets 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CSS/Profile is different</a:t>
            </a:r>
          </a:p>
          <a:p>
            <a:pPr>
              <a:spcBef>
                <a:spcPts val="720"/>
              </a:spcBef>
              <a:buSzPct val="64999"/>
            </a:pPr>
            <a:endParaRPr lang="en-US"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4E4B-FEE1-0341-80C0-7C4FFEC251CB}"/>
              </a:ext>
            </a:extLst>
          </p:cNvPr>
          <p:cNvSpPr txBox="1"/>
          <p:nvPr/>
        </p:nvSpPr>
        <p:spPr>
          <a:xfrm>
            <a:off x="1538289" y="1201316"/>
            <a:ext cx="9126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Review financial aid forms for accuracy</a:t>
            </a:r>
          </a:p>
        </p:txBody>
      </p:sp>
    </p:spTree>
    <p:extLst>
      <p:ext uri="{BB962C8B-B14F-4D97-AF65-F5344CB8AC3E}">
        <p14:creationId xmlns:p14="http://schemas.microsoft.com/office/powerpoint/2010/main" val="11800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535" y="1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535" y="5171918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hlink"/>
              </a:buClr>
              <a:buSzPct val="64999"/>
            </a:pPr>
            <a:r>
              <a:rPr lang="en-US" sz="4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AP, PSEO, standardized test scores, GPA, sports,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778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52"/>
            <a:ext cx="3184634" cy="1374131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10358" y="1528583"/>
            <a:ext cx="11966027" cy="51875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endParaRPr lang="en-US" sz="6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ts val="720"/>
              </a:spcBef>
              <a:buSzPct val="64999"/>
            </a:pPr>
            <a:r>
              <a:rPr lang="en-US" sz="6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To get the most merit aid, spend the majority of your time finding the right college! </a:t>
            </a:r>
          </a:p>
          <a:p>
            <a:pPr algn="ctr">
              <a:spcBef>
                <a:spcPts val="720"/>
              </a:spcBef>
              <a:buSzPct val="64999"/>
            </a:pPr>
            <a:r>
              <a:rPr lang="en-US" sz="6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(not private scholarships)</a:t>
            </a:r>
            <a:endParaRPr lang="en-US" sz="6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53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16A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818966" y="321414"/>
            <a:ext cx="50926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Scholarship/Grant Sources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1841803" y="2015735"/>
            <a:ext cx="151099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Federal </a:t>
            </a:r>
            <a:b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government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7692945" y="1134295"/>
            <a:ext cx="13666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Employers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8297855" y="2174551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Private scholarships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8703477" y="2943321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State governments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2070918" y="5080942"/>
            <a:ext cx="140847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Colleges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3394585" y="2040423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3411574" y="4964565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35%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7696897" y="2965442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11%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7487918" y="2145078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7%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875634" y="1010233"/>
            <a:ext cx="962335" cy="644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6%</a:t>
            </a:r>
          </a:p>
        </p:txBody>
      </p:sp>
      <p:cxnSp>
        <p:nvCxnSpPr>
          <p:cNvPr id="433" name="Shape 433"/>
          <p:cNvCxnSpPr/>
          <p:nvPr/>
        </p:nvCxnSpPr>
        <p:spPr>
          <a:xfrm rot="10800000">
            <a:off x="4497533" y="2365857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Shape 434"/>
          <p:cNvCxnSpPr/>
          <p:nvPr/>
        </p:nvCxnSpPr>
        <p:spPr>
          <a:xfrm>
            <a:off x="4705350" y="2363587"/>
            <a:ext cx="468228" cy="475865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5" name="Shape 435"/>
          <p:cNvCxnSpPr/>
          <p:nvPr/>
        </p:nvCxnSpPr>
        <p:spPr>
          <a:xfrm flipH="1">
            <a:off x="4705351" y="4692316"/>
            <a:ext cx="508333" cy="610248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7014099" y="2431366"/>
            <a:ext cx="448050" cy="417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8" name="Shape 438"/>
          <p:cNvCxnSpPr/>
          <p:nvPr/>
        </p:nvCxnSpPr>
        <p:spPr>
          <a:xfrm rot="10800000">
            <a:off x="7511970" y="3234609"/>
            <a:ext cx="14914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Shape 440"/>
          <p:cNvCxnSpPr/>
          <p:nvPr/>
        </p:nvCxnSpPr>
        <p:spPr>
          <a:xfrm flipH="1">
            <a:off x="6236084" y="1438680"/>
            <a:ext cx="675556" cy="67361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 rot="10800000">
            <a:off x="4497533" y="5302564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42" name="Shape 442"/>
          <p:cNvGrpSpPr/>
          <p:nvPr/>
        </p:nvGrpSpPr>
        <p:grpSpPr>
          <a:xfrm>
            <a:off x="5408769" y="3170324"/>
            <a:ext cx="1152132" cy="1152132"/>
            <a:chOff x="3863189" y="3185360"/>
            <a:chExt cx="1152132" cy="1152132"/>
          </a:xfrm>
        </p:grpSpPr>
        <p:sp>
          <p:nvSpPr>
            <p:cNvPr id="443" name="Shape 443"/>
            <p:cNvSpPr/>
            <p:nvPr/>
          </p:nvSpPr>
          <p:spPr>
            <a:xfrm>
              <a:off x="3863189" y="3185360"/>
              <a:ext cx="1152132" cy="1152132"/>
            </a:xfrm>
            <a:prstGeom prst="ellipse">
              <a:avLst/>
            </a:prstGeom>
            <a:solidFill>
              <a:srgbClr val="68D8D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44" name="Shape 4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83048" y="3426678"/>
              <a:ext cx="712412" cy="669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6106" y="1988159"/>
            <a:ext cx="5717457" cy="3591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47867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324"/>
            <a:ext cx="9144000" cy="1325562"/>
          </a:xfrm>
        </p:spPr>
        <p:txBody>
          <a:bodyPr/>
          <a:lstStyle/>
          <a:p>
            <a:pPr algn="ctr"/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Top 2 mistakes families make with merit aid?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9" y="5772119"/>
            <a:ext cx="2028358" cy="8752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07127" y="1109913"/>
            <a:ext cx="9144000" cy="2532473"/>
            <a:chOff x="83127" y="1084687"/>
            <a:chExt cx="9144000" cy="2532473"/>
          </a:xfrm>
        </p:grpSpPr>
        <p:sp>
          <p:nvSpPr>
            <p:cNvPr id="4" name="Rectangle 3"/>
            <p:cNvSpPr/>
            <p:nvPr/>
          </p:nvSpPr>
          <p:spPr>
            <a:xfrm>
              <a:off x="83127" y="1084687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C00000"/>
                </a:buClr>
                <a:buSzPct val="64999"/>
              </a:pPr>
              <a:r>
                <a:rPr lang="en-US" sz="36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Comic Sans MS"/>
                </a:rPr>
                <a:t>Not all colleges offer merit aid!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399" y="1731018"/>
              <a:ext cx="2860303" cy="188614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F67CBE-649A-2640-9D18-458259ECE289}"/>
              </a:ext>
            </a:extLst>
          </p:cNvPr>
          <p:cNvGrpSpPr/>
          <p:nvPr/>
        </p:nvGrpSpPr>
        <p:grpSpPr>
          <a:xfrm>
            <a:off x="2141516" y="3866845"/>
            <a:ext cx="8075221" cy="2780485"/>
            <a:chOff x="617515" y="3866844"/>
            <a:chExt cx="8075221" cy="27804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9DD94C-1CFB-A745-919E-278F8BF35B6B}"/>
                </a:ext>
              </a:extLst>
            </p:cNvPr>
            <p:cNvSpPr txBox="1"/>
            <p:nvPr/>
          </p:nvSpPr>
          <p:spPr>
            <a:xfrm>
              <a:off x="617515" y="3866844"/>
              <a:ext cx="8075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Narrow the field of colleges too soon!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030EAA-9279-6648-8946-A42BAF92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6760" y="4726379"/>
              <a:ext cx="3201583" cy="192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8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8377"/>
            <a:ext cx="12279086" cy="7231566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0" y="5320145"/>
            <a:ext cx="12279086" cy="17630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54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College is different than when we went to school</a:t>
            </a:r>
          </a:p>
        </p:txBody>
      </p:sp>
    </p:spTree>
    <p:extLst>
      <p:ext uri="{BB962C8B-B14F-4D97-AF65-F5344CB8AC3E}">
        <p14:creationId xmlns:p14="http://schemas.microsoft.com/office/powerpoint/2010/main" val="3914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581891" y="840374"/>
            <a:ext cx="11032177" cy="881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Look for schools …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73421" y="1900269"/>
            <a:ext cx="11871433" cy="47685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Offer merit aid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Where student would bring something interesting: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Grades and test scores in the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Demographic mix in majors/campus</a:t>
            </a:r>
            <a:endParaRPr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15"/>
            <a:ext cx="2456370" cy="1059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778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2" y="154452"/>
            <a:ext cx="2893891" cy="1248679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23692" y="1757074"/>
            <a:ext cx="11936929" cy="49905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50% of students attend college within 100 mi of home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Most colleges have the bulk of applicants from local communities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Supply and demand is king – NYC vs Buffalo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Location can save families $15,000 a year</a:t>
            </a:r>
            <a:endParaRPr lang="en-US" sz="4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4D13A-BC71-664D-A455-4095104B9A31}"/>
              </a:ext>
            </a:extLst>
          </p:cNvPr>
          <p:cNvSpPr txBox="1"/>
          <p:nvPr/>
        </p:nvSpPr>
        <p:spPr>
          <a:xfrm>
            <a:off x="2691741" y="1049188"/>
            <a:ext cx="6838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Consider Schools in other states</a:t>
            </a:r>
          </a:p>
        </p:txBody>
      </p:sp>
    </p:spTree>
    <p:extLst>
      <p:ext uri="{BB962C8B-B14F-4D97-AF65-F5344CB8AC3E}">
        <p14:creationId xmlns:p14="http://schemas.microsoft.com/office/powerpoint/2010/main" val="41612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778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729" cy="1390569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10359" y="2449833"/>
            <a:ext cx="11918731" cy="42347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Goal is to be in top 25% of college’s scores</a:t>
            </a:r>
          </a:p>
          <a:p>
            <a:pPr marL="342900" indent="-342900"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Investment in test prep may be worth it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Test optional - If student does poorly on standardized tests consider 1000+ colleges that do not require them (www.fairtest.org)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24807-B699-134C-8192-C6AA860EA6C6}"/>
              </a:ext>
            </a:extLst>
          </p:cNvPr>
          <p:cNvSpPr txBox="1"/>
          <p:nvPr/>
        </p:nvSpPr>
        <p:spPr>
          <a:xfrm>
            <a:off x="236483" y="1036626"/>
            <a:ext cx="11508827" cy="153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 or 2 more points on the ACT or SAT </a:t>
            </a:r>
          </a:p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can be worth $1,000’s</a:t>
            </a:r>
          </a:p>
        </p:txBody>
      </p:sp>
    </p:spTree>
    <p:extLst>
      <p:ext uri="{BB962C8B-B14F-4D97-AF65-F5344CB8AC3E}">
        <p14:creationId xmlns:p14="http://schemas.microsoft.com/office/powerpoint/2010/main" val="3300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6647793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Anatomy of 1 College’s 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09902" y="1895901"/>
            <a:ext cx="11619187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64999"/>
              <a:buNone/>
            </a:pPr>
            <a:endParaRPr lang="en-US" sz="22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>
              <a:spcBef>
                <a:spcPts val="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Demonstrated Interest- $3,000 (Don’t be “stealth” candidate) 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Lives out of state-$2,000-$15,000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“A” in class-$62 for every “A” on transcript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Rigorous class-$400 for every AP, IB, etc.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recommendation-$1,800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Increase ACT score-$425 for every point above avg.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FAFSA-$1,800 for completing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CSS/Profile-$2,500 for completing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Essay-$1,100-8,500 for excellent essay</a:t>
            </a:r>
          </a:p>
          <a:p>
            <a:pPr indent="-243840">
              <a:spcBef>
                <a:spcPts val="480"/>
              </a:spcBef>
              <a:buNone/>
            </a:pPr>
            <a:endParaRPr sz="240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  <a:p>
            <a:pPr>
              <a:buNone/>
            </a:pPr>
            <a:endParaRPr sz="32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" y="115864"/>
            <a:ext cx="4293711" cy="18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778" y="77569"/>
            <a:ext cx="2592222" cy="1325562"/>
          </a:xfrm>
        </p:spPr>
        <p:txBody>
          <a:bodyPr/>
          <a:lstStyle/>
          <a:p>
            <a:r>
              <a:rPr lang="en-US" sz="4800" dirty="0"/>
              <a:t>Tip #6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"/>
            <a:ext cx="3243087" cy="1399353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41890" y="2317531"/>
            <a:ext cx="11887200" cy="443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2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Called an “appeal,” a little secret colleges don’t want you to know about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Need a reason like a better offer from another college, family circumstance change, etc.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Appeals can save families additional thousands if done correctly.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EBD9-EB4A-E74F-A827-5014F742B43C}"/>
              </a:ext>
            </a:extLst>
          </p:cNvPr>
          <p:cNvSpPr txBox="1"/>
          <p:nvPr/>
        </p:nvSpPr>
        <p:spPr>
          <a:xfrm>
            <a:off x="2207172" y="1166648"/>
            <a:ext cx="780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Negotiate the financial aid award</a:t>
            </a:r>
          </a:p>
        </p:txBody>
      </p:sp>
    </p:spTree>
    <p:extLst>
      <p:ext uri="{BB962C8B-B14F-4D97-AF65-F5344CB8AC3E}">
        <p14:creationId xmlns:p14="http://schemas.microsoft.com/office/powerpoint/2010/main" val="4505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778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71"/>
            <a:ext cx="3295805" cy="1422100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57656" y="2429300"/>
            <a:ext cx="11855668" cy="42552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Time is the enemy of a great college search!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Research and then target schools based on predicted aid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Give yourself enough time to retake ACT if needed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93BF5-3E1B-1B45-8717-A262299A2DB0}"/>
              </a:ext>
            </a:extLst>
          </p:cNvPr>
          <p:cNvSpPr txBox="1"/>
          <p:nvPr/>
        </p:nvSpPr>
        <p:spPr>
          <a:xfrm>
            <a:off x="2506717" y="1325562"/>
            <a:ext cx="7380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Start the spring of 10</a:t>
            </a:r>
            <a:r>
              <a:rPr lang="en-US" sz="4800" baseline="30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5719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/>
          <a:stretch/>
        </p:blipFill>
        <p:spPr>
          <a:xfrm>
            <a:off x="2674035" y="13023"/>
            <a:ext cx="6927165" cy="4864329"/>
          </a:xfrm>
          <a:prstGeom prst="rect">
            <a:avLst/>
          </a:prstGeom>
        </p:spPr>
      </p:pic>
      <p:sp>
        <p:nvSpPr>
          <p:cNvPr id="4" name="Shape 354"/>
          <p:cNvSpPr/>
          <p:nvPr/>
        </p:nvSpPr>
        <p:spPr>
          <a:xfrm>
            <a:off x="2454812" y="5094703"/>
            <a:ext cx="7146388" cy="1289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3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help navigate the complicated process and find the right fit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1511666" y="5094703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3019767" y="5126642"/>
            <a:ext cx="6541477" cy="1320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help families save lots of money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37" y="20391"/>
            <a:ext cx="7413136" cy="476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1699925" y="4956310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2183142" y="4817431"/>
            <a:ext cx="7526216" cy="145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are a neutral third-party </a:t>
            </a:r>
          </a:p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23" y="87976"/>
            <a:ext cx="7180729" cy="4761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1363748" y="488969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371"/>
            <a:ext cx="3173506" cy="1369329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57656" y="2429300"/>
            <a:ext cx="11855668" cy="42552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the family’s questions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the (EFC), the gov’t expects you to contribute toward college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Advise on their eligibility for need-based and merit aid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 strategies that align with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93BF5-3E1B-1B45-8717-A262299A2DB0}"/>
              </a:ext>
            </a:extLst>
          </p:cNvPr>
          <p:cNvSpPr txBox="1"/>
          <p:nvPr/>
        </p:nvSpPr>
        <p:spPr>
          <a:xfrm>
            <a:off x="2753365" y="1352001"/>
            <a:ext cx="715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5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Free Family Consultation</a:t>
            </a:r>
          </a:p>
        </p:txBody>
      </p:sp>
    </p:spTree>
    <p:extLst>
      <p:ext uri="{BB962C8B-B14F-4D97-AF65-F5344CB8AC3E}">
        <p14:creationId xmlns:p14="http://schemas.microsoft.com/office/powerpoint/2010/main" val="13939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1981200" y="381001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2"/>
              </a:buClr>
              <a:buSzPct val="25000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 Key Factors For Success</a:t>
            </a:r>
            <a:endParaRPr lang="en-US" sz="4000" dirty="0">
              <a:solidFill>
                <a:schemeClr val="l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74034" y="1561382"/>
            <a:ext cx="6616461" cy="4149305"/>
            <a:chOff x="1350033" y="1561381"/>
            <a:chExt cx="6616461" cy="4149305"/>
          </a:xfrm>
        </p:grpSpPr>
        <p:sp>
          <p:nvSpPr>
            <p:cNvPr id="2" name="Isosceles Triangle 1"/>
            <p:cNvSpPr/>
            <p:nvPr/>
          </p:nvSpPr>
          <p:spPr>
            <a:xfrm>
              <a:off x="1350033" y="1561381"/>
              <a:ext cx="6616461" cy="41493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929" y="3413184"/>
              <a:ext cx="2784668" cy="211634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675280" y="5591121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</p:txBody>
      </p:sp>
      <p:sp>
        <p:nvSpPr>
          <p:cNvPr id="7" name="Rectangle 6"/>
          <p:cNvSpPr/>
          <p:nvPr/>
        </p:nvSpPr>
        <p:spPr>
          <a:xfrm rot="18549056">
            <a:off x="2431777" y="2681646"/>
            <a:ext cx="3291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</a:p>
        </p:txBody>
      </p:sp>
      <p:sp>
        <p:nvSpPr>
          <p:cNvPr id="8" name="Rectangle 7"/>
          <p:cNvSpPr/>
          <p:nvPr/>
        </p:nvSpPr>
        <p:spPr>
          <a:xfrm rot="3072066">
            <a:off x="7231959" y="2615860"/>
            <a:ext cx="2042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694" y="154451"/>
            <a:ext cx="3013643" cy="139057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 txBox="1"/>
          <p:nvPr/>
        </p:nvSpPr>
        <p:spPr>
          <a:xfrm>
            <a:off x="123695" y="2181990"/>
            <a:ext cx="11936926" cy="4464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563C1"/>
              </a:buClr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advantage of the college consultation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too young yet? Let us know and we’ll reach out at the appropriate time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Newsletter about important college information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learn something new? Share us with the people you know!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845F3-C406-AF4A-B2E9-324607BF7DEC}"/>
              </a:ext>
            </a:extLst>
          </p:cNvPr>
          <p:cNvSpPr txBox="1"/>
          <p:nvPr/>
        </p:nvSpPr>
        <p:spPr>
          <a:xfrm>
            <a:off x="4050994" y="1412549"/>
            <a:ext cx="362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  <a:buSzPct val="25000"/>
            </a:pP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Housekeeping!</a:t>
            </a:r>
          </a:p>
        </p:txBody>
      </p:sp>
    </p:spTree>
    <p:extLst>
      <p:ext uri="{BB962C8B-B14F-4D97-AF65-F5344CB8AC3E}">
        <p14:creationId xmlns:p14="http://schemas.microsoft.com/office/powerpoint/2010/main" val="19884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V="1">
            <a:off x="1524000" y="6187005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00953" y="130635"/>
            <a:ext cx="3007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" y="5553851"/>
            <a:ext cx="2359071" cy="1025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7DE1C-890C-434A-8E9E-ED4C5598B737}"/>
              </a:ext>
            </a:extLst>
          </p:cNvPr>
          <p:cNvSpPr txBox="1"/>
          <p:nvPr/>
        </p:nvSpPr>
        <p:spPr>
          <a:xfrm>
            <a:off x="7996053" y="5724892"/>
            <a:ext cx="4051109" cy="1015663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30445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81200" y="381001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199901" y="1617262"/>
            <a:ext cx="11792198" cy="52407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As a percentage, how much has state tuition increased at the University of MN since 1987?</a:t>
            </a:r>
            <a:endParaRPr lang="en-US" sz="36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107%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230%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350%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570%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 need my T1 calculator to figure that out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25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-126124" y="381001"/>
            <a:ext cx="12192000" cy="94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University of MN increase since ‘87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2095686" y="1330036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4999"/>
              <a:buNone/>
            </a:pPr>
            <a:r>
              <a:rPr lang="en-US" sz="60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570%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1596921" y="2989139"/>
            <a:ext cx="8240761" cy="350625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  <a:defRPr/>
            </a:pPr>
            <a:r>
              <a:rPr lang="en-US" sz="6000" dirty="0">
                <a:solidFill>
                  <a:schemeClr val="tx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Private Colleges</a:t>
            </a:r>
          </a:p>
          <a:p>
            <a:pPr>
              <a:buSzPct val="25000"/>
              <a:defRPr/>
            </a:pPr>
            <a:r>
              <a:rPr lang="en-US" sz="6000" dirty="0">
                <a:solidFill>
                  <a:schemeClr val="tx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415%</a:t>
            </a:r>
          </a:p>
          <a:p>
            <a:pPr>
              <a:buSzPct val="25000"/>
              <a:defRPr/>
            </a:pPr>
            <a:endParaRPr lang="en-US" sz="44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3304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4294967295"/>
          </p:nvPr>
        </p:nvSpPr>
        <p:spPr>
          <a:xfrm>
            <a:off x="1524000" y="18288"/>
            <a:ext cx="9144000" cy="6839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NYU: $73,208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Northwestern: $72,980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USC: $72,277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Boston College: $70,588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Carleton: $64,420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St. Ben’s (MN): $56,880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St. Thomas: $55,933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University of MN: $28,304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Noto Symbol"/>
              <a:buChar char="■"/>
            </a:pPr>
            <a:endParaRPr lang="en-US" sz="48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467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1261241" y="3398293"/>
            <a:ext cx="9884979" cy="3383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4800" b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There is no purchase </a:t>
            </a:r>
          </a:p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4800" b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Comic Sans MS"/>
              </a:rPr>
              <a:t>as significant as college that people know so little about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F2F0B-6FA7-684B-B984-A407A819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1" y="105957"/>
            <a:ext cx="9632731" cy="31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310" y="157655"/>
            <a:ext cx="11619186" cy="6416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Motyw pakietu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10528</TotalTime>
  <Words>1078</Words>
  <Application>Microsoft Office PowerPoint</Application>
  <PresentationFormat>Widescreen</PresentationFormat>
  <Paragraphs>169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Noto Sans Symbols</vt:lpstr>
      <vt:lpstr>Noto Symbol</vt:lpstr>
      <vt:lpstr>Open Sans</vt:lpstr>
      <vt:lpstr>Tahoma</vt:lpstr>
      <vt:lpstr>Wingdings</vt:lpstr>
      <vt:lpstr>Motyw pakietu Office</vt:lpstr>
      <vt:lpstr>2_Motyw pakietu Office</vt:lpstr>
      <vt:lpstr>1_Textured</vt:lpstr>
      <vt:lpstr>2_Textured</vt:lpstr>
      <vt:lpstr>6_Motyw pakietu Office</vt:lpstr>
      <vt:lpstr>bb</vt:lpstr>
      <vt:lpstr>PowerPoint Presentation</vt:lpstr>
      <vt:lpstr>3 Key Factors For Success</vt:lpstr>
      <vt:lpstr>Quiz</vt:lpstr>
      <vt:lpstr>University of MN increase since ‘87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 #1</vt:lpstr>
      <vt:lpstr>Tip #2</vt:lpstr>
      <vt:lpstr>PowerPoint Presentation</vt:lpstr>
      <vt:lpstr>Tip #3</vt:lpstr>
      <vt:lpstr>PowerPoint Presentation</vt:lpstr>
      <vt:lpstr>Top 2 mistakes families make with merit aid?</vt:lpstr>
      <vt:lpstr>Look for schools …</vt:lpstr>
      <vt:lpstr>Tip #4</vt:lpstr>
      <vt:lpstr>Tip #5</vt:lpstr>
      <vt:lpstr>Anatomy of 1 College’s Merit Aid</vt:lpstr>
      <vt:lpstr>Tip #6</vt:lpstr>
      <vt:lpstr>Tip #7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Colleen Loerzel</cp:lastModifiedBy>
  <cp:revision>124</cp:revision>
  <cp:lastPrinted>2017-06-23T14:28:12Z</cp:lastPrinted>
  <dcterms:modified xsi:type="dcterms:W3CDTF">2019-10-15T22:28:32Z</dcterms:modified>
</cp:coreProperties>
</file>