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414" r:id="rId3"/>
    <p:sldId id="415" r:id="rId4"/>
    <p:sldId id="373" r:id="rId5"/>
    <p:sldId id="411" r:id="rId6"/>
    <p:sldId id="413" r:id="rId7"/>
    <p:sldId id="383" r:id="rId8"/>
    <p:sldId id="412" r:id="rId9"/>
    <p:sldId id="382" r:id="rId10"/>
    <p:sldId id="385" r:id="rId11"/>
    <p:sldId id="391" r:id="rId12"/>
    <p:sldId id="371" r:id="rId13"/>
    <p:sldId id="408" r:id="rId14"/>
    <p:sldId id="416" r:id="rId15"/>
    <p:sldId id="386" r:id="rId16"/>
    <p:sldId id="387" r:id="rId17"/>
    <p:sldId id="389" r:id="rId18"/>
    <p:sldId id="405" r:id="rId19"/>
    <p:sldId id="355" r:id="rId20"/>
    <p:sldId id="407" r:id="rId21"/>
    <p:sldId id="376" r:id="rId22"/>
    <p:sldId id="410" r:id="rId23"/>
    <p:sldId id="281" r:id="rId24"/>
    <p:sldId id="402" r:id="rId25"/>
    <p:sldId id="403" r:id="rId26"/>
    <p:sldId id="404" r:id="rId27"/>
    <p:sldId id="40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5CC1"/>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5"/>
    <p:restoredTop sz="94705"/>
  </p:normalViewPr>
  <p:slideViewPr>
    <p:cSldViewPr snapToGrid="0" snapToObjects="1">
      <p:cViewPr varScale="1">
        <p:scale>
          <a:sx n="109" d="100"/>
          <a:sy n="109" d="100"/>
        </p:scale>
        <p:origin x="192" y="51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BC914-A39A-884E-8C20-6E3B29873CCA}" type="doc">
      <dgm:prSet loTypeId="urn:microsoft.com/office/officeart/2005/8/layout/pyramid4" loCatId="" qsTypeId="urn:microsoft.com/office/officeart/2005/8/quickstyle/simple1" qsCatId="simple" csTypeId="urn:microsoft.com/office/officeart/2005/8/colors/accent1_2" csCatId="accent1" phldr="1"/>
      <dgm:spPr/>
      <dgm:t>
        <a:bodyPr/>
        <a:lstStyle/>
        <a:p>
          <a:endParaRPr lang="en-US"/>
        </a:p>
      </dgm:t>
    </dgm:pt>
    <dgm:pt modelId="{28C25365-F792-E740-BB89-3CA1F0C51D4A}">
      <dgm:prSet phldrT="[Text]"/>
      <dgm:spPr>
        <a:ln w="44450">
          <a:solidFill>
            <a:schemeClr val="bg1"/>
          </a:solidFill>
        </a:ln>
      </dgm:spPr>
      <dgm:t>
        <a:bodyPr/>
        <a:lstStyle/>
        <a:p>
          <a:r>
            <a:rPr lang="en-US" dirty="0"/>
            <a:t>Parents &amp; Students</a:t>
          </a:r>
        </a:p>
      </dgm:t>
    </dgm:pt>
    <dgm:pt modelId="{67FB2A8E-0742-CE46-A655-F1B3C4DE98D9}" type="parTrans" cxnId="{9FF52336-2B4C-934D-AA48-29E852BCD94A}">
      <dgm:prSet/>
      <dgm:spPr/>
      <dgm:t>
        <a:bodyPr/>
        <a:lstStyle/>
        <a:p>
          <a:endParaRPr lang="en-US"/>
        </a:p>
      </dgm:t>
    </dgm:pt>
    <dgm:pt modelId="{C006AC94-CBBB-984B-B5F4-42EE40A16D5B}" type="sibTrans" cxnId="{9FF52336-2B4C-934D-AA48-29E852BCD94A}">
      <dgm:prSet/>
      <dgm:spPr/>
      <dgm:t>
        <a:bodyPr/>
        <a:lstStyle/>
        <a:p>
          <a:endParaRPr lang="en-US"/>
        </a:p>
      </dgm:t>
    </dgm:pt>
    <dgm:pt modelId="{80C2E82C-7EA2-6345-B3D0-11BD861642D8}">
      <dgm:prSet phldrT="[Text]"/>
      <dgm:spPr/>
      <dgm:t>
        <a:bodyPr/>
        <a:lstStyle/>
        <a:p>
          <a:r>
            <a:rPr lang="en-US" dirty="0"/>
            <a:t>Merit Aid</a:t>
          </a:r>
        </a:p>
      </dgm:t>
    </dgm:pt>
    <dgm:pt modelId="{370EE611-9159-7547-9A1D-E1BED903BCCE}" type="parTrans" cxnId="{D963E56D-D0F9-DF47-9444-758B06750D76}">
      <dgm:prSet/>
      <dgm:spPr/>
      <dgm:t>
        <a:bodyPr/>
        <a:lstStyle/>
        <a:p>
          <a:endParaRPr lang="en-US"/>
        </a:p>
      </dgm:t>
    </dgm:pt>
    <dgm:pt modelId="{3CF10A81-699A-7C4A-B2AF-0EB14D7E43B5}" type="sibTrans" cxnId="{D963E56D-D0F9-DF47-9444-758B06750D76}">
      <dgm:prSet/>
      <dgm:spPr/>
      <dgm:t>
        <a:bodyPr/>
        <a:lstStyle/>
        <a:p>
          <a:endParaRPr lang="en-US"/>
        </a:p>
      </dgm:t>
    </dgm:pt>
    <dgm:pt modelId="{CE3B322E-06BA-B145-976D-9FEC12975C53}">
      <dgm:prSet phldrT="[Text]"/>
      <dgm:spPr/>
      <dgm:t>
        <a:bodyPr/>
        <a:lstStyle/>
        <a:p>
          <a:r>
            <a:rPr lang="en-US" dirty="0"/>
            <a:t>Loans</a:t>
          </a:r>
        </a:p>
      </dgm:t>
    </dgm:pt>
    <dgm:pt modelId="{9DA160BE-BB39-AA4E-BAE1-E4BAD5872B04}" type="parTrans" cxnId="{33412E10-86F7-1144-80FB-9DF96CE2C3C1}">
      <dgm:prSet/>
      <dgm:spPr/>
      <dgm:t>
        <a:bodyPr/>
        <a:lstStyle/>
        <a:p>
          <a:endParaRPr lang="en-US"/>
        </a:p>
      </dgm:t>
    </dgm:pt>
    <dgm:pt modelId="{7961E8F1-1666-8A46-BE8E-FA194CBD55D0}" type="sibTrans" cxnId="{33412E10-86F7-1144-80FB-9DF96CE2C3C1}">
      <dgm:prSet/>
      <dgm:spPr/>
      <dgm:t>
        <a:bodyPr/>
        <a:lstStyle/>
        <a:p>
          <a:endParaRPr lang="en-US"/>
        </a:p>
      </dgm:t>
    </dgm:pt>
    <dgm:pt modelId="{94A7BEFA-95FC-7E42-A6B0-D41A232ECBD8}">
      <dgm:prSet phldrT="[Text]"/>
      <dgm:spPr/>
      <dgm:t>
        <a:bodyPr/>
        <a:lstStyle/>
        <a:p>
          <a:r>
            <a:rPr lang="en-US" dirty="0"/>
            <a:t>Need Based Aid</a:t>
          </a:r>
        </a:p>
      </dgm:t>
    </dgm:pt>
    <dgm:pt modelId="{828D4B60-E14D-854A-B458-284012963EA4}" type="parTrans" cxnId="{A2B93603-3508-404A-96B4-A0F228C354D5}">
      <dgm:prSet/>
      <dgm:spPr/>
      <dgm:t>
        <a:bodyPr/>
        <a:lstStyle/>
        <a:p>
          <a:endParaRPr lang="en-US"/>
        </a:p>
      </dgm:t>
    </dgm:pt>
    <dgm:pt modelId="{6A96F4D9-20C9-0D42-AAF3-FC238B5044D6}" type="sibTrans" cxnId="{A2B93603-3508-404A-96B4-A0F228C354D5}">
      <dgm:prSet/>
      <dgm:spPr/>
      <dgm:t>
        <a:bodyPr/>
        <a:lstStyle/>
        <a:p>
          <a:endParaRPr lang="en-US"/>
        </a:p>
      </dgm:t>
    </dgm:pt>
    <dgm:pt modelId="{E77AD92B-BEAF-3148-BA4B-72555C7EC3F2}" type="pres">
      <dgm:prSet presAssocID="{2ACBC914-A39A-884E-8C20-6E3B29873CCA}" presName="compositeShape" presStyleCnt="0">
        <dgm:presLayoutVars>
          <dgm:chMax val="9"/>
          <dgm:dir/>
          <dgm:resizeHandles val="exact"/>
        </dgm:presLayoutVars>
      </dgm:prSet>
      <dgm:spPr/>
    </dgm:pt>
    <dgm:pt modelId="{10036962-D21E-0247-813D-88B45A6E911E}" type="pres">
      <dgm:prSet presAssocID="{2ACBC914-A39A-884E-8C20-6E3B29873CCA}" presName="triangle1" presStyleLbl="node1" presStyleIdx="0" presStyleCnt="4" custLinFactNeighborX="558">
        <dgm:presLayoutVars>
          <dgm:bulletEnabled val="1"/>
        </dgm:presLayoutVars>
      </dgm:prSet>
      <dgm:spPr/>
    </dgm:pt>
    <dgm:pt modelId="{DEAEF676-2213-E34C-9479-9747CD9D074C}" type="pres">
      <dgm:prSet presAssocID="{2ACBC914-A39A-884E-8C20-6E3B29873CCA}" presName="triangle2" presStyleLbl="node1" presStyleIdx="1" presStyleCnt="4">
        <dgm:presLayoutVars>
          <dgm:bulletEnabled val="1"/>
        </dgm:presLayoutVars>
      </dgm:prSet>
      <dgm:spPr/>
    </dgm:pt>
    <dgm:pt modelId="{38277099-0FDF-DE43-A260-4EE47777F698}" type="pres">
      <dgm:prSet presAssocID="{2ACBC914-A39A-884E-8C20-6E3B29873CCA}" presName="triangle3" presStyleLbl="node1" presStyleIdx="2" presStyleCnt="4" custLinFactNeighborX="-557" custLinFactNeighborY="2229">
        <dgm:presLayoutVars>
          <dgm:bulletEnabled val="1"/>
        </dgm:presLayoutVars>
      </dgm:prSet>
      <dgm:spPr/>
    </dgm:pt>
    <dgm:pt modelId="{CF40A364-EB27-0340-A0B5-8ABF250B5F50}" type="pres">
      <dgm:prSet presAssocID="{2ACBC914-A39A-884E-8C20-6E3B29873CCA}" presName="triangle4" presStyleLbl="node1" presStyleIdx="3" presStyleCnt="4">
        <dgm:presLayoutVars>
          <dgm:bulletEnabled val="1"/>
        </dgm:presLayoutVars>
      </dgm:prSet>
      <dgm:spPr/>
    </dgm:pt>
  </dgm:ptLst>
  <dgm:cxnLst>
    <dgm:cxn modelId="{A2B93603-3508-404A-96B4-A0F228C354D5}" srcId="{2ACBC914-A39A-884E-8C20-6E3B29873CCA}" destId="{94A7BEFA-95FC-7E42-A6B0-D41A232ECBD8}" srcOrd="3" destOrd="0" parTransId="{828D4B60-E14D-854A-B458-284012963EA4}" sibTransId="{6A96F4D9-20C9-0D42-AAF3-FC238B5044D6}"/>
    <dgm:cxn modelId="{33412E10-86F7-1144-80FB-9DF96CE2C3C1}" srcId="{2ACBC914-A39A-884E-8C20-6E3B29873CCA}" destId="{CE3B322E-06BA-B145-976D-9FEC12975C53}" srcOrd="2" destOrd="0" parTransId="{9DA160BE-BB39-AA4E-BAE1-E4BAD5872B04}" sibTransId="{7961E8F1-1666-8A46-BE8E-FA194CBD55D0}"/>
    <dgm:cxn modelId="{A45A1015-D430-F346-A6E8-BB4274684E3C}" type="presOf" srcId="{2ACBC914-A39A-884E-8C20-6E3B29873CCA}" destId="{E77AD92B-BEAF-3148-BA4B-72555C7EC3F2}" srcOrd="0" destOrd="0" presId="urn:microsoft.com/office/officeart/2005/8/layout/pyramid4"/>
    <dgm:cxn modelId="{90811317-A700-7A4A-9CBA-5AA8B2946686}" type="presOf" srcId="{28C25365-F792-E740-BB89-3CA1F0C51D4A}" destId="{10036962-D21E-0247-813D-88B45A6E911E}" srcOrd="0" destOrd="0" presId="urn:microsoft.com/office/officeart/2005/8/layout/pyramid4"/>
    <dgm:cxn modelId="{9FF52336-2B4C-934D-AA48-29E852BCD94A}" srcId="{2ACBC914-A39A-884E-8C20-6E3B29873CCA}" destId="{28C25365-F792-E740-BB89-3CA1F0C51D4A}" srcOrd="0" destOrd="0" parTransId="{67FB2A8E-0742-CE46-A655-F1B3C4DE98D9}" sibTransId="{C006AC94-CBBB-984B-B5F4-42EE40A16D5B}"/>
    <dgm:cxn modelId="{D963E56D-D0F9-DF47-9444-758B06750D76}" srcId="{2ACBC914-A39A-884E-8C20-6E3B29873CCA}" destId="{80C2E82C-7EA2-6345-B3D0-11BD861642D8}" srcOrd="1" destOrd="0" parTransId="{370EE611-9159-7547-9A1D-E1BED903BCCE}" sibTransId="{3CF10A81-699A-7C4A-B2AF-0EB14D7E43B5}"/>
    <dgm:cxn modelId="{95DAB180-3F16-F647-A42A-DF4F0BD40CA2}" type="presOf" srcId="{80C2E82C-7EA2-6345-B3D0-11BD861642D8}" destId="{DEAEF676-2213-E34C-9479-9747CD9D074C}" srcOrd="0" destOrd="0" presId="urn:microsoft.com/office/officeart/2005/8/layout/pyramid4"/>
    <dgm:cxn modelId="{B9D1CAAD-34D7-004D-A913-2E15ED96BC52}" type="presOf" srcId="{94A7BEFA-95FC-7E42-A6B0-D41A232ECBD8}" destId="{CF40A364-EB27-0340-A0B5-8ABF250B5F50}" srcOrd="0" destOrd="0" presId="urn:microsoft.com/office/officeart/2005/8/layout/pyramid4"/>
    <dgm:cxn modelId="{2EAC42E1-3F25-4D41-82B2-BF0CA6591B27}" type="presOf" srcId="{CE3B322E-06BA-B145-976D-9FEC12975C53}" destId="{38277099-0FDF-DE43-A260-4EE47777F698}" srcOrd="0" destOrd="0" presId="urn:microsoft.com/office/officeart/2005/8/layout/pyramid4"/>
    <dgm:cxn modelId="{7E980AF6-96F1-544B-98F8-1906DBC354BE}" type="presParOf" srcId="{E77AD92B-BEAF-3148-BA4B-72555C7EC3F2}" destId="{10036962-D21E-0247-813D-88B45A6E911E}" srcOrd="0" destOrd="0" presId="urn:microsoft.com/office/officeart/2005/8/layout/pyramid4"/>
    <dgm:cxn modelId="{BCCE3728-1A95-1447-BCA6-958CEB2404D8}" type="presParOf" srcId="{E77AD92B-BEAF-3148-BA4B-72555C7EC3F2}" destId="{DEAEF676-2213-E34C-9479-9747CD9D074C}" srcOrd="1" destOrd="0" presId="urn:microsoft.com/office/officeart/2005/8/layout/pyramid4"/>
    <dgm:cxn modelId="{3AC2077F-88AF-2F4F-B557-71CAB897C061}" type="presParOf" srcId="{E77AD92B-BEAF-3148-BA4B-72555C7EC3F2}" destId="{38277099-0FDF-DE43-A260-4EE47777F698}" srcOrd="2" destOrd="0" presId="urn:microsoft.com/office/officeart/2005/8/layout/pyramid4"/>
    <dgm:cxn modelId="{E70EB244-D8E1-674D-8B11-301B333AEC6C}" type="presParOf" srcId="{E77AD92B-BEAF-3148-BA4B-72555C7EC3F2}" destId="{CF40A364-EB27-0340-A0B5-8ABF250B5F5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F6D9C-710F-1F4D-BE2F-F3947BE42488}" type="doc">
      <dgm:prSet loTypeId="urn:microsoft.com/office/officeart/2005/8/layout/pyramid3" loCatId="" qsTypeId="urn:microsoft.com/office/officeart/2005/8/quickstyle/simple1" qsCatId="simple" csTypeId="urn:microsoft.com/office/officeart/2005/8/colors/colorful5" csCatId="colorful" phldr="1"/>
      <dgm:spPr/>
    </dgm:pt>
    <dgm:pt modelId="{23181E94-ADEC-6147-AD38-C976DC1B982D}">
      <dgm:prSet phldrT="[Text]"/>
      <dgm:spPr/>
      <dgm:t>
        <a:bodyPr/>
        <a:lstStyle/>
        <a:p>
          <a:r>
            <a:rPr lang="en-US" dirty="0"/>
            <a:t>Colleges through the application process- </a:t>
          </a:r>
          <a:br>
            <a:rPr lang="en-US" dirty="0"/>
          </a:br>
          <a:r>
            <a:rPr lang="en-US" dirty="0"/>
            <a:t>based on right fit lists</a:t>
          </a:r>
        </a:p>
      </dgm:t>
    </dgm:pt>
    <dgm:pt modelId="{A1141280-1A5E-DE44-B7B9-3AC867E468CC}" type="parTrans" cxnId="{04E6BEC0-59FC-5E41-A5E3-703FBCF08B77}">
      <dgm:prSet/>
      <dgm:spPr/>
      <dgm:t>
        <a:bodyPr/>
        <a:lstStyle/>
        <a:p>
          <a:endParaRPr lang="en-US"/>
        </a:p>
      </dgm:t>
    </dgm:pt>
    <dgm:pt modelId="{184513C4-6C7B-5549-8D8B-B43745920B39}" type="sibTrans" cxnId="{04E6BEC0-59FC-5E41-A5E3-703FBCF08B77}">
      <dgm:prSet/>
      <dgm:spPr/>
      <dgm:t>
        <a:bodyPr/>
        <a:lstStyle/>
        <a:p>
          <a:endParaRPr lang="en-US"/>
        </a:p>
      </dgm:t>
    </dgm:pt>
    <dgm:pt modelId="{60750D75-5358-1949-91BC-C038193465DA}">
      <dgm:prSet phldrT="[Text]"/>
      <dgm:spPr/>
      <dgm:t>
        <a:bodyPr/>
        <a:lstStyle/>
        <a:p>
          <a:r>
            <a:rPr lang="en-US" dirty="0"/>
            <a:t>Local – rotary, banks, employers</a:t>
          </a:r>
        </a:p>
      </dgm:t>
    </dgm:pt>
    <dgm:pt modelId="{532FA4E4-F5E6-AC48-8A19-D8AC41C19595}" type="parTrans" cxnId="{D797700A-EF57-7E4B-B879-0C307346C561}">
      <dgm:prSet/>
      <dgm:spPr/>
      <dgm:t>
        <a:bodyPr/>
        <a:lstStyle/>
        <a:p>
          <a:endParaRPr lang="en-US"/>
        </a:p>
      </dgm:t>
    </dgm:pt>
    <dgm:pt modelId="{D4332952-E02F-A149-8D80-F358A680B641}" type="sibTrans" cxnId="{D797700A-EF57-7E4B-B879-0C307346C561}">
      <dgm:prSet/>
      <dgm:spPr/>
      <dgm:t>
        <a:bodyPr/>
        <a:lstStyle/>
        <a:p>
          <a:endParaRPr lang="en-US"/>
        </a:p>
      </dgm:t>
    </dgm:pt>
    <dgm:pt modelId="{C1D14D95-772D-3C47-BAC5-EB572937074D}">
      <dgm:prSet phldrT="[Text]"/>
      <dgm:spPr/>
      <dgm:t>
        <a:bodyPr/>
        <a:lstStyle/>
        <a:p>
          <a:r>
            <a:rPr lang="en-US" dirty="0"/>
            <a:t>Private – </a:t>
          </a:r>
          <a:br>
            <a:rPr lang="en-US" dirty="0"/>
          </a:br>
          <a:r>
            <a:rPr lang="en-US" dirty="0"/>
            <a:t>web based</a:t>
          </a:r>
        </a:p>
      </dgm:t>
    </dgm:pt>
    <dgm:pt modelId="{0EF22BF5-F3ED-7E4D-8268-5C710D5D9728}" type="parTrans" cxnId="{5EDFC047-9B2C-1341-872C-5E6938A47064}">
      <dgm:prSet/>
      <dgm:spPr/>
      <dgm:t>
        <a:bodyPr/>
        <a:lstStyle/>
        <a:p>
          <a:endParaRPr lang="en-US"/>
        </a:p>
      </dgm:t>
    </dgm:pt>
    <dgm:pt modelId="{652E2FA7-B7E9-8640-B58C-BED5F257AB56}" type="sibTrans" cxnId="{5EDFC047-9B2C-1341-872C-5E6938A47064}">
      <dgm:prSet/>
      <dgm:spPr/>
      <dgm:t>
        <a:bodyPr/>
        <a:lstStyle/>
        <a:p>
          <a:endParaRPr lang="en-US"/>
        </a:p>
      </dgm:t>
    </dgm:pt>
    <dgm:pt modelId="{8E3E9C47-1F1B-8242-8936-89FCC4D84471}">
      <dgm:prSet/>
      <dgm:spPr/>
      <dgm:t>
        <a:bodyPr/>
        <a:lstStyle/>
        <a:p>
          <a:r>
            <a:rPr lang="en-US" dirty="0"/>
            <a:t>Colleges through the acceptance process – </a:t>
          </a:r>
          <a:br>
            <a:rPr lang="en-US" dirty="0"/>
          </a:br>
          <a:r>
            <a:rPr lang="en-US" dirty="0"/>
            <a:t>watch for invitations via email</a:t>
          </a:r>
        </a:p>
      </dgm:t>
    </dgm:pt>
    <dgm:pt modelId="{6F8DBE0A-98FF-DE46-859D-8986A89EFA1B}" type="parTrans" cxnId="{5DD1DE70-5D38-AC4E-8E71-F78AD4D76E19}">
      <dgm:prSet/>
      <dgm:spPr/>
      <dgm:t>
        <a:bodyPr/>
        <a:lstStyle/>
        <a:p>
          <a:endParaRPr lang="en-US"/>
        </a:p>
      </dgm:t>
    </dgm:pt>
    <dgm:pt modelId="{DA2B5F98-7093-F043-8BF7-A8AC1F1BFD0A}" type="sibTrans" cxnId="{5DD1DE70-5D38-AC4E-8E71-F78AD4D76E19}">
      <dgm:prSet/>
      <dgm:spPr/>
      <dgm:t>
        <a:bodyPr/>
        <a:lstStyle/>
        <a:p>
          <a:endParaRPr lang="en-US"/>
        </a:p>
      </dgm:t>
    </dgm:pt>
    <dgm:pt modelId="{FD09F508-405C-C64B-9573-B14B266ACB9D}" type="pres">
      <dgm:prSet presAssocID="{F58F6D9C-710F-1F4D-BE2F-F3947BE42488}" presName="Name0" presStyleCnt="0">
        <dgm:presLayoutVars>
          <dgm:dir/>
          <dgm:animLvl val="lvl"/>
          <dgm:resizeHandles val="exact"/>
        </dgm:presLayoutVars>
      </dgm:prSet>
      <dgm:spPr/>
    </dgm:pt>
    <dgm:pt modelId="{F1D95034-3BD5-C441-924A-93482C9C714F}" type="pres">
      <dgm:prSet presAssocID="{23181E94-ADEC-6147-AD38-C976DC1B982D}" presName="Name8" presStyleCnt="0"/>
      <dgm:spPr/>
    </dgm:pt>
    <dgm:pt modelId="{6DF50038-F312-674E-BE38-C4FB70D5AF90}" type="pres">
      <dgm:prSet presAssocID="{23181E94-ADEC-6147-AD38-C976DC1B982D}" presName="level" presStyleLbl="node1" presStyleIdx="0" presStyleCnt="4">
        <dgm:presLayoutVars>
          <dgm:chMax val="1"/>
          <dgm:bulletEnabled val="1"/>
        </dgm:presLayoutVars>
      </dgm:prSet>
      <dgm:spPr/>
    </dgm:pt>
    <dgm:pt modelId="{F2F25895-A0AF-D949-8CF7-391DDA6A4900}" type="pres">
      <dgm:prSet presAssocID="{23181E94-ADEC-6147-AD38-C976DC1B982D}" presName="levelTx" presStyleLbl="revTx" presStyleIdx="0" presStyleCnt="0">
        <dgm:presLayoutVars>
          <dgm:chMax val="1"/>
          <dgm:bulletEnabled val="1"/>
        </dgm:presLayoutVars>
      </dgm:prSet>
      <dgm:spPr/>
    </dgm:pt>
    <dgm:pt modelId="{038A3D4C-3CD4-C040-9B7D-0EC332A99F7F}" type="pres">
      <dgm:prSet presAssocID="{8E3E9C47-1F1B-8242-8936-89FCC4D84471}" presName="Name8" presStyleCnt="0"/>
      <dgm:spPr/>
    </dgm:pt>
    <dgm:pt modelId="{F7D8E980-A6C7-3643-8DA8-187FE4C9F9A1}" type="pres">
      <dgm:prSet presAssocID="{8E3E9C47-1F1B-8242-8936-89FCC4D84471}" presName="level" presStyleLbl="node1" presStyleIdx="1" presStyleCnt="4" custScaleX="100193">
        <dgm:presLayoutVars>
          <dgm:chMax val="1"/>
          <dgm:bulletEnabled val="1"/>
        </dgm:presLayoutVars>
      </dgm:prSet>
      <dgm:spPr/>
    </dgm:pt>
    <dgm:pt modelId="{EB73DCAA-E484-FB4B-BE00-3CAFBC5A22D2}" type="pres">
      <dgm:prSet presAssocID="{8E3E9C47-1F1B-8242-8936-89FCC4D84471}" presName="levelTx" presStyleLbl="revTx" presStyleIdx="0" presStyleCnt="0">
        <dgm:presLayoutVars>
          <dgm:chMax val="1"/>
          <dgm:bulletEnabled val="1"/>
        </dgm:presLayoutVars>
      </dgm:prSet>
      <dgm:spPr/>
    </dgm:pt>
    <dgm:pt modelId="{CB7F1716-3AF0-664B-843D-1BCC5641CEFA}" type="pres">
      <dgm:prSet presAssocID="{60750D75-5358-1949-91BC-C038193465DA}" presName="Name8" presStyleCnt="0"/>
      <dgm:spPr/>
    </dgm:pt>
    <dgm:pt modelId="{48B199F0-08A7-2D4D-92D4-BA4040792643}" type="pres">
      <dgm:prSet presAssocID="{60750D75-5358-1949-91BC-C038193465DA}" presName="level" presStyleLbl="node1" presStyleIdx="2" presStyleCnt="4">
        <dgm:presLayoutVars>
          <dgm:chMax val="1"/>
          <dgm:bulletEnabled val="1"/>
        </dgm:presLayoutVars>
      </dgm:prSet>
      <dgm:spPr/>
    </dgm:pt>
    <dgm:pt modelId="{C1717E1A-4B9F-7142-B408-92F7DCB0A159}" type="pres">
      <dgm:prSet presAssocID="{60750D75-5358-1949-91BC-C038193465DA}" presName="levelTx" presStyleLbl="revTx" presStyleIdx="0" presStyleCnt="0">
        <dgm:presLayoutVars>
          <dgm:chMax val="1"/>
          <dgm:bulletEnabled val="1"/>
        </dgm:presLayoutVars>
      </dgm:prSet>
      <dgm:spPr/>
    </dgm:pt>
    <dgm:pt modelId="{CBE7526F-F966-794E-A521-F48A79C1DAFC}" type="pres">
      <dgm:prSet presAssocID="{C1D14D95-772D-3C47-BAC5-EB572937074D}" presName="Name8" presStyleCnt="0"/>
      <dgm:spPr/>
    </dgm:pt>
    <dgm:pt modelId="{DFF65345-FB83-4848-80CA-366B51AB0819}" type="pres">
      <dgm:prSet presAssocID="{C1D14D95-772D-3C47-BAC5-EB572937074D}" presName="level" presStyleLbl="node1" presStyleIdx="3" presStyleCnt="4">
        <dgm:presLayoutVars>
          <dgm:chMax val="1"/>
          <dgm:bulletEnabled val="1"/>
        </dgm:presLayoutVars>
      </dgm:prSet>
      <dgm:spPr/>
    </dgm:pt>
    <dgm:pt modelId="{4CB3E33E-4503-BB41-8D4D-F42EDAE6F2C3}" type="pres">
      <dgm:prSet presAssocID="{C1D14D95-772D-3C47-BAC5-EB572937074D}" presName="levelTx" presStyleLbl="revTx" presStyleIdx="0" presStyleCnt="0">
        <dgm:presLayoutVars>
          <dgm:chMax val="1"/>
          <dgm:bulletEnabled val="1"/>
        </dgm:presLayoutVars>
      </dgm:prSet>
      <dgm:spPr/>
    </dgm:pt>
  </dgm:ptLst>
  <dgm:cxnLst>
    <dgm:cxn modelId="{D797700A-EF57-7E4B-B879-0C307346C561}" srcId="{F58F6D9C-710F-1F4D-BE2F-F3947BE42488}" destId="{60750D75-5358-1949-91BC-C038193465DA}" srcOrd="2" destOrd="0" parTransId="{532FA4E4-F5E6-AC48-8A19-D8AC41C19595}" sibTransId="{D4332952-E02F-A149-8D80-F358A680B641}"/>
    <dgm:cxn modelId="{FFD02416-7406-424A-8E26-27FAD3A2B5DB}" type="presOf" srcId="{F58F6D9C-710F-1F4D-BE2F-F3947BE42488}" destId="{FD09F508-405C-C64B-9573-B14B266ACB9D}" srcOrd="0" destOrd="0" presId="urn:microsoft.com/office/officeart/2005/8/layout/pyramid3"/>
    <dgm:cxn modelId="{5EDFC047-9B2C-1341-872C-5E6938A47064}" srcId="{F58F6D9C-710F-1F4D-BE2F-F3947BE42488}" destId="{C1D14D95-772D-3C47-BAC5-EB572937074D}" srcOrd="3" destOrd="0" parTransId="{0EF22BF5-F3ED-7E4D-8268-5C710D5D9728}" sibTransId="{652E2FA7-B7E9-8640-B58C-BED5F257AB56}"/>
    <dgm:cxn modelId="{5DD1DE70-5D38-AC4E-8E71-F78AD4D76E19}" srcId="{F58F6D9C-710F-1F4D-BE2F-F3947BE42488}" destId="{8E3E9C47-1F1B-8242-8936-89FCC4D84471}" srcOrd="1" destOrd="0" parTransId="{6F8DBE0A-98FF-DE46-859D-8986A89EFA1B}" sibTransId="{DA2B5F98-7093-F043-8BF7-A8AC1F1BFD0A}"/>
    <dgm:cxn modelId="{F5832486-9F7E-4A42-AB9F-6684F42E2AE3}" type="presOf" srcId="{C1D14D95-772D-3C47-BAC5-EB572937074D}" destId="{DFF65345-FB83-4848-80CA-366B51AB0819}" srcOrd="0" destOrd="0" presId="urn:microsoft.com/office/officeart/2005/8/layout/pyramid3"/>
    <dgm:cxn modelId="{44FEF996-EC8F-6B4B-B96A-0E0BFD64A83E}" type="presOf" srcId="{8E3E9C47-1F1B-8242-8936-89FCC4D84471}" destId="{F7D8E980-A6C7-3643-8DA8-187FE4C9F9A1}" srcOrd="0" destOrd="0" presId="urn:microsoft.com/office/officeart/2005/8/layout/pyramid3"/>
    <dgm:cxn modelId="{EAE5AD98-1AEB-BF41-B64C-5F51D29F65A4}" type="presOf" srcId="{23181E94-ADEC-6147-AD38-C976DC1B982D}" destId="{6DF50038-F312-674E-BE38-C4FB70D5AF90}" srcOrd="0" destOrd="0" presId="urn:microsoft.com/office/officeart/2005/8/layout/pyramid3"/>
    <dgm:cxn modelId="{A340539F-F8C6-B044-842F-0D83D2ED406F}" type="presOf" srcId="{8E3E9C47-1F1B-8242-8936-89FCC4D84471}" destId="{EB73DCAA-E484-FB4B-BE00-3CAFBC5A22D2}" srcOrd="1" destOrd="0" presId="urn:microsoft.com/office/officeart/2005/8/layout/pyramid3"/>
    <dgm:cxn modelId="{5E0C81AC-3DF5-C54F-9FAD-C94A7316BB1E}" type="presOf" srcId="{60750D75-5358-1949-91BC-C038193465DA}" destId="{C1717E1A-4B9F-7142-B408-92F7DCB0A159}" srcOrd="1" destOrd="0" presId="urn:microsoft.com/office/officeart/2005/8/layout/pyramid3"/>
    <dgm:cxn modelId="{19234BB5-D95A-EC41-A613-2B0F1F912B22}" type="presOf" srcId="{C1D14D95-772D-3C47-BAC5-EB572937074D}" destId="{4CB3E33E-4503-BB41-8D4D-F42EDAE6F2C3}" srcOrd="1" destOrd="0" presId="urn:microsoft.com/office/officeart/2005/8/layout/pyramid3"/>
    <dgm:cxn modelId="{04E6BEC0-59FC-5E41-A5E3-703FBCF08B77}" srcId="{F58F6D9C-710F-1F4D-BE2F-F3947BE42488}" destId="{23181E94-ADEC-6147-AD38-C976DC1B982D}" srcOrd="0" destOrd="0" parTransId="{A1141280-1A5E-DE44-B7B9-3AC867E468CC}" sibTransId="{184513C4-6C7B-5549-8D8B-B43745920B39}"/>
    <dgm:cxn modelId="{3F100CC9-9157-EF49-8DF0-F30B190B4405}" type="presOf" srcId="{60750D75-5358-1949-91BC-C038193465DA}" destId="{48B199F0-08A7-2D4D-92D4-BA4040792643}" srcOrd="0" destOrd="0" presId="urn:microsoft.com/office/officeart/2005/8/layout/pyramid3"/>
    <dgm:cxn modelId="{CB3015FE-4FB3-F241-B685-430850EF0EBB}" type="presOf" srcId="{23181E94-ADEC-6147-AD38-C976DC1B982D}" destId="{F2F25895-A0AF-D949-8CF7-391DDA6A4900}" srcOrd="1" destOrd="0" presId="urn:microsoft.com/office/officeart/2005/8/layout/pyramid3"/>
    <dgm:cxn modelId="{2D2166A9-BA39-4444-96B8-5CD45FBC26AD}" type="presParOf" srcId="{FD09F508-405C-C64B-9573-B14B266ACB9D}" destId="{F1D95034-3BD5-C441-924A-93482C9C714F}" srcOrd="0" destOrd="0" presId="urn:microsoft.com/office/officeart/2005/8/layout/pyramid3"/>
    <dgm:cxn modelId="{6CF6E27E-10F6-9742-83CD-4DA4E76179F6}" type="presParOf" srcId="{F1D95034-3BD5-C441-924A-93482C9C714F}" destId="{6DF50038-F312-674E-BE38-C4FB70D5AF90}" srcOrd="0" destOrd="0" presId="urn:microsoft.com/office/officeart/2005/8/layout/pyramid3"/>
    <dgm:cxn modelId="{73BEB949-131F-3146-921A-B0FC075B5421}" type="presParOf" srcId="{F1D95034-3BD5-C441-924A-93482C9C714F}" destId="{F2F25895-A0AF-D949-8CF7-391DDA6A4900}" srcOrd="1" destOrd="0" presId="urn:microsoft.com/office/officeart/2005/8/layout/pyramid3"/>
    <dgm:cxn modelId="{9EF0A8EB-0100-2D40-BCAB-BEB3A6ADB9D4}" type="presParOf" srcId="{FD09F508-405C-C64B-9573-B14B266ACB9D}" destId="{038A3D4C-3CD4-C040-9B7D-0EC332A99F7F}" srcOrd="1" destOrd="0" presId="urn:microsoft.com/office/officeart/2005/8/layout/pyramid3"/>
    <dgm:cxn modelId="{02B11D74-01F6-744D-BEC0-A1808C9F8722}" type="presParOf" srcId="{038A3D4C-3CD4-C040-9B7D-0EC332A99F7F}" destId="{F7D8E980-A6C7-3643-8DA8-187FE4C9F9A1}" srcOrd="0" destOrd="0" presId="urn:microsoft.com/office/officeart/2005/8/layout/pyramid3"/>
    <dgm:cxn modelId="{D248F584-5703-964F-A237-851D73329D14}" type="presParOf" srcId="{038A3D4C-3CD4-C040-9B7D-0EC332A99F7F}" destId="{EB73DCAA-E484-FB4B-BE00-3CAFBC5A22D2}" srcOrd="1" destOrd="0" presId="urn:microsoft.com/office/officeart/2005/8/layout/pyramid3"/>
    <dgm:cxn modelId="{37200B9B-DF64-034C-9863-5D9ED514C614}" type="presParOf" srcId="{FD09F508-405C-C64B-9573-B14B266ACB9D}" destId="{CB7F1716-3AF0-664B-843D-1BCC5641CEFA}" srcOrd="2" destOrd="0" presId="urn:microsoft.com/office/officeart/2005/8/layout/pyramid3"/>
    <dgm:cxn modelId="{8F9AB994-2391-844E-A1D4-CEB3A9E357BD}" type="presParOf" srcId="{CB7F1716-3AF0-664B-843D-1BCC5641CEFA}" destId="{48B199F0-08A7-2D4D-92D4-BA4040792643}" srcOrd="0" destOrd="0" presId="urn:microsoft.com/office/officeart/2005/8/layout/pyramid3"/>
    <dgm:cxn modelId="{CC2EEFD6-B145-B448-A538-B99EA7CCB457}" type="presParOf" srcId="{CB7F1716-3AF0-664B-843D-1BCC5641CEFA}" destId="{C1717E1A-4B9F-7142-B408-92F7DCB0A159}" srcOrd="1" destOrd="0" presId="urn:microsoft.com/office/officeart/2005/8/layout/pyramid3"/>
    <dgm:cxn modelId="{BE9A1FBE-6FDD-E949-8881-7EDDB9B1AB47}" type="presParOf" srcId="{FD09F508-405C-C64B-9573-B14B266ACB9D}" destId="{CBE7526F-F966-794E-A521-F48A79C1DAFC}" srcOrd="3" destOrd="0" presId="urn:microsoft.com/office/officeart/2005/8/layout/pyramid3"/>
    <dgm:cxn modelId="{69E19249-2538-9649-A8F3-3D1096818AFD}" type="presParOf" srcId="{CBE7526F-F966-794E-A521-F48A79C1DAFC}" destId="{DFF65345-FB83-4848-80CA-366B51AB0819}" srcOrd="0" destOrd="0" presId="urn:microsoft.com/office/officeart/2005/8/layout/pyramid3"/>
    <dgm:cxn modelId="{1DABDC71-852B-FF47-A13E-63ACC7863209}" type="presParOf" srcId="{CBE7526F-F966-794E-A521-F48A79C1DAFC}" destId="{4CB3E33E-4503-BB41-8D4D-F42EDAE6F2C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CBC914-A39A-884E-8C20-6E3B29873CCA}" type="doc">
      <dgm:prSet loTypeId="urn:microsoft.com/office/officeart/2005/8/layout/pyramid4" loCatId="" qsTypeId="urn:microsoft.com/office/officeart/2005/8/quickstyle/simple1" qsCatId="simple" csTypeId="urn:microsoft.com/office/officeart/2005/8/colors/accent1_2" csCatId="accent1" phldr="1"/>
      <dgm:spPr/>
      <dgm:t>
        <a:bodyPr/>
        <a:lstStyle/>
        <a:p>
          <a:endParaRPr lang="en-US"/>
        </a:p>
      </dgm:t>
    </dgm:pt>
    <dgm:pt modelId="{28C25365-F792-E740-BB89-3CA1F0C51D4A}">
      <dgm:prSet phldrT="[Text]"/>
      <dgm:spPr>
        <a:ln w="44450">
          <a:solidFill>
            <a:schemeClr val="bg1"/>
          </a:solidFill>
        </a:ln>
      </dgm:spPr>
      <dgm:t>
        <a:bodyPr/>
        <a:lstStyle/>
        <a:p>
          <a:r>
            <a:rPr lang="en-US" dirty="0"/>
            <a:t>Parents &amp; Students</a:t>
          </a:r>
        </a:p>
      </dgm:t>
    </dgm:pt>
    <dgm:pt modelId="{67FB2A8E-0742-CE46-A655-F1B3C4DE98D9}" type="parTrans" cxnId="{9FF52336-2B4C-934D-AA48-29E852BCD94A}">
      <dgm:prSet/>
      <dgm:spPr/>
      <dgm:t>
        <a:bodyPr/>
        <a:lstStyle/>
        <a:p>
          <a:endParaRPr lang="en-US"/>
        </a:p>
      </dgm:t>
    </dgm:pt>
    <dgm:pt modelId="{C006AC94-CBBB-984B-B5F4-42EE40A16D5B}" type="sibTrans" cxnId="{9FF52336-2B4C-934D-AA48-29E852BCD94A}">
      <dgm:prSet/>
      <dgm:spPr/>
      <dgm:t>
        <a:bodyPr/>
        <a:lstStyle/>
        <a:p>
          <a:endParaRPr lang="en-US"/>
        </a:p>
      </dgm:t>
    </dgm:pt>
    <dgm:pt modelId="{80C2E82C-7EA2-6345-B3D0-11BD861642D8}">
      <dgm:prSet phldrT="[Text]"/>
      <dgm:spPr/>
      <dgm:t>
        <a:bodyPr/>
        <a:lstStyle/>
        <a:p>
          <a:r>
            <a:rPr lang="en-US" dirty="0"/>
            <a:t>Merit Aid</a:t>
          </a:r>
        </a:p>
      </dgm:t>
    </dgm:pt>
    <dgm:pt modelId="{370EE611-9159-7547-9A1D-E1BED903BCCE}" type="parTrans" cxnId="{D963E56D-D0F9-DF47-9444-758B06750D76}">
      <dgm:prSet/>
      <dgm:spPr/>
      <dgm:t>
        <a:bodyPr/>
        <a:lstStyle/>
        <a:p>
          <a:endParaRPr lang="en-US"/>
        </a:p>
      </dgm:t>
    </dgm:pt>
    <dgm:pt modelId="{3CF10A81-699A-7C4A-B2AF-0EB14D7E43B5}" type="sibTrans" cxnId="{D963E56D-D0F9-DF47-9444-758B06750D76}">
      <dgm:prSet/>
      <dgm:spPr/>
      <dgm:t>
        <a:bodyPr/>
        <a:lstStyle/>
        <a:p>
          <a:endParaRPr lang="en-US"/>
        </a:p>
      </dgm:t>
    </dgm:pt>
    <dgm:pt modelId="{CE3B322E-06BA-B145-976D-9FEC12975C53}">
      <dgm:prSet phldrT="[Text]"/>
      <dgm:spPr>
        <a:ln w="44450">
          <a:solidFill>
            <a:srgbClr val="C00000"/>
          </a:solidFill>
        </a:ln>
      </dgm:spPr>
      <dgm:t>
        <a:bodyPr/>
        <a:lstStyle/>
        <a:p>
          <a:r>
            <a:rPr lang="en-US" dirty="0"/>
            <a:t>Loans</a:t>
          </a:r>
        </a:p>
      </dgm:t>
    </dgm:pt>
    <dgm:pt modelId="{9DA160BE-BB39-AA4E-BAE1-E4BAD5872B04}" type="parTrans" cxnId="{33412E10-86F7-1144-80FB-9DF96CE2C3C1}">
      <dgm:prSet/>
      <dgm:spPr/>
      <dgm:t>
        <a:bodyPr/>
        <a:lstStyle/>
        <a:p>
          <a:endParaRPr lang="en-US"/>
        </a:p>
      </dgm:t>
    </dgm:pt>
    <dgm:pt modelId="{7961E8F1-1666-8A46-BE8E-FA194CBD55D0}" type="sibTrans" cxnId="{33412E10-86F7-1144-80FB-9DF96CE2C3C1}">
      <dgm:prSet/>
      <dgm:spPr/>
      <dgm:t>
        <a:bodyPr/>
        <a:lstStyle/>
        <a:p>
          <a:endParaRPr lang="en-US"/>
        </a:p>
      </dgm:t>
    </dgm:pt>
    <dgm:pt modelId="{94A7BEFA-95FC-7E42-A6B0-D41A232ECBD8}">
      <dgm:prSet phldrT="[Text]"/>
      <dgm:spPr/>
      <dgm:t>
        <a:bodyPr/>
        <a:lstStyle/>
        <a:p>
          <a:r>
            <a:rPr lang="en-US" dirty="0"/>
            <a:t>Need Based Aid</a:t>
          </a:r>
        </a:p>
      </dgm:t>
    </dgm:pt>
    <dgm:pt modelId="{828D4B60-E14D-854A-B458-284012963EA4}" type="parTrans" cxnId="{A2B93603-3508-404A-96B4-A0F228C354D5}">
      <dgm:prSet/>
      <dgm:spPr/>
      <dgm:t>
        <a:bodyPr/>
        <a:lstStyle/>
        <a:p>
          <a:endParaRPr lang="en-US"/>
        </a:p>
      </dgm:t>
    </dgm:pt>
    <dgm:pt modelId="{6A96F4D9-20C9-0D42-AAF3-FC238B5044D6}" type="sibTrans" cxnId="{A2B93603-3508-404A-96B4-A0F228C354D5}">
      <dgm:prSet/>
      <dgm:spPr/>
      <dgm:t>
        <a:bodyPr/>
        <a:lstStyle/>
        <a:p>
          <a:endParaRPr lang="en-US"/>
        </a:p>
      </dgm:t>
    </dgm:pt>
    <dgm:pt modelId="{E77AD92B-BEAF-3148-BA4B-72555C7EC3F2}" type="pres">
      <dgm:prSet presAssocID="{2ACBC914-A39A-884E-8C20-6E3B29873CCA}" presName="compositeShape" presStyleCnt="0">
        <dgm:presLayoutVars>
          <dgm:chMax val="9"/>
          <dgm:dir/>
          <dgm:resizeHandles val="exact"/>
        </dgm:presLayoutVars>
      </dgm:prSet>
      <dgm:spPr/>
    </dgm:pt>
    <dgm:pt modelId="{10036962-D21E-0247-813D-88B45A6E911E}" type="pres">
      <dgm:prSet presAssocID="{2ACBC914-A39A-884E-8C20-6E3B29873CCA}" presName="triangle1" presStyleLbl="node1" presStyleIdx="0" presStyleCnt="4" custLinFactNeighborX="558">
        <dgm:presLayoutVars>
          <dgm:bulletEnabled val="1"/>
        </dgm:presLayoutVars>
      </dgm:prSet>
      <dgm:spPr/>
    </dgm:pt>
    <dgm:pt modelId="{DEAEF676-2213-E34C-9479-9747CD9D074C}" type="pres">
      <dgm:prSet presAssocID="{2ACBC914-A39A-884E-8C20-6E3B29873CCA}" presName="triangle2" presStyleLbl="node1" presStyleIdx="1" presStyleCnt="4">
        <dgm:presLayoutVars>
          <dgm:bulletEnabled val="1"/>
        </dgm:presLayoutVars>
      </dgm:prSet>
      <dgm:spPr/>
    </dgm:pt>
    <dgm:pt modelId="{38277099-0FDF-DE43-A260-4EE47777F698}" type="pres">
      <dgm:prSet presAssocID="{2ACBC914-A39A-884E-8C20-6E3B29873CCA}" presName="triangle3" presStyleLbl="node1" presStyleIdx="2" presStyleCnt="4" custLinFactNeighborX="819" custLinFactNeighborY="458">
        <dgm:presLayoutVars>
          <dgm:bulletEnabled val="1"/>
        </dgm:presLayoutVars>
      </dgm:prSet>
      <dgm:spPr/>
    </dgm:pt>
    <dgm:pt modelId="{CF40A364-EB27-0340-A0B5-8ABF250B5F50}" type="pres">
      <dgm:prSet presAssocID="{2ACBC914-A39A-884E-8C20-6E3B29873CCA}" presName="triangle4" presStyleLbl="node1" presStyleIdx="3" presStyleCnt="4" custLinFactNeighborX="1834" custLinFactNeighborY="1375">
        <dgm:presLayoutVars>
          <dgm:bulletEnabled val="1"/>
        </dgm:presLayoutVars>
      </dgm:prSet>
      <dgm:spPr/>
    </dgm:pt>
  </dgm:ptLst>
  <dgm:cxnLst>
    <dgm:cxn modelId="{A2B93603-3508-404A-96B4-A0F228C354D5}" srcId="{2ACBC914-A39A-884E-8C20-6E3B29873CCA}" destId="{94A7BEFA-95FC-7E42-A6B0-D41A232ECBD8}" srcOrd="3" destOrd="0" parTransId="{828D4B60-E14D-854A-B458-284012963EA4}" sibTransId="{6A96F4D9-20C9-0D42-AAF3-FC238B5044D6}"/>
    <dgm:cxn modelId="{33412E10-86F7-1144-80FB-9DF96CE2C3C1}" srcId="{2ACBC914-A39A-884E-8C20-6E3B29873CCA}" destId="{CE3B322E-06BA-B145-976D-9FEC12975C53}" srcOrd="2" destOrd="0" parTransId="{9DA160BE-BB39-AA4E-BAE1-E4BAD5872B04}" sibTransId="{7961E8F1-1666-8A46-BE8E-FA194CBD55D0}"/>
    <dgm:cxn modelId="{A45A1015-D430-F346-A6E8-BB4274684E3C}" type="presOf" srcId="{2ACBC914-A39A-884E-8C20-6E3B29873CCA}" destId="{E77AD92B-BEAF-3148-BA4B-72555C7EC3F2}" srcOrd="0" destOrd="0" presId="urn:microsoft.com/office/officeart/2005/8/layout/pyramid4"/>
    <dgm:cxn modelId="{90811317-A700-7A4A-9CBA-5AA8B2946686}" type="presOf" srcId="{28C25365-F792-E740-BB89-3CA1F0C51D4A}" destId="{10036962-D21E-0247-813D-88B45A6E911E}" srcOrd="0" destOrd="0" presId="urn:microsoft.com/office/officeart/2005/8/layout/pyramid4"/>
    <dgm:cxn modelId="{9FF52336-2B4C-934D-AA48-29E852BCD94A}" srcId="{2ACBC914-A39A-884E-8C20-6E3B29873CCA}" destId="{28C25365-F792-E740-BB89-3CA1F0C51D4A}" srcOrd="0" destOrd="0" parTransId="{67FB2A8E-0742-CE46-A655-F1B3C4DE98D9}" sibTransId="{C006AC94-CBBB-984B-B5F4-42EE40A16D5B}"/>
    <dgm:cxn modelId="{D963E56D-D0F9-DF47-9444-758B06750D76}" srcId="{2ACBC914-A39A-884E-8C20-6E3B29873CCA}" destId="{80C2E82C-7EA2-6345-B3D0-11BD861642D8}" srcOrd="1" destOrd="0" parTransId="{370EE611-9159-7547-9A1D-E1BED903BCCE}" sibTransId="{3CF10A81-699A-7C4A-B2AF-0EB14D7E43B5}"/>
    <dgm:cxn modelId="{95DAB180-3F16-F647-A42A-DF4F0BD40CA2}" type="presOf" srcId="{80C2E82C-7EA2-6345-B3D0-11BD861642D8}" destId="{DEAEF676-2213-E34C-9479-9747CD9D074C}" srcOrd="0" destOrd="0" presId="urn:microsoft.com/office/officeart/2005/8/layout/pyramid4"/>
    <dgm:cxn modelId="{B9D1CAAD-34D7-004D-A913-2E15ED96BC52}" type="presOf" srcId="{94A7BEFA-95FC-7E42-A6B0-D41A232ECBD8}" destId="{CF40A364-EB27-0340-A0B5-8ABF250B5F50}" srcOrd="0" destOrd="0" presId="urn:microsoft.com/office/officeart/2005/8/layout/pyramid4"/>
    <dgm:cxn modelId="{2EAC42E1-3F25-4D41-82B2-BF0CA6591B27}" type="presOf" srcId="{CE3B322E-06BA-B145-976D-9FEC12975C53}" destId="{38277099-0FDF-DE43-A260-4EE47777F698}" srcOrd="0" destOrd="0" presId="urn:microsoft.com/office/officeart/2005/8/layout/pyramid4"/>
    <dgm:cxn modelId="{7E980AF6-96F1-544B-98F8-1906DBC354BE}" type="presParOf" srcId="{E77AD92B-BEAF-3148-BA4B-72555C7EC3F2}" destId="{10036962-D21E-0247-813D-88B45A6E911E}" srcOrd="0" destOrd="0" presId="urn:microsoft.com/office/officeart/2005/8/layout/pyramid4"/>
    <dgm:cxn modelId="{BCCE3728-1A95-1447-BCA6-958CEB2404D8}" type="presParOf" srcId="{E77AD92B-BEAF-3148-BA4B-72555C7EC3F2}" destId="{DEAEF676-2213-E34C-9479-9747CD9D074C}" srcOrd="1" destOrd="0" presId="urn:microsoft.com/office/officeart/2005/8/layout/pyramid4"/>
    <dgm:cxn modelId="{3AC2077F-88AF-2F4F-B557-71CAB897C061}" type="presParOf" srcId="{E77AD92B-BEAF-3148-BA4B-72555C7EC3F2}" destId="{38277099-0FDF-DE43-A260-4EE47777F698}" srcOrd="2" destOrd="0" presId="urn:microsoft.com/office/officeart/2005/8/layout/pyramid4"/>
    <dgm:cxn modelId="{E70EB244-D8E1-674D-8B11-301B333AEC6C}" type="presParOf" srcId="{E77AD92B-BEAF-3148-BA4B-72555C7EC3F2}" destId="{CF40A364-EB27-0340-A0B5-8ABF250B5F5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020467-06A0-E343-8815-856180C98408}"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en-US"/>
        </a:p>
      </dgm:t>
    </dgm:pt>
    <dgm:pt modelId="{9E51A873-D60A-9346-AEB9-982A53D5C175}">
      <dgm:prSet phldrT="[Text]" custT="1"/>
      <dgm:spPr/>
      <dgm:t>
        <a:bodyPr/>
        <a:lstStyle/>
        <a:p>
          <a:r>
            <a:rPr lang="en-US" sz="2000" dirty="0"/>
            <a:t>Use during college is limited to expenses</a:t>
          </a:r>
        </a:p>
      </dgm:t>
    </dgm:pt>
    <dgm:pt modelId="{FE54C8A9-F7FB-DD48-B770-9C4561BCEBB3}" type="parTrans" cxnId="{7E1463FA-A92E-EF48-8847-28B99BF69FB9}">
      <dgm:prSet/>
      <dgm:spPr/>
      <dgm:t>
        <a:bodyPr/>
        <a:lstStyle/>
        <a:p>
          <a:endParaRPr lang="en-US"/>
        </a:p>
      </dgm:t>
    </dgm:pt>
    <dgm:pt modelId="{3C8BC213-F4CC-D346-BEE5-4079AE4D0E9A}" type="sibTrans" cxnId="{7E1463FA-A92E-EF48-8847-28B99BF69FB9}">
      <dgm:prSet/>
      <dgm:spPr/>
      <dgm:t>
        <a:bodyPr/>
        <a:lstStyle/>
        <a:p>
          <a:endParaRPr lang="en-US"/>
        </a:p>
      </dgm:t>
    </dgm:pt>
    <dgm:pt modelId="{F8E4A1B0-734E-4C4E-A1C1-008082BF9864}">
      <dgm:prSet phldrT="[Text]" custT="1"/>
      <dgm:spPr/>
      <dgm:t>
        <a:bodyPr/>
        <a:lstStyle/>
        <a:p>
          <a:r>
            <a:rPr lang="en-US" sz="2000" dirty="0"/>
            <a:t>Before using a 529’s for loans</a:t>
          </a:r>
        </a:p>
      </dgm:t>
    </dgm:pt>
    <dgm:pt modelId="{E28FCC40-4977-2C42-AFB7-E6A204E68758}" type="parTrans" cxnId="{4E085F7A-6F24-F94B-BFA1-BEA420226396}">
      <dgm:prSet/>
      <dgm:spPr/>
      <dgm:t>
        <a:bodyPr/>
        <a:lstStyle/>
        <a:p>
          <a:endParaRPr lang="en-US"/>
        </a:p>
      </dgm:t>
    </dgm:pt>
    <dgm:pt modelId="{1585BD46-3AAF-C841-950F-571620DF4523}" type="sibTrans" cxnId="{4E085F7A-6F24-F94B-BFA1-BEA420226396}">
      <dgm:prSet/>
      <dgm:spPr/>
      <dgm:t>
        <a:bodyPr/>
        <a:lstStyle/>
        <a:p>
          <a:endParaRPr lang="en-US"/>
        </a:p>
      </dgm:t>
    </dgm:pt>
    <dgm:pt modelId="{33B33A65-DC93-4847-8DB7-B0335262370B}">
      <dgm:prSet phldrT="[Text]" custT="1"/>
      <dgm:spPr/>
      <dgm:t>
        <a:bodyPr/>
        <a:lstStyle/>
        <a:p>
          <a:r>
            <a:rPr lang="en-US" sz="2000" dirty="0"/>
            <a:t>Plan for all 4 years to maximize the value of the 529</a:t>
          </a:r>
        </a:p>
      </dgm:t>
    </dgm:pt>
    <dgm:pt modelId="{12EB027A-6FCC-3A42-B88A-34B1F1507880}" type="parTrans" cxnId="{F54EB2A6-8749-EC4B-A67E-387172CA8883}">
      <dgm:prSet/>
      <dgm:spPr/>
      <dgm:t>
        <a:bodyPr/>
        <a:lstStyle/>
        <a:p>
          <a:endParaRPr lang="en-US"/>
        </a:p>
      </dgm:t>
    </dgm:pt>
    <dgm:pt modelId="{DF350FBF-B084-3F43-A34E-CCFE1261AC00}" type="sibTrans" cxnId="{F54EB2A6-8749-EC4B-A67E-387172CA8883}">
      <dgm:prSet/>
      <dgm:spPr/>
      <dgm:t>
        <a:bodyPr/>
        <a:lstStyle/>
        <a:p>
          <a:endParaRPr lang="en-US"/>
        </a:p>
      </dgm:t>
    </dgm:pt>
    <dgm:pt modelId="{F03F8513-7272-5547-AFD3-EF35E140C591}">
      <dgm:prSet phldrT="[Text]" custT="1"/>
      <dgm:spPr/>
      <dgm:t>
        <a:bodyPr/>
        <a:lstStyle/>
        <a:p>
          <a:r>
            <a:rPr lang="en-US" sz="2000" dirty="0"/>
            <a:t>Tuition, Room &amp; Board, Books, Fees, Disability equipment</a:t>
          </a:r>
        </a:p>
      </dgm:t>
    </dgm:pt>
    <dgm:pt modelId="{96AD6FA3-855C-4D43-8F82-88D32D93D465}" type="parTrans" cxnId="{3BA9E8A8-41C5-0E44-8F2E-5BE4D342B985}">
      <dgm:prSet/>
      <dgm:spPr/>
      <dgm:t>
        <a:bodyPr/>
        <a:lstStyle/>
        <a:p>
          <a:endParaRPr lang="en-US"/>
        </a:p>
      </dgm:t>
    </dgm:pt>
    <dgm:pt modelId="{96008068-5470-A54C-8F7D-FA3735A19E44}" type="sibTrans" cxnId="{3BA9E8A8-41C5-0E44-8F2E-5BE4D342B985}">
      <dgm:prSet/>
      <dgm:spPr/>
      <dgm:t>
        <a:bodyPr/>
        <a:lstStyle/>
        <a:p>
          <a:endParaRPr lang="en-US"/>
        </a:p>
      </dgm:t>
    </dgm:pt>
    <dgm:pt modelId="{7178DA33-97FF-D64C-8499-AB3A2DB41A98}">
      <dgm:prSet custT="1"/>
      <dgm:spPr/>
      <dgm:t>
        <a:bodyPr/>
        <a:lstStyle/>
        <a:p>
          <a:r>
            <a:rPr lang="en-US" sz="2000" dirty="0"/>
            <a:t>Does it make sense to take out subsidized money early to avoid private loans in year 4? Subsidized loans are at 0% until payback, can the family earn interest in this time frame?</a:t>
          </a:r>
        </a:p>
      </dgm:t>
    </dgm:pt>
    <dgm:pt modelId="{2A9D9DCB-47BD-FF42-97F7-0060B361D4DC}" type="parTrans" cxnId="{510A818A-85FF-E74C-93CC-49B2B292FB63}">
      <dgm:prSet/>
      <dgm:spPr/>
      <dgm:t>
        <a:bodyPr/>
        <a:lstStyle/>
        <a:p>
          <a:endParaRPr lang="en-US"/>
        </a:p>
      </dgm:t>
    </dgm:pt>
    <dgm:pt modelId="{4771BB6A-9D0F-3247-AC0F-42EF8EF0DC95}" type="sibTrans" cxnId="{510A818A-85FF-E74C-93CC-49B2B292FB63}">
      <dgm:prSet/>
      <dgm:spPr/>
      <dgm:t>
        <a:bodyPr/>
        <a:lstStyle/>
        <a:p>
          <a:endParaRPr lang="en-US"/>
        </a:p>
      </dgm:t>
    </dgm:pt>
    <dgm:pt modelId="{D595CCD7-179E-FF44-88A8-1ABE469B0E34}">
      <dgm:prSet custT="1"/>
      <dgm:spPr/>
      <dgm:t>
        <a:bodyPr/>
        <a:lstStyle/>
        <a:p>
          <a:r>
            <a:rPr lang="en-US" sz="2000" dirty="0"/>
            <a:t>Some families want students to take out loans for "skin" and plan to pay them off if the student does well.</a:t>
          </a:r>
        </a:p>
      </dgm:t>
    </dgm:pt>
    <dgm:pt modelId="{81D7B646-261B-CD46-BA29-95E09EE55AD0}" type="parTrans" cxnId="{AFE9DCF3-65A1-674A-BCAC-0EBEE5F815EF}">
      <dgm:prSet/>
      <dgm:spPr/>
      <dgm:t>
        <a:bodyPr/>
        <a:lstStyle/>
        <a:p>
          <a:endParaRPr lang="en-US"/>
        </a:p>
      </dgm:t>
    </dgm:pt>
    <dgm:pt modelId="{DDD15634-9B03-2B48-822E-CADB55495F01}" type="sibTrans" cxnId="{AFE9DCF3-65A1-674A-BCAC-0EBEE5F815EF}">
      <dgm:prSet/>
      <dgm:spPr/>
      <dgm:t>
        <a:bodyPr/>
        <a:lstStyle/>
        <a:p>
          <a:endParaRPr lang="en-US"/>
        </a:p>
      </dgm:t>
    </dgm:pt>
    <dgm:pt modelId="{9E1CC90D-E01D-4045-A89C-AF9E0830BBC9}">
      <dgm:prSet custT="1"/>
      <dgm:spPr/>
      <dgm:t>
        <a:bodyPr/>
        <a:lstStyle/>
        <a:p>
          <a:r>
            <a:rPr lang="en-US" sz="2000" dirty="0"/>
            <a:t>Well funded 529 – is grad school a thought – set aside $27K potentially</a:t>
          </a:r>
        </a:p>
      </dgm:t>
    </dgm:pt>
    <dgm:pt modelId="{6267435D-7E5E-154F-93CD-D40ED0185093}" type="parTrans" cxnId="{C7689EF0-E81E-254C-A342-74CFA1878A6C}">
      <dgm:prSet/>
      <dgm:spPr/>
      <dgm:t>
        <a:bodyPr/>
        <a:lstStyle/>
        <a:p>
          <a:endParaRPr lang="en-US"/>
        </a:p>
      </dgm:t>
    </dgm:pt>
    <dgm:pt modelId="{47F9C81D-C9B4-2E42-93DC-2733114F651F}" type="sibTrans" cxnId="{C7689EF0-E81E-254C-A342-74CFA1878A6C}">
      <dgm:prSet/>
      <dgm:spPr/>
      <dgm:t>
        <a:bodyPr/>
        <a:lstStyle/>
        <a:p>
          <a:endParaRPr lang="en-US"/>
        </a:p>
      </dgm:t>
    </dgm:pt>
    <dgm:pt modelId="{BE438642-A4A6-8D47-A3C5-A3CDE721FB70}">
      <dgm:prSet custT="1"/>
      <dgm:spPr/>
      <dgm:t>
        <a:bodyPr/>
        <a:lstStyle/>
        <a:p>
          <a:endParaRPr lang="en-US" sz="2000" dirty="0"/>
        </a:p>
      </dgm:t>
    </dgm:pt>
    <dgm:pt modelId="{A174AF52-023D-104A-BEF0-A1F94C703A4F}" type="parTrans" cxnId="{F441A22E-D839-5C41-93FB-49173B84DBDA}">
      <dgm:prSet/>
      <dgm:spPr/>
      <dgm:t>
        <a:bodyPr/>
        <a:lstStyle/>
        <a:p>
          <a:endParaRPr lang="en-US"/>
        </a:p>
      </dgm:t>
    </dgm:pt>
    <dgm:pt modelId="{CB466CB1-1B56-584E-923A-50029CA2C0B3}" type="sibTrans" cxnId="{F441A22E-D839-5C41-93FB-49173B84DBDA}">
      <dgm:prSet/>
      <dgm:spPr/>
      <dgm:t>
        <a:bodyPr/>
        <a:lstStyle/>
        <a:p>
          <a:endParaRPr lang="en-US"/>
        </a:p>
      </dgm:t>
    </dgm:pt>
    <dgm:pt modelId="{C820E0A6-C21B-9A4B-8E23-6F202AFE9B13}">
      <dgm:prSet custT="1"/>
      <dgm:spPr/>
      <dgm:t>
        <a:bodyPr/>
        <a:lstStyle/>
        <a:p>
          <a:r>
            <a:rPr lang="en-US" sz="2000" dirty="0"/>
            <a:t>Wisconsin is not a “conforming” state – SECURE ACT</a:t>
          </a:r>
        </a:p>
      </dgm:t>
    </dgm:pt>
    <dgm:pt modelId="{E0E484B7-D50E-2549-BE37-2ACA2644B9C3}" type="parTrans" cxnId="{E44729C5-B698-3A47-B1F9-10CBE86B9CCD}">
      <dgm:prSet/>
      <dgm:spPr/>
      <dgm:t>
        <a:bodyPr/>
        <a:lstStyle/>
        <a:p>
          <a:endParaRPr lang="en-US"/>
        </a:p>
      </dgm:t>
    </dgm:pt>
    <dgm:pt modelId="{791FF66B-4B98-7244-A067-C82A57EC3271}" type="sibTrans" cxnId="{E44729C5-B698-3A47-B1F9-10CBE86B9CCD}">
      <dgm:prSet/>
      <dgm:spPr/>
      <dgm:t>
        <a:bodyPr/>
        <a:lstStyle/>
        <a:p>
          <a:endParaRPr lang="en-US"/>
        </a:p>
      </dgm:t>
    </dgm:pt>
    <dgm:pt modelId="{F17CA38B-4594-5A45-B7F4-AC138F48CF2C}" type="pres">
      <dgm:prSet presAssocID="{70020467-06A0-E343-8815-856180C98408}" presName="linear" presStyleCnt="0">
        <dgm:presLayoutVars>
          <dgm:dir/>
          <dgm:animLvl val="lvl"/>
          <dgm:resizeHandles val="exact"/>
        </dgm:presLayoutVars>
      </dgm:prSet>
      <dgm:spPr/>
    </dgm:pt>
    <dgm:pt modelId="{0AF769DF-460C-E343-AF1A-03C098D5DF1C}" type="pres">
      <dgm:prSet presAssocID="{9E51A873-D60A-9346-AEB9-982A53D5C175}" presName="parentLin" presStyleCnt="0"/>
      <dgm:spPr/>
    </dgm:pt>
    <dgm:pt modelId="{EDCB6124-885B-E440-8E0A-CB499F1216EE}" type="pres">
      <dgm:prSet presAssocID="{9E51A873-D60A-9346-AEB9-982A53D5C175}" presName="parentLeftMargin" presStyleLbl="node1" presStyleIdx="0" presStyleCnt="3"/>
      <dgm:spPr/>
    </dgm:pt>
    <dgm:pt modelId="{011ECEC1-DD48-234D-B920-FC1EA3DB2229}" type="pres">
      <dgm:prSet presAssocID="{9E51A873-D60A-9346-AEB9-982A53D5C175}" presName="parentText" presStyleLbl="node1" presStyleIdx="0" presStyleCnt="3" custScaleX="101960" custScaleY="56145">
        <dgm:presLayoutVars>
          <dgm:chMax val="0"/>
          <dgm:bulletEnabled val="1"/>
        </dgm:presLayoutVars>
      </dgm:prSet>
      <dgm:spPr/>
    </dgm:pt>
    <dgm:pt modelId="{189626F3-ACF3-9141-BD47-9677B938A049}" type="pres">
      <dgm:prSet presAssocID="{9E51A873-D60A-9346-AEB9-982A53D5C175}" presName="negativeSpace" presStyleCnt="0"/>
      <dgm:spPr/>
    </dgm:pt>
    <dgm:pt modelId="{307B1FF0-2B04-8346-B89A-8ECA95F3970D}" type="pres">
      <dgm:prSet presAssocID="{9E51A873-D60A-9346-AEB9-982A53D5C175}" presName="childText" presStyleLbl="conFgAcc1" presStyleIdx="0" presStyleCnt="3">
        <dgm:presLayoutVars>
          <dgm:bulletEnabled val="1"/>
        </dgm:presLayoutVars>
      </dgm:prSet>
      <dgm:spPr/>
    </dgm:pt>
    <dgm:pt modelId="{C656F745-2F0A-C442-AC3A-739FDE0C1877}" type="pres">
      <dgm:prSet presAssocID="{3C8BC213-F4CC-D346-BEE5-4079AE4D0E9A}" presName="spaceBetweenRectangles" presStyleCnt="0"/>
      <dgm:spPr/>
    </dgm:pt>
    <dgm:pt modelId="{60F12167-EC05-A943-A468-055B8929A8F7}" type="pres">
      <dgm:prSet presAssocID="{33B33A65-DC93-4847-8DB7-B0335262370B}" presName="parentLin" presStyleCnt="0"/>
      <dgm:spPr/>
    </dgm:pt>
    <dgm:pt modelId="{02DE1FE6-43BB-324F-B31A-C85AC10454E3}" type="pres">
      <dgm:prSet presAssocID="{33B33A65-DC93-4847-8DB7-B0335262370B}" presName="parentLeftMargin" presStyleLbl="node1" presStyleIdx="0" presStyleCnt="3"/>
      <dgm:spPr/>
    </dgm:pt>
    <dgm:pt modelId="{93BEF553-D582-D243-994D-EC927B3BDB15}" type="pres">
      <dgm:prSet presAssocID="{33B33A65-DC93-4847-8DB7-B0335262370B}" presName="parentText" presStyleLbl="node1" presStyleIdx="1" presStyleCnt="3" custScaleX="107447" custScaleY="54202">
        <dgm:presLayoutVars>
          <dgm:chMax val="0"/>
          <dgm:bulletEnabled val="1"/>
        </dgm:presLayoutVars>
      </dgm:prSet>
      <dgm:spPr/>
    </dgm:pt>
    <dgm:pt modelId="{259201FC-B2E1-3841-8748-101FE04FF504}" type="pres">
      <dgm:prSet presAssocID="{33B33A65-DC93-4847-8DB7-B0335262370B}" presName="negativeSpace" presStyleCnt="0"/>
      <dgm:spPr/>
    </dgm:pt>
    <dgm:pt modelId="{739C08A9-D74F-E648-A6CB-3B012C92E813}" type="pres">
      <dgm:prSet presAssocID="{33B33A65-DC93-4847-8DB7-B0335262370B}" presName="childText" presStyleLbl="conFgAcc1" presStyleIdx="1" presStyleCnt="3">
        <dgm:presLayoutVars>
          <dgm:bulletEnabled val="1"/>
        </dgm:presLayoutVars>
      </dgm:prSet>
      <dgm:spPr/>
    </dgm:pt>
    <dgm:pt modelId="{D83E0E78-4924-1A4E-8EF7-BC74EE25AA3A}" type="pres">
      <dgm:prSet presAssocID="{DF350FBF-B084-3F43-A34E-CCFE1261AC00}" presName="spaceBetweenRectangles" presStyleCnt="0"/>
      <dgm:spPr/>
    </dgm:pt>
    <dgm:pt modelId="{4E6E142D-4F4E-AB41-ADB0-CB447C0C79AD}" type="pres">
      <dgm:prSet presAssocID="{F8E4A1B0-734E-4C4E-A1C1-008082BF9864}" presName="parentLin" presStyleCnt="0"/>
      <dgm:spPr/>
    </dgm:pt>
    <dgm:pt modelId="{F9A9FAD6-EF4D-954F-96D9-E02BBDD2F250}" type="pres">
      <dgm:prSet presAssocID="{F8E4A1B0-734E-4C4E-A1C1-008082BF9864}" presName="parentLeftMargin" presStyleLbl="node1" presStyleIdx="1" presStyleCnt="3"/>
      <dgm:spPr/>
    </dgm:pt>
    <dgm:pt modelId="{6118AF41-9594-1F4E-A920-E383CCFA8C63}" type="pres">
      <dgm:prSet presAssocID="{F8E4A1B0-734E-4C4E-A1C1-008082BF9864}" presName="parentText" presStyleLbl="node1" presStyleIdx="2" presStyleCnt="3" custScaleX="111368" custScaleY="54570">
        <dgm:presLayoutVars>
          <dgm:chMax val="0"/>
          <dgm:bulletEnabled val="1"/>
        </dgm:presLayoutVars>
      </dgm:prSet>
      <dgm:spPr/>
    </dgm:pt>
    <dgm:pt modelId="{DA20A487-F0D5-0C40-B4BA-E07B11157615}" type="pres">
      <dgm:prSet presAssocID="{F8E4A1B0-734E-4C4E-A1C1-008082BF9864}" presName="negativeSpace" presStyleCnt="0"/>
      <dgm:spPr/>
    </dgm:pt>
    <dgm:pt modelId="{E25F6098-34BE-BC4B-B2D1-A7DD89F87CA3}" type="pres">
      <dgm:prSet presAssocID="{F8E4A1B0-734E-4C4E-A1C1-008082BF9864}" presName="childText" presStyleLbl="conFgAcc1" presStyleIdx="2" presStyleCnt="3">
        <dgm:presLayoutVars>
          <dgm:bulletEnabled val="1"/>
        </dgm:presLayoutVars>
      </dgm:prSet>
      <dgm:spPr/>
    </dgm:pt>
  </dgm:ptLst>
  <dgm:cxnLst>
    <dgm:cxn modelId="{F273BF01-D87A-E648-B755-D48C2DB7FA6B}" type="presOf" srcId="{33B33A65-DC93-4847-8DB7-B0335262370B}" destId="{93BEF553-D582-D243-994D-EC927B3BDB15}" srcOrd="1" destOrd="0" presId="urn:microsoft.com/office/officeart/2005/8/layout/list1"/>
    <dgm:cxn modelId="{4374FE1F-65F4-244F-BF7F-873303109F9F}" type="presOf" srcId="{C820E0A6-C21B-9A4B-8E23-6F202AFE9B13}" destId="{E25F6098-34BE-BC4B-B2D1-A7DD89F87CA3}" srcOrd="0" destOrd="1" presId="urn:microsoft.com/office/officeart/2005/8/layout/list1"/>
    <dgm:cxn modelId="{F441A22E-D839-5C41-93FB-49173B84DBDA}" srcId="{33B33A65-DC93-4847-8DB7-B0335262370B}" destId="{BE438642-A4A6-8D47-A3C5-A3CDE721FB70}" srcOrd="1" destOrd="0" parTransId="{A174AF52-023D-104A-BEF0-A1F94C703A4F}" sibTransId="{CB466CB1-1B56-584E-923A-50029CA2C0B3}"/>
    <dgm:cxn modelId="{9B395F31-9869-CA4A-9FBC-05C38DE799AA}" type="presOf" srcId="{F03F8513-7272-5547-AFD3-EF35E140C591}" destId="{307B1FF0-2B04-8346-B89A-8ECA95F3970D}" srcOrd="0" destOrd="0" presId="urn:microsoft.com/office/officeart/2005/8/layout/list1"/>
    <dgm:cxn modelId="{DD3C4E3D-BB2D-914E-9285-A483CD6A4F8B}" type="presOf" srcId="{33B33A65-DC93-4847-8DB7-B0335262370B}" destId="{02DE1FE6-43BB-324F-B31A-C85AC10454E3}" srcOrd="0" destOrd="0" presId="urn:microsoft.com/office/officeart/2005/8/layout/list1"/>
    <dgm:cxn modelId="{24916F43-02F3-9949-B535-E0E47B2E90F1}" type="presOf" srcId="{9E51A873-D60A-9346-AEB9-982A53D5C175}" destId="{011ECEC1-DD48-234D-B920-FC1EA3DB2229}" srcOrd="1" destOrd="0" presId="urn:microsoft.com/office/officeart/2005/8/layout/list1"/>
    <dgm:cxn modelId="{AB57AF47-C4A4-B245-BD60-A74789DEE901}" type="presOf" srcId="{70020467-06A0-E343-8815-856180C98408}" destId="{F17CA38B-4594-5A45-B7F4-AC138F48CF2C}" srcOrd="0" destOrd="0" presId="urn:microsoft.com/office/officeart/2005/8/layout/list1"/>
    <dgm:cxn modelId="{9558F660-D16E-504D-8018-2A782A9B4455}" type="presOf" srcId="{D595CCD7-179E-FF44-88A8-1ABE469B0E34}" destId="{E25F6098-34BE-BC4B-B2D1-A7DD89F87CA3}" srcOrd="0" destOrd="0" presId="urn:microsoft.com/office/officeart/2005/8/layout/list1"/>
    <dgm:cxn modelId="{1956FC68-2DB1-3A4B-AC81-5B3C966AD24A}" type="presOf" srcId="{9E51A873-D60A-9346-AEB9-982A53D5C175}" destId="{EDCB6124-885B-E440-8E0A-CB499F1216EE}" srcOrd="0" destOrd="0" presId="urn:microsoft.com/office/officeart/2005/8/layout/list1"/>
    <dgm:cxn modelId="{4E085F7A-6F24-F94B-BFA1-BEA420226396}" srcId="{70020467-06A0-E343-8815-856180C98408}" destId="{F8E4A1B0-734E-4C4E-A1C1-008082BF9864}" srcOrd="2" destOrd="0" parTransId="{E28FCC40-4977-2C42-AFB7-E6A204E68758}" sibTransId="{1585BD46-3AAF-C841-950F-571620DF4523}"/>
    <dgm:cxn modelId="{510A818A-85FF-E74C-93CC-49B2B292FB63}" srcId="{33B33A65-DC93-4847-8DB7-B0335262370B}" destId="{7178DA33-97FF-D64C-8499-AB3A2DB41A98}" srcOrd="0" destOrd="0" parTransId="{2A9D9DCB-47BD-FF42-97F7-0060B361D4DC}" sibTransId="{4771BB6A-9D0F-3247-AC0F-42EF8EF0DC95}"/>
    <dgm:cxn modelId="{FB6F709A-48E9-1949-BD1A-AB3C83658880}" type="presOf" srcId="{BE438642-A4A6-8D47-A3C5-A3CDE721FB70}" destId="{739C08A9-D74F-E648-A6CB-3B012C92E813}" srcOrd="0" destOrd="1" presId="urn:microsoft.com/office/officeart/2005/8/layout/list1"/>
    <dgm:cxn modelId="{F54EB2A6-8749-EC4B-A67E-387172CA8883}" srcId="{70020467-06A0-E343-8815-856180C98408}" destId="{33B33A65-DC93-4847-8DB7-B0335262370B}" srcOrd="1" destOrd="0" parTransId="{12EB027A-6FCC-3A42-B88A-34B1F1507880}" sibTransId="{DF350FBF-B084-3F43-A34E-CCFE1261AC00}"/>
    <dgm:cxn modelId="{3BA9E8A8-41C5-0E44-8F2E-5BE4D342B985}" srcId="{9E51A873-D60A-9346-AEB9-982A53D5C175}" destId="{F03F8513-7272-5547-AFD3-EF35E140C591}" srcOrd="0" destOrd="0" parTransId="{96AD6FA3-855C-4D43-8F82-88D32D93D465}" sibTransId="{96008068-5470-A54C-8F7D-FA3735A19E44}"/>
    <dgm:cxn modelId="{A2B177BA-038E-3A42-86EB-E7B221EEF594}" type="presOf" srcId="{F8E4A1B0-734E-4C4E-A1C1-008082BF9864}" destId="{6118AF41-9594-1F4E-A920-E383CCFA8C63}" srcOrd="1" destOrd="0" presId="urn:microsoft.com/office/officeart/2005/8/layout/list1"/>
    <dgm:cxn modelId="{E44729C5-B698-3A47-B1F9-10CBE86B9CCD}" srcId="{F8E4A1B0-734E-4C4E-A1C1-008082BF9864}" destId="{C820E0A6-C21B-9A4B-8E23-6F202AFE9B13}" srcOrd="1" destOrd="0" parTransId="{E0E484B7-D50E-2549-BE37-2ACA2644B9C3}" sibTransId="{791FF66B-4B98-7244-A067-C82A57EC3271}"/>
    <dgm:cxn modelId="{30FBDDD1-438A-8845-80D3-FE5204BDFEB8}" type="presOf" srcId="{7178DA33-97FF-D64C-8499-AB3A2DB41A98}" destId="{739C08A9-D74F-E648-A6CB-3B012C92E813}" srcOrd="0" destOrd="0" presId="urn:microsoft.com/office/officeart/2005/8/layout/list1"/>
    <dgm:cxn modelId="{350653D3-1C99-814D-AA77-AF3F1763EBDE}" type="presOf" srcId="{F8E4A1B0-734E-4C4E-A1C1-008082BF9864}" destId="{F9A9FAD6-EF4D-954F-96D9-E02BBDD2F250}" srcOrd="0" destOrd="0" presId="urn:microsoft.com/office/officeart/2005/8/layout/list1"/>
    <dgm:cxn modelId="{434C1CED-2583-9748-AE3D-6DAE340972C7}" type="presOf" srcId="{9E1CC90D-E01D-4045-A89C-AF9E0830BBC9}" destId="{739C08A9-D74F-E648-A6CB-3B012C92E813}" srcOrd="0" destOrd="2" presId="urn:microsoft.com/office/officeart/2005/8/layout/list1"/>
    <dgm:cxn modelId="{C7689EF0-E81E-254C-A342-74CFA1878A6C}" srcId="{33B33A65-DC93-4847-8DB7-B0335262370B}" destId="{9E1CC90D-E01D-4045-A89C-AF9E0830BBC9}" srcOrd="2" destOrd="0" parTransId="{6267435D-7E5E-154F-93CD-D40ED0185093}" sibTransId="{47F9C81D-C9B4-2E42-93DC-2733114F651F}"/>
    <dgm:cxn modelId="{AFE9DCF3-65A1-674A-BCAC-0EBEE5F815EF}" srcId="{F8E4A1B0-734E-4C4E-A1C1-008082BF9864}" destId="{D595CCD7-179E-FF44-88A8-1ABE469B0E34}" srcOrd="0" destOrd="0" parTransId="{81D7B646-261B-CD46-BA29-95E09EE55AD0}" sibTransId="{DDD15634-9B03-2B48-822E-CADB55495F01}"/>
    <dgm:cxn modelId="{7E1463FA-A92E-EF48-8847-28B99BF69FB9}" srcId="{70020467-06A0-E343-8815-856180C98408}" destId="{9E51A873-D60A-9346-AEB9-982A53D5C175}" srcOrd="0" destOrd="0" parTransId="{FE54C8A9-F7FB-DD48-B770-9C4561BCEBB3}" sibTransId="{3C8BC213-F4CC-D346-BEE5-4079AE4D0E9A}"/>
    <dgm:cxn modelId="{6F9C4079-5EDF-444B-86D6-1A8AD7E7C5F8}" type="presParOf" srcId="{F17CA38B-4594-5A45-B7F4-AC138F48CF2C}" destId="{0AF769DF-460C-E343-AF1A-03C098D5DF1C}" srcOrd="0" destOrd="0" presId="urn:microsoft.com/office/officeart/2005/8/layout/list1"/>
    <dgm:cxn modelId="{7FE5E1A8-E1D5-E642-A1D1-4731C62DF08B}" type="presParOf" srcId="{0AF769DF-460C-E343-AF1A-03C098D5DF1C}" destId="{EDCB6124-885B-E440-8E0A-CB499F1216EE}" srcOrd="0" destOrd="0" presId="urn:microsoft.com/office/officeart/2005/8/layout/list1"/>
    <dgm:cxn modelId="{45071B33-77C1-9E43-9FAA-E8B52AEEF298}" type="presParOf" srcId="{0AF769DF-460C-E343-AF1A-03C098D5DF1C}" destId="{011ECEC1-DD48-234D-B920-FC1EA3DB2229}" srcOrd="1" destOrd="0" presId="urn:microsoft.com/office/officeart/2005/8/layout/list1"/>
    <dgm:cxn modelId="{7E358E11-0314-2647-8501-2B0050BA77ED}" type="presParOf" srcId="{F17CA38B-4594-5A45-B7F4-AC138F48CF2C}" destId="{189626F3-ACF3-9141-BD47-9677B938A049}" srcOrd="1" destOrd="0" presId="urn:microsoft.com/office/officeart/2005/8/layout/list1"/>
    <dgm:cxn modelId="{A0C16A6F-9567-0046-9175-638E92E12B85}" type="presParOf" srcId="{F17CA38B-4594-5A45-B7F4-AC138F48CF2C}" destId="{307B1FF0-2B04-8346-B89A-8ECA95F3970D}" srcOrd="2" destOrd="0" presId="urn:microsoft.com/office/officeart/2005/8/layout/list1"/>
    <dgm:cxn modelId="{FA8652C2-3386-B14D-AAC7-BD8783FF6AE9}" type="presParOf" srcId="{F17CA38B-4594-5A45-B7F4-AC138F48CF2C}" destId="{C656F745-2F0A-C442-AC3A-739FDE0C1877}" srcOrd="3" destOrd="0" presId="urn:microsoft.com/office/officeart/2005/8/layout/list1"/>
    <dgm:cxn modelId="{024D90A6-CE4D-0942-BF6A-5FE414E7C216}" type="presParOf" srcId="{F17CA38B-4594-5A45-B7F4-AC138F48CF2C}" destId="{60F12167-EC05-A943-A468-055B8929A8F7}" srcOrd="4" destOrd="0" presId="urn:microsoft.com/office/officeart/2005/8/layout/list1"/>
    <dgm:cxn modelId="{B5758B7A-A78D-4049-8CCC-21DDFD4BF428}" type="presParOf" srcId="{60F12167-EC05-A943-A468-055B8929A8F7}" destId="{02DE1FE6-43BB-324F-B31A-C85AC10454E3}" srcOrd="0" destOrd="0" presId="urn:microsoft.com/office/officeart/2005/8/layout/list1"/>
    <dgm:cxn modelId="{5EBB4242-5683-AF42-85E4-DF6E9E82095E}" type="presParOf" srcId="{60F12167-EC05-A943-A468-055B8929A8F7}" destId="{93BEF553-D582-D243-994D-EC927B3BDB15}" srcOrd="1" destOrd="0" presId="urn:microsoft.com/office/officeart/2005/8/layout/list1"/>
    <dgm:cxn modelId="{AB1A581C-014F-DE48-8779-28FF49E9EF96}" type="presParOf" srcId="{F17CA38B-4594-5A45-B7F4-AC138F48CF2C}" destId="{259201FC-B2E1-3841-8748-101FE04FF504}" srcOrd="5" destOrd="0" presId="urn:microsoft.com/office/officeart/2005/8/layout/list1"/>
    <dgm:cxn modelId="{ADE1A650-099E-3C4D-BE45-A14E80945EAD}" type="presParOf" srcId="{F17CA38B-4594-5A45-B7F4-AC138F48CF2C}" destId="{739C08A9-D74F-E648-A6CB-3B012C92E813}" srcOrd="6" destOrd="0" presId="urn:microsoft.com/office/officeart/2005/8/layout/list1"/>
    <dgm:cxn modelId="{3183E6C5-B7DB-8543-ACFA-A93A595B8DE1}" type="presParOf" srcId="{F17CA38B-4594-5A45-B7F4-AC138F48CF2C}" destId="{D83E0E78-4924-1A4E-8EF7-BC74EE25AA3A}" srcOrd="7" destOrd="0" presId="urn:microsoft.com/office/officeart/2005/8/layout/list1"/>
    <dgm:cxn modelId="{86B99886-409C-BF47-8A06-CDA62296EEF5}" type="presParOf" srcId="{F17CA38B-4594-5A45-B7F4-AC138F48CF2C}" destId="{4E6E142D-4F4E-AB41-ADB0-CB447C0C79AD}" srcOrd="8" destOrd="0" presId="urn:microsoft.com/office/officeart/2005/8/layout/list1"/>
    <dgm:cxn modelId="{B20CCAEE-758A-E54D-A161-299F3196BD9E}" type="presParOf" srcId="{4E6E142D-4F4E-AB41-ADB0-CB447C0C79AD}" destId="{F9A9FAD6-EF4D-954F-96D9-E02BBDD2F250}" srcOrd="0" destOrd="0" presId="urn:microsoft.com/office/officeart/2005/8/layout/list1"/>
    <dgm:cxn modelId="{5B7921ED-9D09-4C41-80E2-FBCCA8FAEC9B}" type="presParOf" srcId="{4E6E142D-4F4E-AB41-ADB0-CB447C0C79AD}" destId="{6118AF41-9594-1F4E-A920-E383CCFA8C63}" srcOrd="1" destOrd="0" presId="urn:microsoft.com/office/officeart/2005/8/layout/list1"/>
    <dgm:cxn modelId="{1E11C6CC-598F-4647-BF88-B75AE9F238D6}" type="presParOf" srcId="{F17CA38B-4594-5A45-B7F4-AC138F48CF2C}" destId="{DA20A487-F0D5-0C40-B4BA-E07B11157615}" srcOrd="9" destOrd="0" presId="urn:microsoft.com/office/officeart/2005/8/layout/list1"/>
    <dgm:cxn modelId="{FFB6E55E-B017-9A4A-BD4E-1EA97DB25CDB}" type="presParOf" srcId="{F17CA38B-4594-5A45-B7F4-AC138F48CF2C}" destId="{E25F6098-34BE-BC4B-B2D1-A7DD89F87CA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020467-06A0-E343-8815-856180C98408}"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en-US"/>
        </a:p>
      </dgm:t>
    </dgm:pt>
    <dgm:pt modelId="{9E51A873-D60A-9346-AEB9-982A53D5C175}">
      <dgm:prSet phldrT="[Text]" custT="1"/>
      <dgm:spPr/>
      <dgm:t>
        <a:bodyPr/>
        <a:lstStyle/>
        <a:p>
          <a:r>
            <a:rPr lang="en-US" sz="2000" dirty="0"/>
            <a:t>Potential Impact on Need based money</a:t>
          </a:r>
        </a:p>
      </dgm:t>
    </dgm:pt>
    <dgm:pt modelId="{FE54C8A9-F7FB-DD48-B770-9C4561BCEBB3}" type="parTrans" cxnId="{7E1463FA-A92E-EF48-8847-28B99BF69FB9}">
      <dgm:prSet/>
      <dgm:spPr/>
      <dgm:t>
        <a:bodyPr/>
        <a:lstStyle/>
        <a:p>
          <a:endParaRPr lang="en-US"/>
        </a:p>
      </dgm:t>
    </dgm:pt>
    <dgm:pt modelId="{3C8BC213-F4CC-D346-BEE5-4079AE4D0E9A}" type="sibTrans" cxnId="{7E1463FA-A92E-EF48-8847-28B99BF69FB9}">
      <dgm:prSet/>
      <dgm:spPr/>
      <dgm:t>
        <a:bodyPr/>
        <a:lstStyle/>
        <a:p>
          <a:endParaRPr lang="en-US"/>
        </a:p>
      </dgm:t>
    </dgm:pt>
    <dgm:pt modelId="{F8E4A1B0-734E-4C4E-A1C1-008082BF9864}">
      <dgm:prSet phldrT="[Text]" custT="1"/>
      <dgm:spPr/>
      <dgm:t>
        <a:bodyPr/>
        <a:lstStyle/>
        <a:p>
          <a:r>
            <a:rPr lang="en-US" sz="2000" dirty="0"/>
            <a:t>If student is not need based, money has no impact</a:t>
          </a:r>
        </a:p>
      </dgm:t>
    </dgm:pt>
    <dgm:pt modelId="{E28FCC40-4977-2C42-AFB7-E6A204E68758}" type="parTrans" cxnId="{4E085F7A-6F24-F94B-BFA1-BEA420226396}">
      <dgm:prSet/>
      <dgm:spPr/>
      <dgm:t>
        <a:bodyPr/>
        <a:lstStyle/>
        <a:p>
          <a:endParaRPr lang="en-US"/>
        </a:p>
      </dgm:t>
    </dgm:pt>
    <dgm:pt modelId="{1585BD46-3AAF-C841-950F-571620DF4523}" type="sibTrans" cxnId="{4E085F7A-6F24-F94B-BFA1-BEA420226396}">
      <dgm:prSet/>
      <dgm:spPr/>
      <dgm:t>
        <a:bodyPr/>
        <a:lstStyle/>
        <a:p>
          <a:endParaRPr lang="en-US"/>
        </a:p>
      </dgm:t>
    </dgm:pt>
    <dgm:pt modelId="{33B33A65-DC93-4847-8DB7-B0335262370B}">
      <dgm:prSet phldrT="[Text]" custT="1"/>
      <dgm:spPr/>
      <dgm:t>
        <a:bodyPr/>
        <a:lstStyle/>
        <a:p>
          <a:r>
            <a:rPr lang="en-US" sz="2000" dirty="0"/>
            <a:t>Parent Money First, Others Second</a:t>
          </a:r>
        </a:p>
      </dgm:t>
    </dgm:pt>
    <dgm:pt modelId="{12EB027A-6FCC-3A42-B88A-34B1F1507880}" type="parTrans" cxnId="{F54EB2A6-8749-EC4B-A67E-387172CA8883}">
      <dgm:prSet/>
      <dgm:spPr/>
      <dgm:t>
        <a:bodyPr/>
        <a:lstStyle/>
        <a:p>
          <a:endParaRPr lang="en-US"/>
        </a:p>
      </dgm:t>
    </dgm:pt>
    <dgm:pt modelId="{DF350FBF-B084-3F43-A34E-CCFE1261AC00}" type="sibTrans" cxnId="{F54EB2A6-8749-EC4B-A67E-387172CA8883}">
      <dgm:prSet/>
      <dgm:spPr/>
      <dgm:t>
        <a:bodyPr/>
        <a:lstStyle/>
        <a:p>
          <a:endParaRPr lang="en-US"/>
        </a:p>
      </dgm:t>
    </dgm:pt>
    <dgm:pt modelId="{F03F8513-7272-5547-AFD3-EF35E140C591}">
      <dgm:prSet phldrT="[Text]" custT="1"/>
      <dgm:spPr/>
      <dgm:t>
        <a:bodyPr/>
        <a:lstStyle/>
        <a:p>
          <a:r>
            <a:rPr lang="en-US" sz="2000" dirty="0"/>
            <a:t>Money that goes to pay for college is reported on the following year’s FAFSA as student income – assessed at 50%</a:t>
          </a:r>
        </a:p>
      </dgm:t>
    </dgm:pt>
    <dgm:pt modelId="{96AD6FA3-855C-4D43-8F82-88D32D93D465}" type="parTrans" cxnId="{3BA9E8A8-41C5-0E44-8F2E-5BE4D342B985}">
      <dgm:prSet/>
      <dgm:spPr/>
      <dgm:t>
        <a:bodyPr/>
        <a:lstStyle/>
        <a:p>
          <a:endParaRPr lang="en-US"/>
        </a:p>
      </dgm:t>
    </dgm:pt>
    <dgm:pt modelId="{96008068-5470-A54C-8F7D-FA3735A19E44}" type="sibTrans" cxnId="{3BA9E8A8-41C5-0E44-8F2E-5BE4D342B985}">
      <dgm:prSet/>
      <dgm:spPr/>
      <dgm:t>
        <a:bodyPr/>
        <a:lstStyle/>
        <a:p>
          <a:endParaRPr lang="en-US"/>
        </a:p>
      </dgm:t>
    </dgm:pt>
    <dgm:pt modelId="{7178DA33-97FF-D64C-8499-AB3A2DB41A98}">
      <dgm:prSet custT="1"/>
      <dgm:spPr/>
      <dgm:t>
        <a:bodyPr/>
        <a:lstStyle/>
        <a:p>
          <a:r>
            <a:rPr lang="en-US" sz="2000" dirty="0"/>
            <a:t>If it’s possible, wait until after fall of junior year, once FAFSA is completed in Oct </a:t>
          </a:r>
        </a:p>
      </dgm:t>
    </dgm:pt>
    <dgm:pt modelId="{2A9D9DCB-47BD-FF42-97F7-0060B361D4DC}" type="parTrans" cxnId="{510A818A-85FF-E74C-93CC-49B2B292FB63}">
      <dgm:prSet/>
      <dgm:spPr/>
      <dgm:t>
        <a:bodyPr/>
        <a:lstStyle/>
        <a:p>
          <a:endParaRPr lang="en-US"/>
        </a:p>
      </dgm:t>
    </dgm:pt>
    <dgm:pt modelId="{4771BB6A-9D0F-3247-AC0F-42EF8EF0DC95}" type="sibTrans" cxnId="{510A818A-85FF-E74C-93CC-49B2B292FB63}">
      <dgm:prSet/>
      <dgm:spPr/>
      <dgm:t>
        <a:bodyPr/>
        <a:lstStyle/>
        <a:p>
          <a:endParaRPr lang="en-US"/>
        </a:p>
      </dgm:t>
    </dgm:pt>
    <dgm:pt modelId="{D595CCD7-179E-FF44-88A8-1ABE469B0E34}">
      <dgm:prSet custT="1"/>
      <dgm:spPr/>
      <dgm:t>
        <a:bodyPr/>
        <a:lstStyle/>
        <a:p>
          <a:r>
            <a:rPr lang="en-US" sz="2000" dirty="0"/>
            <a:t>Assure there is a 4 year plan for how to pay for school </a:t>
          </a:r>
        </a:p>
      </dgm:t>
    </dgm:pt>
    <dgm:pt modelId="{81D7B646-261B-CD46-BA29-95E09EE55AD0}" type="parTrans" cxnId="{AFE9DCF3-65A1-674A-BCAC-0EBEE5F815EF}">
      <dgm:prSet/>
      <dgm:spPr/>
      <dgm:t>
        <a:bodyPr/>
        <a:lstStyle/>
        <a:p>
          <a:endParaRPr lang="en-US"/>
        </a:p>
      </dgm:t>
    </dgm:pt>
    <dgm:pt modelId="{DDD15634-9B03-2B48-822E-CADB55495F01}" type="sibTrans" cxnId="{AFE9DCF3-65A1-674A-BCAC-0EBEE5F815EF}">
      <dgm:prSet/>
      <dgm:spPr/>
      <dgm:t>
        <a:bodyPr/>
        <a:lstStyle/>
        <a:p>
          <a:endParaRPr lang="en-US"/>
        </a:p>
      </dgm:t>
    </dgm:pt>
    <dgm:pt modelId="{E02D96EF-3A26-2E46-B5AA-4999C92603EB}">
      <dgm:prSet custT="1"/>
      <dgm:spPr/>
      <dgm:t>
        <a:bodyPr/>
        <a:lstStyle/>
        <a:p>
          <a:r>
            <a:rPr lang="en-US" sz="2000" dirty="0"/>
            <a:t>Money can now be used for the remainder of junior and all of senior year</a:t>
          </a:r>
        </a:p>
      </dgm:t>
    </dgm:pt>
    <dgm:pt modelId="{34AFE1C9-43A8-F04C-AB80-0FF8AE7F1545}" type="parTrans" cxnId="{BCAA3971-0CF4-8B48-87AD-8D649B5021D9}">
      <dgm:prSet/>
      <dgm:spPr/>
      <dgm:t>
        <a:bodyPr/>
        <a:lstStyle/>
        <a:p>
          <a:endParaRPr lang="en-US"/>
        </a:p>
      </dgm:t>
    </dgm:pt>
    <dgm:pt modelId="{49AA243B-A9F7-6047-9C1A-BA80190F3D8D}" type="sibTrans" cxnId="{BCAA3971-0CF4-8B48-87AD-8D649B5021D9}">
      <dgm:prSet/>
      <dgm:spPr/>
      <dgm:t>
        <a:bodyPr/>
        <a:lstStyle/>
        <a:p>
          <a:endParaRPr lang="en-US"/>
        </a:p>
      </dgm:t>
    </dgm:pt>
    <dgm:pt modelId="{E10D0B95-670E-D74B-80EA-CDD42B2BDAC6}">
      <dgm:prSet custT="1"/>
      <dgm:spPr/>
      <dgm:t>
        <a:bodyPr/>
        <a:lstStyle/>
        <a:p>
          <a:r>
            <a:rPr lang="en-US" sz="2000" dirty="0"/>
            <a:t>Other contributors may consider helping pay off student loans</a:t>
          </a:r>
        </a:p>
      </dgm:t>
    </dgm:pt>
    <dgm:pt modelId="{DB261131-EE67-5F4A-A9E5-8CF7CF9B8B3A}" type="parTrans" cxnId="{CD7F061B-3BE1-B34F-B0A5-0CF65386D8D2}">
      <dgm:prSet/>
      <dgm:spPr/>
      <dgm:t>
        <a:bodyPr/>
        <a:lstStyle/>
        <a:p>
          <a:endParaRPr lang="en-US"/>
        </a:p>
      </dgm:t>
    </dgm:pt>
    <dgm:pt modelId="{709A7413-FEFF-AF43-9EB9-FDD7A7188305}" type="sibTrans" cxnId="{CD7F061B-3BE1-B34F-B0A5-0CF65386D8D2}">
      <dgm:prSet/>
      <dgm:spPr/>
      <dgm:t>
        <a:bodyPr/>
        <a:lstStyle/>
        <a:p>
          <a:endParaRPr lang="en-US"/>
        </a:p>
      </dgm:t>
    </dgm:pt>
    <dgm:pt modelId="{CEA98FB4-3E7B-EE41-A2B5-8463F06D893C}">
      <dgm:prSet phldrT="[Text]" custT="1"/>
      <dgm:spPr/>
      <dgm:t>
        <a:bodyPr/>
        <a:lstStyle/>
        <a:p>
          <a:r>
            <a:rPr lang="en-US" sz="2000" dirty="0"/>
            <a:t>Depending on need status, this could impact grants/scholarships</a:t>
          </a:r>
        </a:p>
      </dgm:t>
    </dgm:pt>
    <dgm:pt modelId="{BF496B4D-ABEA-BA40-A2CF-7F8EC278758B}" type="parTrans" cxnId="{D9A25E4E-2739-684C-8FED-271617BFFD6D}">
      <dgm:prSet/>
      <dgm:spPr/>
      <dgm:t>
        <a:bodyPr/>
        <a:lstStyle/>
        <a:p>
          <a:endParaRPr lang="en-US"/>
        </a:p>
      </dgm:t>
    </dgm:pt>
    <dgm:pt modelId="{E36E78BB-D23F-2746-BD69-BE87C8ECFEF8}" type="sibTrans" cxnId="{D9A25E4E-2739-684C-8FED-271617BFFD6D}">
      <dgm:prSet/>
      <dgm:spPr/>
      <dgm:t>
        <a:bodyPr/>
        <a:lstStyle/>
        <a:p>
          <a:endParaRPr lang="en-US"/>
        </a:p>
      </dgm:t>
    </dgm:pt>
    <dgm:pt modelId="{F17CA38B-4594-5A45-B7F4-AC138F48CF2C}" type="pres">
      <dgm:prSet presAssocID="{70020467-06A0-E343-8815-856180C98408}" presName="linear" presStyleCnt="0">
        <dgm:presLayoutVars>
          <dgm:dir/>
          <dgm:animLvl val="lvl"/>
          <dgm:resizeHandles val="exact"/>
        </dgm:presLayoutVars>
      </dgm:prSet>
      <dgm:spPr/>
    </dgm:pt>
    <dgm:pt modelId="{0AF769DF-460C-E343-AF1A-03C098D5DF1C}" type="pres">
      <dgm:prSet presAssocID="{9E51A873-D60A-9346-AEB9-982A53D5C175}" presName="parentLin" presStyleCnt="0"/>
      <dgm:spPr/>
    </dgm:pt>
    <dgm:pt modelId="{EDCB6124-885B-E440-8E0A-CB499F1216EE}" type="pres">
      <dgm:prSet presAssocID="{9E51A873-D60A-9346-AEB9-982A53D5C175}" presName="parentLeftMargin" presStyleLbl="node1" presStyleIdx="0" presStyleCnt="3"/>
      <dgm:spPr/>
    </dgm:pt>
    <dgm:pt modelId="{011ECEC1-DD48-234D-B920-FC1EA3DB2229}" type="pres">
      <dgm:prSet presAssocID="{9E51A873-D60A-9346-AEB9-982A53D5C175}" presName="parentText" presStyleLbl="node1" presStyleIdx="0" presStyleCnt="3" custScaleX="101960" custScaleY="56145">
        <dgm:presLayoutVars>
          <dgm:chMax val="0"/>
          <dgm:bulletEnabled val="1"/>
        </dgm:presLayoutVars>
      </dgm:prSet>
      <dgm:spPr/>
    </dgm:pt>
    <dgm:pt modelId="{189626F3-ACF3-9141-BD47-9677B938A049}" type="pres">
      <dgm:prSet presAssocID="{9E51A873-D60A-9346-AEB9-982A53D5C175}" presName="negativeSpace" presStyleCnt="0"/>
      <dgm:spPr/>
    </dgm:pt>
    <dgm:pt modelId="{307B1FF0-2B04-8346-B89A-8ECA95F3970D}" type="pres">
      <dgm:prSet presAssocID="{9E51A873-D60A-9346-AEB9-982A53D5C175}" presName="childText" presStyleLbl="conFgAcc1" presStyleIdx="0" presStyleCnt="3">
        <dgm:presLayoutVars>
          <dgm:bulletEnabled val="1"/>
        </dgm:presLayoutVars>
      </dgm:prSet>
      <dgm:spPr/>
    </dgm:pt>
    <dgm:pt modelId="{C656F745-2F0A-C442-AC3A-739FDE0C1877}" type="pres">
      <dgm:prSet presAssocID="{3C8BC213-F4CC-D346-BEE5-4079AE4D0E9A}" presName="spaceBetweenRectangles" presStyleCnt="0"/>
      <dgm:spPr/>
    </dgm:pt>
    <dgm:pt modelId="{60F12167-EC05-A943-A468-055B8929A8F7}" type="pres">
      <dgm:prSet presAssocID="{33B33A65-DC93-4847-8DB7-B0335262370B}" presName="parentLin" presStyleCnt="0"/>
      <dgm:spPr/>
    </dgm:pt>
    <dgm:pt modelId="{02DE1FE6-43BB-324F-B31A-C85AC10454E3}" type="pres">
      <dgm:prSet presAssocID="{33B33A65-DC93-4847-8DB7-B0335262370B}" presName="parentLeftMargin" presStyleLbl="node1" presStyleIdx="0" presStyleCnt="3"/>
      <dgm:spPr/>
    </dgm:pt>
    <dgm:pt modelId="{93BEF553-D582-D243-994D-EC927B3BDB15}" type="pres">
      <dgm:prSet presAssocID="{33B33A65-DC93-4847-8DB7-B0335262370B}" presName="parentText" presStyleLbl="node1" presStyleIdx="1" presStyleCnt="3" custScaleX="107447" custScaleY="54202">
        <dgm:presLayoutVars>
          <dgm:chMax val="0"/>
          <dgm:bulletEnabled val="1"/>
        </dgm:presLayoutVars>
      </dgm:prSet>
      <dgm:spPr/>
    </dgm:pt>
    <dgm:pt modelId="{259201FC-B2E1-3841-8748-101FE04FF504}" type="pres">
      <dgm:prSet presAssocID="{33B33A65-DC93-4847-8DB7-B0335262370B}" presName="negativeSpace" presStyleCnt="0"/>
      <dgm:spPr/>
    </dgm:pt>
    <dgm:pt modelId="{739C08A9-D74F-E648-A6CB-3B012C92E813}" type="pres">
      <dgm:prSet presAssocID="{33B33A65-DC93-4847-8DB7-B0335262370B}" presName="childText" presStyleLbl="conFgAcc1" presStyleIdx="1" presStyleCnt="3">
        <dgm:presLayoutVars>
          <dgm:bulletEnabled val="1"/>
        </dgm:presLayoutVars>
      </dgm:prSet>
      <dgm:spPr/>
    </dgm:pt>
    <dgm:pt modelId="{D83E0E78-4924-1A4E-8EF7-BC74EE25AA3A}" type="pres">
      <dgm:prSet presAssocID="{DF350FBF-B084-3F43-A34E-CCFE1261AC00}" presName="spaceBetweenRectangles" presStyleCnt="0"/>
      <dgm:spPr/>
    </dgm:pt>
    <dgm:pt modelId="{4E6E142D-4F4E-AB41-ADB0-CB447C0C79AD}" type="pres">
      <dgm:prSet presAssocID="{F8E4A1B0-734E-4C4E-A1C1-008082BF9864}" presName="parentLin" presStyleCnt="0"/>
      <dgm:spPr/>
    </dgm:pt>
    <dgm:pt modelId="{F9A9FAD6-EF4D-954F-96D9-E02BBDD2F250}" type="pres">
      <dgm:prSet presAssocID="{F8E4A1B0-734E-4C4E-A1C1-008082BF9864}" presName="parentLeftMargin" presStyleLbl="node1" presStyleIdx="1" presStyleCnt="3"/>
      <dgm:spPr/>
    </dgm:pt>
    <dgm:pt modelId="{6118AF41-9594-1F4E-A920-E383CCFA8C63}" type="pres">
      <dgm:prSet presAssocID="{F8E4A1B0-734E-4C4E-A1C1-008082BF9864}" presName="parentText" presStyleLbl="node1" presStyleIdx="2" presStyleCnt="3" custScaleX="111368" custScaleY="54570">
        <dgm:presLayoutVars>
          <dgm:chMax val="0"/>
          <dgm:bulletEnabled val="1"/>
        </dgm:presLayoutVars>
      </dgm:prSet>
      <dgm:spPr/>
    </dgm:pt>
    <dgm:pt modelId="{DA20A487-F0D5-0C40-B4BA-E07B11157615}" type="pres">
      <dgm:prSet presAssocID="{F8E4A1B0-734E-4C4E-A1C1-008082BF9864}" presName="negativeSpace" presStyleCnt="0"/>
      <dgm:spPr/>
    </dgm:pt>
    <dgm:pt modelId="{E25F6098-34BE-BC4B-B2D1-A7DD89F87CA3}" type="pres">
      <dgm:prSet presAssocID="{F8E4A1B0-734E-4C4E-A1C1-008082BF9864}" presName="childText" presStyleLbl="conFgAcc1" presStyleIdx="2" presStyleCnt="3">
        <dgm:presLayoutVars>
          <dgm:bulletEnabled val="1"/>
        </dgm:presLayoutVars>
      </dgm:prSet>
      <dgm:spPr/>
    </dgm:pt>
  </dgm:ptLst>
  <dgm:cxnLst>
    <dgm:cxn modelId="{F273BF01-D87A-E648-B755-D48C2DB7FA6B}" type="presOf" srcId="{33B33A65-DC93-4847-8DB7-B0335262370B}" destId="{93BEF553-D582-D243-994D-EC927B3BDB15}" srcOrd="1" destOrd="0" presId="urn:microsoft.com/office/officeart/2005/8/layout/list1"/>
    <dgm:cxn modelId="{41551C08-3D85-8B42-B14F-2CD303340E7D}" type="presOf" srcId="{CEA98FB4-3E7B-EE41-A2B5-8463F06D893C}" destId="{307B1FF0-2B04-8346-B89A-8ECA95F3970D}" srcOrd="0" destOrd="1" presId="urn:microsoft.com/office/officeart/2005/8/layout/list1"/>
    <dgm:cxn modelId="{CD7F061B-3BE1-B34F-B0A5-0CF65386D8D2}" srcId="{F8E4A1B0-734E-4C4E-A1C1-008082BF9864}" destId="{E10D0B95-670E-D74B-80EA-CDD42B2BDAC6}" srcOrd="1" destOrd="0" parTransId="{DB261131-EE67-5F4A-A9E5-8CF7CF9B8B3A}" sibTransId="{709A7413-FEFF-AF43-9EB9-FDD7A7188305}"/>
    <dgm:cxn modelId="{E907A21E-8799-3A41-8C2E-8B5121C8C971}" type="presOf" srcId="{E10D0B95-670E-D74B-80EA-CDD42B2BDAC6}" destId="{E25F6098-34BE-BC4B-B2D1-A7DD89F87CA3}" srcOrd="0" destOrd="1" presId="urn:microsoft.com/office/officeart/2005/8/layout/list1"/>
    <dgm:cxn modelId="{9B395F31-9869-CA4A-9FBC-05C38DE799AA}" type="presOf" srcId="{F03F8513-7272-5547-AFD3-EF35E140C591}" destId="{307B1FF0-2B04-8346-B89A-8ECA95F3970D}" srcOrd="0" destOrd="0" presId="urn:microsoft.com/office/officeart/2005/8/layout/list1"/>
    <dgm:cxn modelId="{AAD48032-8A53-4847-9375-9927F2EA445A}" type="presOf" srcId="{E02D96EF-3A26-2E46-B5AA-4999C92603EB}" destId="{739C08A9-D74F-E648-A6CB-3B012C92E813}" srcOrd="0" destOrd="1" presId="urn:microsoft.com/office/officeart/2005/8/layout/list1"/>
    <dgm:cxn modelId="{DD3C4E3D-BB2D-914E-9285-A483CD6A4F8B}" type="presOf" srcId="{33B33A65-DC93-4847-8DB7-B0335262370B}" destId="{02DE1FE6-43BB-324F-B31A-C85AC10454E3}" srcOrd="0" destOrd="0" presId="urn:microsoft.com/office/officeart/2005/8/layout/list1"/>
    <dgm:cxn modelId="{24916F43-02F3-9949-B535-E0E47B2E90F1}" type="presOf" srcId="{9E51A873-D60A-9346-AEB9-982A53D5C175}" destId="{011ECEC1-DD48-234D-B920-FC1EA3DB2229}" srcOrd="1" destOrd="0" presId="urn:microsoft.com/office/officeart/2005/8/layout/list1"/>
    <dgm:cxn modelId="{AB57AF47-C4A4-B245-BD60-A74789DEE901}" type="presOf" srcId="{70020467-06A0-E343-8815-856180C98408}" destId="{F17CA38B-4594-5A45-B7F4-AC138F48CF2C}" srcOrd="0" destOrd="0" presId="urn:microsoft.com/office/officeart/2005/8/layout/list1"/>
    <dgm:cxn modelId="{D9A25E4E-2739-684C-8FED-271617BFFD6D}" srcId="{9E51A873-D60A-9346-AEB9-982A53D5C175}" destId="{CEA98FB4-3E7B-EE41-A2B5-8463F06D893C}" srcOrd="1" destOrd="0" parTransId="{BF496B4D-ABEA-BA40-A2CF-7F8EC278758B}" sibTransId="{E36E78BB-D23F-2746-BD69-BE87C8ECFEF8}"/>
    <dgm:cxn modelId="{9558F660-D16E-504D-8018-2A782A9B4455}" type="presOf" srcId="{D595CCD7-179E-FF44-88A8-1ABE469B0E34}" destId="{E25F6098-34BE-BC4B-B2D1-A7DD89F87CA3}" srcOrd="0" destOrd="0" presId="urn:microsoft.com/office/officeart/2005/8/layout/list1"/>
    <dgm:cxn modelId="{1956FC68-2DB1-3A4B-AC81-5B3C966AD24A}" type="presOf" srcId="{9E51A873-D60A-9346-AEB9-982A53D5C175}" destId="{EDCB6124-885B-E440-8E0A-CB499F1216EE}" srcOrd="0" destOrd="0" presId="urn:microsoft.com/office/officeart/2005/8/layout/list1"/>
    <dgm:cxn modelId="{BCAA3971-0CF4-8B48-87AD-8D649B5021D9}" srcId="{33B33A65-DC93-4847-8DB7-B0335262370B}" destId="{E02D96EF-3A26-2E46-B5AA-4999C92603EB}" srcOrd="1" destOrd="0" parTransId="{34AFE1C9-43A8-F04C-AB80-0FF8AE7F1545}" sibTransId="{49AA243B-A9F7-6047-9C1A-BA80190F3D8D}"/>
    <dgm:cxn modelId="{4E085F7A-6F24-F94B-BFA1-BEA420226396}" srcId="{70020467-06A0-E343-8815-856180C98408}" destId="{F8E4A1B0-734E-4C4E-A1C1-008082BF9864}" srcOrd="2" destOrd="0" parTransId="{E28FCC40-4977-2C42-AFB7-E6A204E68758}" sibTransId="{1585BD46-3AAF-C841-950F-571620DF4523}"/>
    <dgm:cxn modelId="{510A818A-85FF-E74C-93CC-49B2B292FB63}" srcId="{33B33A65-DC93-4847-8DB7-B0335262370B}" destId="{7178DA33-97FF-D64C-8499-AB3A2DB41A98}" srcOrd="0" destOrd="0" parTransId="{2A9D9DCB-47BD-FF42-97F7-0060B361D4DC}" sibTransId="{4771BB6A-9D0F-3247-AC0F-42EF8EF0DC95}"/>
    <dgm:cxn modelId="{F54EB2A6-8749-EC4B-A67E-387172CA8883}" srcId="{70020467-06A0-E343-8815-856180C98408}" destId="{33B33A65-DC93-4847-8DB7-B0335262370B}" srcOrd="1" destOrd="0" parTransId="{12EB027A-6FCC-3A42-B88A-34B1F1507880}" sibTransId="{DF350FBF-B084-3F43-A34E-CCFE1261AC00}"/>
    <dgm:cxn modelId="{3BA9E8A8-41C5-0E44-8F2E-5BE4D342B985}" srcId="{9E51A873-D60A-9346-AEB9-982A53D5C175}" destId="{F03F8513-7272-5547-AFD3-EF35E140C591}" srcOrd="0" destOrd="0" parTransId="{96AD6FA3-855C-4D43-8F82-88D32D93D465}" sibTransId="{96008068-5470-A54C-8F7D-FA3735A19E44}"/>
    <dgm:cxn modelId="{A2B177BA-038E-3A42-86EB-E7B221EEF594}" type="presOf" srcId="{F8E4A1B0-734E-4C4E-A1C1-008082BF9864}" destId="{6118AF41-9594-1F4E-A920-E383CCFA8C63}" srcOrd="1" destOrd="0" presId="urn:microsoft.com/office/officeart/2005/8/layout/list1"/>
    <dgm:cxn modelId="{30FBDDD1-438A-8845-80D3-FE5204BDFEB8}" type="presOf" srcId="{7178DA33-97FF-D64C-8499-AB3A2DB41A98}" destId="{739C08A9-D74F-E648-A6CB-3B012C92E813}" srcOrd="0" destOrd="0" presId="urn:microsoft.com/office/officeart/2005/8/layout/list1"/>
    <dgm:cxn modelId="{350653D3-1C99-814D-AA77-AF3F1763EBDE}" type="presOf" srcId="{F8E4A1B0-734E-4C4E-A1C1-008082BF9864}" destId="{F9A9FAD6-EF4D-954F-96D9-E02BBDD2F250}" srcOrd="0" destOrd="0" presId="urn:microsoft.com/office/officeart/2005/8/layout/list1"/>
    <dgm:cxn modelId="{AFE9DCF3-65A1-674A-BCAC-0EBEE5F815EF}" srcId="{F8E4A1B0-734E-4C4E-A1C1-008082BF9864}" destId="{D595CCD7-179E-FF44-88A8-1ABE469B0E34}" srcOrd="0" destOrd="0" parTransId="{81D7B646-261B-CD46-BA29-95E09EE55AD0}" sibTransId="{DDD15634-9B03-2B48-822E-CADB55495F01}"/>
    <dgm:cxn modelId="{7E1463FA-A92E-EF48-8847-28B99BF69FB9}" srcId="{70020467-06A0-E343-8815-856180C98408}" destId="{9E51A873-D60A-9346-AEB9-982A53D5C175}" srcOrd="0" destOrd="0" parTransId="{FE54C8A9-F7FB-DD48-B770-9C4561BCEBB3}" sibTransId="{3C8BC213-F4CC-D346-BEE5-4079AE4D0E9A}"/>
    <dgm:cxn modelId="{6F9C4079-5EDF-444B-86D6-1A8AD7E7C5F8}" type="presParOf" srcId="{F17CA38B-4594-5A45-B7F4-AC138F48CF2C}" destId="{0AF769DF-460C-E343-AF1A-03C098D5DF1C}" srcOrd="0" destOrd="0" presId="urn:microsoft.com/office/officeart/2005/8/layout/list1"/>
    <dgm:cxn modelId="{7FE5E1A8-E1D5-E642-A1D1-4731C62DF08B}" type="presParOf" srcId="{0AF769DF-460C-E343-AF1A-03C098D5DF1C}" destId="{EDCB6124-885B-E440-8E0A-CB499F1216EE}" srcOrd="0" destOrd="0" presId="urn:microsoft.com/office/officeart/2005/8/layout/list1"/>
    <dgm:cxn modelId="{45071B33-77C1-9E43-9FAA-E8B52AEEF298}" type="presParOf" srcId="{0AF769DF-460C-E343-AF1A-03C098D5DF1C}" destId="{011ECEC1-DD48-234D-B920-FC1EA3DB2229}" srcOrd="1" destOrd="0" presId="urn:microsoft.com/office/officeart/2005/8/layout/list1"/>
    <dgm:cxn modelId="{7E358E11-0314-2647-8501-2B0050BA77ED}" type="presParOf" srcId="{F17CA38B-4594-5A45-B7F4-AC138F48CF2C}" destId="{189626F3-ACF3-9141-BD47-9677B938A049}" srcOrd="1" destOrd="0" presId="urn:microsoft.com/office/officeart/2005/8/layout/list1"/>
    <dgm:cxn modelId="{A0C16A6F-9567-0046-9175-638E92E12B85}" type="presParOf" srcId="{F17CA38B-4594-5A45-B7F4-AC138F48CF2C}" destId="{307B1FF0-2B04-8346-B89A-8ECA95F3970D}" srcOrd="2" destOrd="0" presId="urn:microsoft.com/office/officeart/2005/8/layout/list1"/>
    <dgm:cxn modelId="{FA8652C2-3386-B14D-AAC7-BD8783FF6AE9}" type="presParOf" srcId="{F17CA38B-4594-5A45-B7F4-AC138F48CF2C}" destId="{C656F745-2F0A-C442-AC3A-739FDE0C1877}" srcOrd="3" destOrd="0" presId="urn:microsoft.com/office/officeart/2005/8/layout/list1"/>
    <dgm:cxn modelId="{024D90A6-CE4D-0942-BF6A-5FE414E7C216}" type="presParOf" srcId="{F17CA38B-4594-5A45-B7F4-AC138F48CF2C}" destId="{60F12167-EC05-A943-A468-055B8929A8F7}" srcOrd="4" destOrd="0" presId="urn:microsoft.com/office/officeart/2005/8/layout/list1"/>
    <dgm:cxn modelId="{B5758B7A-A78D-4049-8CCC-21DDFD4BF428}" type="presParOf" srcId="{60F12167-EC05-A943-A468-055B8929A8F7}" destId="{02DE1FE6-43BB-324F-B31A-C85AC10454E3}" srcOrd="0" destOrd="0" presId="urn:microsoft.com/office/officeart/2005/8/layout/list1"/>
    <dgm:cxn modelId="{5EBB4242-5683-AF42-85E4-DF6E9E82095E}" type="presParOf" srcId="{60F12167-EC05-A943-A468-055B8929A8F7}" destId="{93BEF553-D582-D243-994D-EC927B3BDB15}" srcOrd="1" destOrd="0" presId="urn:microsoft.com/office/officeart/2005/8/layout/list1"/>
    <dgm:cxn modelId="{AB1A581C-014F-DE48-8779-28FF49E9EF96}" type="presParOf" srcId="{F17CA38B-4594-5A45-B7F4-AC138F48CF2C}" destId="{259201FC-B2E1-3841-8748-101FE04FF504}" srcOrd="5" destOrd="0" presId="urn:microsoft.com/office/officeart/2005/8/layout/list1"/>
    <dgm:cxn modelId="{ADE1A650-099E-3C4D-BE45-A14E80945EAD}" type="presParOf" srcId="{F17CA38B-4594-5A45-B7F4-AC138F48CF2C}" destId="{739C08A9-D74F-E648-A6CB-3B012C92E813}" srcOrd="6" destOrd="0" presId="urn:microsoft.com/office/officeart/2005/8/layout/list1"/>
    <dgm:cxn modelId="{3183E6C5-B7DB-8543-ACFA-A93A595B8DE1}" type="presParOf" srcId="{F17CA38B-4594-5A45-B7F4-AC138F48CF2C}" destId="{D83E0E78-4924-1A4E-8EF7-BC74EE25AA3A}" srcOrd="7" destOrd="0" presId="urn:microsoft.com/office/officeart/2005/8/layout/list1"/>
    <dgm:cxn modelId="{86B99886-409C-BF47-8A06-CDA62296EEF5}" type="presParOf" srcId="{F17CA38B-4594-5A45-B7F4-AC138F48CF2C}" destId="{4E6E142D-4F4E-AB41-ADB0-CB447C0C79AD}" srcOrd="8" destOrd="0" presId="urn:microsoft.com/office/officeart/2005/8/layout/list1"/>
    <dgm:cxn modelId="{B20CCAEE-758A-E54D-A161-299F3196BD9E}" type="presParOf" srcId="{4E6E142D-4F4E-AB41-ADB0-CB447C0C79AD}" destId="{F9A9FAD6-EF4D-954F-96D9-E02BBDD2F250}" srcOrd="0" destOrd="0" presId="urn:microsoft.com/office/officeart/2005/8/layout/list1"/>
    <dgm:cxn modelId="{5B7921ED-9D09-4C41-80E2-FBCCA8FAEC9B}" type="presParOf" srcId="{4E6E142D-4F4E-AB41-ADB0-CB447C0C79AD}" destId="{6118AF41-9594-1F4E-A920-E383CCFA8C63}" srcOrd="1" destOrd="0" presId="urn:microsoft.com/office/officeart/2005/8/layout/list1"/>
    <dgm:cxn modelId="{1E11C6CC-598F-4647-BF88-B75AE9F238D6}" type="presParOf" srcId="{F17CA38B-4594-5A45-B7F4-AC138F48CF2C}" destId="{DA20A487-F0D5-0C40-B4BA-E07B11157615}" srcOrd="9" destOrd="0" presId="urn:microsoft.com/office/officeart/2005/8/layout/list1"/>
    <dgm:cxn modelId="{FFB6E55E-B017-9A4A-BD4E-1EA97DB25CDB}" type="presParOf" srcId="{F17CA38B-4594-5A45-B7F4-AC138F48CF2C}" destId="{E25F6098-34BE-BC4B-B2D1-A7DD89F87CA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36962-D21E-0247-813D-88B45A6E911E}">
      <dsp:nvSpPr>
        <dsp:cNvPr id="0" name=""/>
        <dsp:cNvSpPr/>
      </dsp:nvSpPr>
      <dsp:spPr>
        <a:xfrm>
          <a:off x="4329325" y="0"/>
          <a:ext cx="2524538" cy="2524538"/>
        </a:xfrm>
        <a:prstGeom prst="triangle">
          <a:avLst/>
        </a:prstGeom>
        <a:solidFill>
          <a:schemeClr val="accent1">
            <a:hueOff val="0"/>
            <a:satOff val="0"/>
            <a:lumOff val="0"/>
            <a:alphaOff val="0"/>
          </a:schemeClr>
        </a:solidFill>
        <a:ln w="444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Parents &amp; Students</a:t>
          </a:r>
        </a:p>
      </dsp:txBody>
      <dsp:txXfrm>
        <a:off x="4960460" y="1262269"/>
        <a:ext cx="1262269" cy="1262269"/>
      </dsp:txXfrm>
    </dsp:sp>
    <dsp:sp modelId="{DEAEF676-2213-E34C-9479-9747CD9D074C}">
      <dsp:nvSpPr>
        <dsp:cNvPr id="0" name=""/>
        <dsp:cNvSpPr/>
      </dsp:nvSpPr>
      <dsp:spPr>
        <a:xfrm>
          <a:off x="3052969" y="2524538"/>
          <a:ext cx="2524538" cy="25245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Merit Aid</a:t>
          </a:r>
        </a:p>
      </dsp:txBody>
      <dsp:txXfrm>
        <a:off x="3684104" y="3786807"/>
        <a:ext cx="1262269" cy="1262269"/>
      </dsp:txXfrm>
    </dsp:sp>
    <dsp:sp modelId="{38277099-0FDF-DE43-A260-4EE47777F698}">
      <dsp:nvSpPr>
        <dsp:cNvPr id="0" name=""/>
        <dsp:cNvSpPr/>
      </dsp:nvSpPr>
      <dsp:spPr>
        <a:xfrm rot="10800000">
          <a:off x="4301177" y="2524538"/>
          <a:ext cx="2524538" cy="25245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Loans</a:t>
          </a:r>
        </a:p>
      </dsp:txBody>
      <dsp:txXfrm rot="10800000">
        <a:off x="4932311" y="2524538"/>
        <a:ext cx="1262269" cy="1262269"/>
      </dsp:txXfrm>
    </dsp:sp>
    <dsp:sp modelId="{CF40A364-EB27-0340-A0B5-8ABF250B5F50}">
      <dsp:nvSpPr>
        <dsp:cNvPr id="0" name=""/>
        <dsp:cNvSpPr/>
      </dsp:nvSpPr>
      <dsp:spPr>
        <a:xfrm>
          <a:off x="5577508" y="2524538"/>
          <a:ext cx="2524538" cy="25245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Need Based Aid</a:t>
          </a:r>
        </a:p>
      </dsp:txBody>
      <dsp:txXfrm>
        <a:off x="6208643" y="3786807"/>
        <a:ext cx="1262269" cy="1262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50038-F312-674E-BE38-C4FB70D5AF90}">
      <dsp:nvSpPr>
        <dsp:cNvPr id="0" name=""/>
        <dsp:cNvSpPr/>
      </dsp:nvSpPr>
      <dsp:spPr>
        <a:xfrm rot="10800000">
          <a:off x="0" y="0"/>
          <a:ext cx="11887199" cy="1367146"/>
        </a:xfrm>
        <a:prstGeom prst="trapezoid">
          <a:avLst>
            <a:gd name="adj" fmla="val 108686"/>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Colleges through the application process- </a:t>
          </a:r>
          <a:br>
            <a:rPr lang="en-US" sz="3000" kern="1200" dirty="0"/>
          </a:br>
          <a:r>
            <a:rPr lang="en-US" sz="3000" kern="1200" dirty="0"/>
            <a:t>based on right fit lists</a:t>
          </a:r>
        </a:p>
      </dsp:txBody>
      <dsp:txXfrm rot="-10800000">
        <a:off x="2080259" y="0"/>
        <a:ext cx="7726679" cy="1367146"/>
      </dsp:txXfrm>
    </dsp:sp>
    <dsp:sp modelId="{F7D8E980-A6C7-3643-8DA8-187FE4C9F9A1}">
      <dsp:nvSpPr>
        <dsp:cNvPr id="0" name=""/>
        <dsp:cNvSpPr/>
      </dsp:nvSpPr>
      <dsp:spPr>
        <a:xfrm rot="10800000">
          <a:off x="1477296" y="1367146"/>
          <a:ext cx="8932605" cy="1367146"/>
        </a:xfrm>
        <a:prstGeom prst="trapezoid">
          <a:avLst>
            <a:gd name="adj" fmla="val 108686"/>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Colleges through the acceptance process – </a:t>
          </a:r>
          <a:br>
            <a:rPr lang="en-US" sz="3000" kern="1200" dirty="0"/>
          </a:br>
          <a:r>
            <a:rPr lang="en-US" sz="3000" kern="1200" dirty="0"/>
            <a:t>watch for invitations via email</a:t>
          </a:r>
        </a:p>
      </dsp:txBody>
      <dsp:txXfrm rot="-10800000">
        <a:off x="3040502" y="1367146"/>
        <a:ext cx="5806193" cy="1367146"/>
      </dsp:txXfrm>
    </dsp:sp>
    <dsp:sp modelId="{48B199F0-08A7-2D4D-92D4-BA4040792643}">
      <dsp:nvSpPr>
        <dsp:cNvPr id="0" name=""/>
        <dsp:cNvSpPr/>
      </dsp:nvSpPr>
      <dsp:spPr>
        <a:xfrm rot="10800000">
          <a:off x="2971799" y="2734293"/>
          <a:ext cx="5943599" cy="1367146"/>
        </a:xfrm>
        <a:prstGeom prst="trapezoid">
          <a:avLst>
            <a:gd name="adj" fmla="val 108686"/>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Local – rotary, banks, employers</a:t>
          </a:r>
        </a:p>
      </dsp:txBody>
      <dsp:txXfrm rot="-10800000">
        <a:off x="4011929" y="2734293"/>
        <a:ext cx="3863339" cy="1367146"/>
      </dsp:txXfrm>
    </dsp:sp>
    <dsp:sp modelId="{DFF65345-FB83-4848-80CA-366B51AB0819}">
      <dsp:nvSpPr>
        <dsp:cNvPr id="0" name=""/>
        <dsp:cNvSpPr/>
      </dsp:nvSpPr>
      <dsp:spPr>
        <a:xfrm rot="10800000">
          <a:off x="4457699" y="4101440"/>
          <a:ext cx="2971799" cy="1367146"/>
        </a:xfrm>
        <a:prstGeom prst="trapezoid">
          <a:avLst>
            <a:gd name="adj" fmla="val 108686"/>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Private – </a:t>
          </a:r>
          <a:br>
            <a:rPr lang="en-US" sz="3000" kern="1200" dirty="0"/>
          </a:br>
          <a:r>
            <a:rPr lang="en-US" sz="3000" kern="1200" dirty="0"/>
            <a:t>web based</a:t>
          </a:r>
        </a:p>
      </dsp:txBody>
      <dsp:txXfrm rot="-10800000">
        <a:off x="4457699" y="4101440"/>
        <a:ext cx="2971799" cy="13671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36962-D21E-0247-813D-88B45A6E911E}">
      <dsp:nvSpPr>
        <dsp:cNvPr id="0" name=""/>
        <dsp:cNvSpPr/>
      </dsp:nvSpPr>
      <dsp:spPr>
        <a:xfrm>
          <a:off x="4329325" y="0"/>
          <a:ext cx="2524538" cy="2524538"/>
        </a:xfrm>
        <a:prstGeom prst="triangle">
          <a:avLst/>
        </a:prstGeom>
        <a:solidFill>
          <a:schemeClr val="accent1">
            <a:hueOff val="0"/>
            <a:satOff val="0"/>
            <a:lumOff val="0"/>
            <a:alphaOff val="0"/>
          </a:schemeClr>
        </a:solidFill>
        <a:ln w="444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Parents &amp; Students</a:t>
          </a:r>
        </a:p>
      </dsp:txBody>
      <dsp:txXfrm>
        <a:off x="4960460" y="1262269"/>
        <a:ext cx="1262269" cy="1262269"/>
      </dsp:txXfrm>
    </dsp:sp>
    <dsp:sp modelId="{DEAEF676-2213-E34C-9479-9747CD9D074C}">
      <dsp:nvSpPr>
        <dsp:cNvPr id="0" name=""/>
        <dsp:cNvSpPr/>
      </dsp:nvSpPr>
      <dsp:spPr>
        <a:xfrm>
          <a:off x="3052969" y="2524538"/>
          <a:ext cx="2524538" cy="25245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Merit Aid</a:t>
          </a:r>
        </a:p>
      </dsp:txBody>
      <dsp:txXfrm>
        <a:off x="3684104" y="3786807"/>
        <a:ext cx="1262269" cy="1262269"/>
      </dsp:txXfrm>
    </dsp:sp>
    <dsp:sp modelId="{38277099-0FDF-DE43-A260-4EE47777F698}">
      <dsp:nvSpPr>
        <dsp:cNvPr id="0" name=""/>
        <dsp:cNvSpPr/>
      </dsp:nvSpPr>
      <dsp:spPr>
        <a:xfrm rot="10800000">
          <a:off x="4335914" y="2524538"/>
          <a:ext cx="2524538" cy="2524538"/>
        </a:xfrm>
        <a:prstGeom prst="triangle">
          <a:avLst/>
        </a:prstGeom>
        <a:solidFill>
          <a:schemeClr val="accent1">
            <a:hueOff val="0"/>
            <a:satOff val="0"/>
            <a:lumOff val="0"/>
            <a:alphaOff val="0"/>
          </a:schemeClr>
        </a:solidFill>
        <a:ln w="444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Loans</a:t>
          </a:r>
        </a:p>
      </dsp:txBody>
      <dsp:txXfrm rot="10800000">
        <a:off x="4967048" y="2524538"/>
        <a:ext cx="1262269" cy="1262269"/>
      </dsp:txXfrm>
    </dsp:sp>
    <dsp:sp modelId="{CF40A364-EB27-0340-A0B5-8ABF250B5F50}">
      <dsp:nvSpPr>
        <dsp:cNvPr id="0" name=""/>
        <dsp:cNvSpPr/>
      </dsp:nvSpPr>
      <dsp:spPr>
        <a:xfrm>
          <a:off x="5623808" y="2524538"/>
          <a:ext cx="2524538" cy="25245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Need Based Aid</a:t>
          </a:r>
        </a:p>
      </dsp:txBody>
      <dsp:txXfrm>
        <a:off x="6254943" y="3786807"/>
        <a:ext cx="1262269" cy="1262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B1FF0-2B04-8346-B89A-8ECA95F3970D}">
      <dsp:nvSpPr>
        <dsp:cNvPr id="0" name=""/>
        <dsp:cNvSpPr/>
      </dsp:nvSpPr>
      <dsp:spPr>
        <a:xfrm>
          <a:off x="0" y="84989"/>
          <a:ext cx="8128000" cy="1259212"/>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812292" rIns="63082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Tuition, Room &amp; Board, Books, Fees, Disability equipment</a:t>
          </a:r>
        </a:p>
      </dsp:txBody>
      <dsp:txXfrm>
        <a:off x="0" y="84989"/>
        <a:ext cx="8128000" cy="1259212"/>
      </dsp:txXfrm>
    </dsp:sp>
    <dsp:sp modelId="{011ECEC1-DD48-234D-B920-FC1EA3DB2229}">
      <dsp:nvSpPr>
        <dsp:cNvPr id="0" name=""/>
        <dsp:cNvSpPr/>
      </dsp:nvSpPr>
      <dsp:spPr>
        <a:xfrm>
          <a:off x="406400" y="14243"/>
          <a:ext cx="5801116" cy="6463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US" sz="2000" kern="1200" dirty="0"/>
            <a:t>Use during college is limited to expenses</a:t>
          </a:r>
        </a:p>
      </dsp:txBody>
      <dsp:txXfrm>
        <a:off x="437954" y="45797"/>
        <a:ext cx="5738008" cy="583278"/>
      </dsp:txXfrm>
    </dsp:sp>
    <dsp:sp modelId="{739C08A9-D74F-E648-A6CB-3B012C92E813}">
      <dsp:nvSpPr>
        <dsp:cNvPr id="0" name=""/>
        <dsp:cNvSpPr/>
      </dsp:nvSpPr>
      <dsp:spPr>
        <a:xfrm>
          <a:off x="0" y="1603178"/>
          <a:ext cx="8128000" cy="2764125"/>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812292" rIns="63082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Does it make sense to take out subsidized money early to avoid private loans in year 4? Subsidized loans are at 0% until payback, can the family earn interest in this time frame?</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Well funded 529 – is grad school a thought – set aside $27K potentially</a:t>
          </a:r>
        </a:p>
      </dsp:txBody>
      <dsp:txXfrm>
        <a:off x="0" y="1603178"/>
        <a:ext cx="8128000" cy="2764125"/>
      </dsp:txXfrm>
    </dsp:sp>
    <dsp:sp modelId="{93BEF553-D582-D243-994D-EC927B3BDB15}">
      <dsp:nvSpPr>
        <dsp:cNvPr id="0" name=""/>
        <dsp:cNvSpPr/>
      </dsp:nvSpPr>
      <dsp:spPr>
        <a:xfrm>
          <a:off x="406400" y="1554802"/>
          <a:ext cx="6113304" cy="62401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US" sz="2000" kern="1200" dirty="0"/>
            <a:t>Plan for all 4 years to maximize the value of the 529</a:t>
          </a:r>
        </a:p>
      </dsp:txBody>
      <dsp:txXfrm>
        <a:off x="436862" y="1585264"/>
        <a:ext cx="6052380" cy="563092"/>
      </dsp:txXfrm>
    </dsp:sp>
    <dsp:sp modelId="{E25F6098-34BE-BC4B-B2D1-A7DD89F87CA3}">
      <dsp:nvSpPr>
        <dsp:cNvPr id="0" name=""/>
        <dsp:cNvSpPr/>
      </dsp:nvSpPr>
      <dsp:spPr>
        <a:xfrm>
          <a:off x="0" y="4630517"/>
          <a:ext cx="8128000" cy="184275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812292" rIns="63082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Some families want students to take out loans for "skin" and plan to pay them off if the student does well.</a:t>
          </a:r>
        </a:p>
        <a:p>
          <a:pPr marL="228600" lvl="1" indent="-228600" algn="l" defTabSz="889000">
            <a:lnSpc>
              <a:spcPct val="90000"/>
            </a:lnSpc>
            <a:spcBef>
              <a:spcPct val="0"/>
            </a:spcBef>
            <a:spcAft>
              <a:spcPct val="15000"/>
            </a:spcAft>
            <a:buChar char="•"/>
          </a:pPr>
          <a:r>
            <a:rPr lang="en-US" sz="2000" kern="1200" dirty="0"/>
            <a:t>Wisconsin is not a “conforming” state – SECURE ACT</a:t>
          </a:r>
        </a:p>
      </dsp:txBody>
      <dsp:txXfrm>
        <a:off x="0" y="4630517"/>
        <a:ext cx="8128000" cy="1842750"/>
      </dsp:txXfrm>
    </dsp:sp>
    <dsp:sp modelId="{6118AF41-9594-1F4E-A920-E383CCFA8C63}">
      <dsp:nvSpPr>
        <dsp:cNvPr id="0" name=""/>
        <dsp:cNvSpPr/>
      </dsp:nvSpPr>
      <dsp:spPr>
        <a:xfrm>
          <a:off x="406400" y="4577903"/>
          <a:ext cx="6336393" cy="62825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US" sz="2000" kern="1200" dirty="0"/>
            <a:t>Before using a 529’s for loans</a:t>
          </a:r>
        </a:p>
      </dsp:txBody>
      <dsp:txXfrm>
        <a:off x="437069" y="4608572"/>
        <a:ext cx="6275055" cy="566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B1FF0-2B04-8346-B89A-8ECA95F3970D}">
      <dsp:nvSpPr>
        <dsp:cNvPr id="0" name=""/>
        <dsp:cNvSpPr/>
      </dsp:nvSpPr>
      <dsp:spPr>
        <a:xfrm>
          <a:off x="0" y="115262"/>
          <a:ext cx="8128000" cy="19183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874776" rIns="63082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Money that goes to pay for college is reported on the following year’s FAFSA as student income – assessed at 50%</a:t>
          </a:r>
        </a:p>
        <a:p>
          <a:pPr marL="228600" lvl="1" indent="-228600" algn="l" defTabSz="889000">
            <a:lnSpc>
              <a:spcPct val="90000"/>
            </a:lnSpc>
            <a:spcBef>
              <a:spcPct val="0"/>
            </a:spcBef>
            <a:spcAft>
              <a:spcPct val="15000"/>
            </a:spcAft>
            <a:buChar char="•"/>
          </a:pPr>
          <a:r>
            <a:rPr lang="en-US" sz="2000" kern="1200" dirty="0"/>
            <a:t>Depending on need status, this could impact grants/scholarships</a:t>
          </a:r>
        </a:p>
      </dsp:txBody>
      <dsp:txXfrm>
        <a:off x="0" y="115262"/>
        <a:ext cx="8128000" cy="1918350"/>
      </dsp:txXfrm>
    </dsp:sp>
    <dsp:sp modelId="{011ECEC1-DD48-234D-B920-FC1EA3DB2229}">
      <dsp:nvSpPr>
        <dsp:cNvPr id="0" name=""/>
        <dsp:cNvSpPr/>
      </dsp:nvSpPr>
      <dsp:spPr>
        <a:xfrm>
          <a:off x="406400" y="39074"/>
          <a:ext cx="5801116" cy="6961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US" sz="2000" kern="1200" dirty="0"/>
            <a:t>Potential Impact on Need based money</a:t>
          </a:r>
        </a:p>
      </dsp:txBody>
      <dsp:txXfrm>
        <a:off x="440381" y="73055"/>
        <a:ext cx="5733154" cy="628146"/>
      </dsp:txXfrm>
    </dsp:sp>
    <dsp:sp modelId="{739C08A9-D74F-E648-A6CB-3B012C92E813}">
      <dsp:nvSpPr>
        <dsp:cNvPr id="0" name=""/>
        <dsp:cNvSpPr/>
      </dsp:nvSpPr>
      <dsp:spPr>
        <a:xfrm>
          <a:off x="0" y="2312510"/>
          <a:ext cx="8128000" cy="218295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874776" rIns="63082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If it’s possible, wait until after fall of junior year, once FAFSA is completed in Oct </a:t>
          </a:r>
        </a:p>
        <a:p>
          <a:pPr marL="228600" lvl="1" indent="-228600" algn="l" defTabSz="889000">
            <a:lnSpc>
              <a:spcPct val="90000"/>
            </a:lnSpc>
            <a:spcBef>
              <a:spcPct val="0"/>
            </a:spcBef>
            <a:spcAft>
              <a:spcPct val="15000"/>
            </a:spcAft>
            <a:buChar char="•"/>
          </a:pPr>
          <a:r>
            <a:rPr lang="en-US" sz="2000" kern="1200" dirty="0"/>
            <a:t>Money can now be used for the remainder of junior and all of senior year</a:t>
          </a:r>
        </a:p>
      </dsp:txBody>
      <dsp:txXfrm>
        <a:off x="0" y="2312510"/>
        <a:ext cx="8128000" cy="2182950"/>
      </dsp:txXfrm>
    </dsp:sp>
    <dsp:sp modelId="{93BEF553-D582-D243-994D-EC927B3BDB15}">
      <dsp:nvSpPr>
        <dsp:cNvPr id="0" name=""/>
        <dsp:cNvSpPr/>
      </dsp:nvSpPr>
      <dsp:spPr>
        <a:xfrm>
          <a:off x="406400" y="2260412"/>
          <a:ext cx="6113304" cy="67201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US" sz="2000" kern="1200" dirty="0"/>
            <a:t>Parent Money First, Others Second</a:t>
          </a:r>
        </a:p>
      </dsp:txBody>
      <dsp:txXfrm>
        <a:off x="439205" y="2293217"/>
        <a:ext cx="6047694" cy="606408"/>
      </dsp:txXfrm>
    </dsp:sp>
    <dsp:sp modelId="{E25F6098-34BE-BC4B-B2D1-A7DD89F87CA3}">
      <dsp:nvSpPr>
        <dsp:cNvPr id="0" name=""/>
        <dsp:cNvSpPr/>
      </dsp:nvSpPr>
      <dsp:spPr>
        <a:xfrm>
          <a:off x="0" y="4778920"/>
          <a:ext cx="8128000" cy="165375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874776" rIns="63082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Assure there is a 4 year plan for how to pay for school </a:t>
          </a:r>
        </a:p>
        <a:p>
          <a:pPr marL="228600" lvl="1" indent="-228600" algn="l" defTabSz="889000">
            <a:lnSpc>
              <a:spcPct val="90000"/>
            </a:lnSpc>
            <a:spcBef>
              <a:spcPct val="0"/>
            </a:spcBef>
            <a:spcAft>
              <a:spcPct val="15000"/>
            </a:spcAft>
            <a:buChar char="•"/>
          </a:pPr>
          <a:r>
            <a:rPr lang="en-US" sz="2000" kern="1200" dirty="0"/>
            <a:t>Other contributors may consider helping pay off student loans</a:t>
          </a:r>
        </a:p>
      </dsp:txBody>
      <dsp:txXfrm>
        <a:off x="0" y="4778920"/>
        <a:ext cx="8128000" cy="1653750"/>
      </dsp:txXfrm>
    </dsp:sp>
    <dsp:sp modelId="{6118AF41-9594-1F4E-A920-E383CCFA8C63}">
      <dsp:nvSpPr>
        <dsp:cNvPr id="0" name=""/>
        <dsp:cNvSpPr/>
      </dsp:nvSpPr>
      <dsp:spPr>
        <a:xfrm>
          <a:off x="406400" y="4722260"/>
          <a:ext cx="6336393" cy="676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n-US" sz="2000" kern="1200" dirty="0"/>
            <a:t>If student is not need based, money has no impact</a:t>
          </a:r>
        </a:p>
      </dsp:txBody>
      <dsp:txXfrm>
        <a:off x="439428" y="4755288"/>
        <a:ext cx="6270337" cy="6105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5AF5F-2EAE-9748-A73D-B73FDFC52C1F}" type="datetimeFigureOut">
              <a:rPr lang="en-US" smtClean="0"/>
              <a:t>2/23/20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2A789-5F7A-E440-80B9-F6221326722C}" type="slidenum">
              <a:rPr lang="en-US" smtClean="0"/>
              <a:t>‹#›</a:t>
            </a:fld>
            <a:endParaRPr lang="en-US"/>
          </a:p>
        </p:txBody>
      </p:sp>
    </p:spTree>
    <p:extLst>
      <p:ext uri="{BB962C8B-B14F-4D97-AF65-F5344CB8AC3E}">
        <p14:creationId xmlns:p14="http://schemas.microsoft.com/office/powerpoint/2010/main" val="247446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everyone! My name is Lessa Scherrer and I am an independent college consultant, which means I work directly with students and families to guide them through the college application process.</a:t>
            </a:r>
          </a:p>
          <a:p>
            <a:endParaRPr lang="en-US" dirty="0"/>
          </a:p>
          <a:p>
            <a:r>
              <a:rPr lang="en-US" dirty="0"/>
              <a:t>Tonight I'm going to be talking about financial aid and providing you with some tips to help this major purchase be less intimidating.</a:t>
            </a:r>
          </a:p>
        </p:txBody>
      </p:sp>
      <p:sp>
        <p:nvSpPr>
          <p:cNvPr id="4" name="Slide Number Placeholder 3"/>
          <p:cNvSpPr>
            <a:spLocks noGrp="1"/>
          </p:cNvSpPr>
          <p:nvPr>
            <p:ph type="sldNum" sz="quarter" idx="5"/>
          </p:nvPr>
        </p:nvSpPr>
        <p:spPr/>
        <p:txBody>
          <a:bodyPr/>
          <a:lstStyle/>
          <a:p>
            <a:fld id="{B6C2A789-5F7A-E440-80B9-F6221326722C}" type="slidenum">
              <a:rPr lang="en-US" smtClean="0"/>
              <a:t>1</a:t>
            </a:fld>
            <a:endParaRPr lang="en-US"/>
          </a:p>
        </p:txBody>
      </p:sp>
    </p:spTree>
    <p:extLst>
      <p:ext uri="{BB962C8B-B14F-4D97-AF65-F5344CB8AC3E}">
        <p14:creationId xmlns:p14="http://schemas.microsoft.com/office/powerpoint/2010/main" val="254584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 little bit about the Federal student loan, sometimes called the Stafford loan. There are limits on how much a student can borrow and when. You can see here how the amount goes up a bit each year through the 5th year. This is because the average student is taking 5 years and 8 months to graduate from college. </a:t>
            </a:r>
          </a:p>
          <a:p>
            <a:endParaRPr lang="en-US" dirty="0"/>
          </a:p>
          <a:p>
            <a:r>
              <a:rPr lang="en-US" dirty="0"/>
              <a:t>If you are going to use the Stafford loan, you'll want to take it out from the beginning. Even if you can afford to pay that $5500, it sometimes makes more sense to apply that saved money toward junior or senior year, when money can get tighter. You cannot go back to access that $5500 Stafford load in junior year.</a:t>
            </a:r>
          </a:p>
        </p:txBody>
      </p:sp>
      <p:sp>
        <p:nvSpPr>
          <p:cNvPr id="4" name="Slide Number Placeholder 3"/>
          <p:cNvSpPr>
            <a:spLocks noGrp="1"/>
          </p:cNvSpPr>
          <p:nvPr>
            <p:ph type="sldNum" sz="quarter" idx="5"/>
          </p:nvPr>
        </p:nvSpPr>
        <p:spPr/>
        <p:txBody>
          <a:bodyPr/>
          <a:lstStyle/>
          <a:p>
            <a:fld id="{B6C2A789-5F7A-E440-80B9-F6221326722C}" type="slidenum">
              <a:rPr lang="en-US" smtClean="0"/>
              <a:t>12</a:t>
            </a:fld>
            <a:endParaRPr lang="en-US"/>
          </a:p>
        </p:txBody>
      </p:sp>
    </p:spTree>
    <p:extLst>
      <p:ext uri="{BB962C8B-B14F-4D97-AF65-F5344CB8AC3E}">
        <p14:creationId xmlns:p14="http://schemas.microsoft.com/office/powerpoint/2010/main" val="2453635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 bit earlier about how to demonstrate the amount of money that is being charged by comparing it to a car payment or the cost of a house. Here are some overall guidelines for how much debt to take out.</a:t>
            </a:r>
          </a:p>
        </p:txBody>
      </p:sp>
      <p:sp>
        <p:nvSpPr>
          <p:cNvPr id="4" name="Slide Number Placeholder 3"/>
          <p:cNvSpPr>
            <a:spLocks noGrp="1"/>
          </p:cNvSpPr>
          <p:nvPr>
            <p:ph type="sldNum" sz="quarter" idx="5"/>
          </p:nvPr>
        </p:nvSpPr>
        <p:spPr/>
        <p:txBody>
          <a:bodyPr/>
          <a:lstStyle/>
          <a:p>
            <a:fld id="{B6C2A789-5F7A-E440-80B9-F6221326722C}" type="slidenum">
              <a:rPr lang="en-US" smtClean="0"/>
              <a:t>13</a:t>
            </a:fld>
            <a:endParaRPr lang="en-US"/>
          </a:p>
        </p:txBody>
      </p:sp>
    </p:spTree>
    <p:extLst>
      <p:ext uri="{BB962C8B-B14F-4D97-AF65-F5344CB8AC3E}">
        <p14:creationId xmlns:p14="http://schemas.microsoft.com/office/powerpoint/2010/main" val="2539104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rule of thumb is to take out no more loans than the first-year salary for your chosen profession. A future social worker should not take out more than $20,000. A future programmer could go as high as $67,000.</a:t>
            </a:r>
          </a:p>
          <a:p>
            <a:endParaRPr lang="en-US" dirty="0"/>
          </a:p>
          <a:p>
            <a:r>
              <a:rPr lang="en-US" dirty="0"/>
              <a:t>That $67000 will turn into approximately $670 per month in loan payment, which very well may keep you from getting a new car with your new salary.</a:t>
            </a:r>
          </a:p>
          <a:p>
            <a:endParaRPr lang="en-US" dirty="0"/>
          </a:p>
          <a:p>
            <a:r>
              <a:rPr lang="en-US" dirty="0"/>
              <a:t>With the exception of the Parent PLUS loan, there is no analysis of your ability to pay. You need to be smart about how much you are borrowing.</a:t>
            </a:r>
          </a:p>
        </p:txBody>
      </p:sp>
      <p:sp>
        <p:nvSpPr>
          <p:cNvPr id="4" name="Slide Number Placeholder 3"/>
          <p:cNvSpPr>
            <a:spLocks noGrp="1"/>
          </p:cNvSpPr>
          <p:nvPr>
            <p:ph type="sldNum" sz="quarter" idx="5"/>
          </p:nvPr>
        </p:nvSpPr>
        <p:spPr/>
        <p:txBody>
          <a:bodyPr/>
          <a:lstStyle/>
          <a:p>
            <a:fld id="{B6C2A789-5F7A-E440-80B9-F6221326722C}" type="slidenum">
              <a:rPr lang="en-US" smtClean="0"/>
              <a:t>15</a:t>
            </a:fld>
            <a:endParaRPr lang="en-US"/>
          </a:p>
        </p:txBody>
      </p:sp>
    </p:spTree>
    <p:extLst>
      <p:ext uri="{BB962C8B-B14F-4D97-AF65-F5344CB8AC3E}">
        <p14:creationId xmlns:p14="http://schemas.microsoft.com/office/powerpoint/2010/main" val="2041840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824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10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how much money your family makes, by picking the right schools, your student can earn free merit aid based on their grades, test scores like ACT, and talents. </a:t>
            </a:r>
          </a:p>
          <a:p>
            <a:endParaRPr lang="en-US" dirty="0"/>
          </a:p>
          <a:p>
            <a:r>
              <a:rPr lang="en-US" dirty="0"/>
              <a:t>Everyone who files FAFSA gets access to the Stafford loan program.</a:t>
            </a:r>
          </a:p>
          <a:p>
            <a:endParaRPr lang="en-US" dirty="0"/>
          </a:p>
          <a:p>
            <a:r>
              <a:rPr lang="en-US" dirty="0"/>
              <a:t>Stafford comes in two flavors: subsidized and unsubsidized. Students often have access to some of each type, but first come is first served. File your FAFSA early!</a:t>
            </a:r>
          </a:p>
        </p:txBody>
      </p:sp>
      <p:sp>
        <p:nvSpPr>
          <p:cNvPr id="4" name="Slide Number Placeholder 3"/>
          <p:cNvSpPr>
            <a:spLocks noGrp="1"/>
          </p:cNvSpPr>
          <p:nvPr>
            <p:ph type="sldNum" sz="quarter" idx="5"/>
          </p:nvPr>
        </p:nvSpPr>
        <p:spPr/>
        <p:txBody>
          <a:bodyPr/>
          <a:lstStyle/>
          <a:p>
            <a:fld id="{B6C2A789-5F7A-E440-80B9-F6221326722C}" type="slidenum">
              <a:rPr lang="en-US" smtClean="0"/>
              <a:t>22</a:t>
            </a:fld>
            <a:endParaRPr lang="en-US"/>
          </a:p>
        </p:txBody>
      </p:sp>
    </p:spTree>
    <p:extLst>
      <p:ext uri="{BB962C8B-B14F-4D97-AF65-F5344CB8AC3E}">
        <p14:creationId xmlns:p14="http://schemas.microsoft.com/office/powerpoint/2010/main" val="2727910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wait, what is FAFSA?</a:t>
            </a:r>
          </a:p>
          <a:p>
            <a:endParaRPr lang="en-US" dirty="0"/>
          </a:p>
          <a:p>
            <a:r>
              <a:rPr lang="en-US" dirty="0"/>
              <a:t>47% of your net income, after allowances for children, tuition, </a:t>
            </a:r>
            <a:r>
              <a:rPr lang="en-US" dirty="0" err="1"/>
              <a:t>etc</a:t>
            </a:r>
            <a:r>
              <a:rPr lang="en-US" dirty="0"/>
              <a:t> is included.</a:t>
            </a:r>
          </a:p>
        </p:txBody>
      </p:sp>
      <p:sp>
        <p:nvSpPr>
          <p:cNvPr id="4" name="Slide Number Placeholder 3"/>
          <p:cNvSpPr>
            <a:spLocks noGrp="1"/>
          </p:cNvSpPr>
          <p:nvPr>
            <p:ph type="sldNum" sz="quarter" idx="5"/>
          </p:nvPr>
        </p:nvSpPr>
        <p:spPr/>
        <p:txBody>
          <a:bodyPr/>
          <a:lstStyle/>
          <a:p>
            <a:fld id="{B6C2A789-5F7A-E440-80B9-F6221326722C}" type="slidenum">
              <a:rPr lang="en-US" smtClean="0"/>
              <a:t>23</a:t>
            </a:fld>
            <a:endParaRPr lang="en-US"/>
          </a:p>
        </p:txBody>
      </p:sp>
    </p:spTree>
    <p:extLst>
      <p:ext uri="{BB962C8B-B14F-4D97-AF65-F5344CB8AC3E}">
        <p14:creationId xmlns:p14="http://schemas.microsoft.com/office/powerpoint/2010/main" val="84174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few families can fully fund college out of their savings. Typically families use a combination of savings, student work income, and financial aid in the form of merit and need-based grants as well as student loans.</a:t>
            </a:r>
          </a:p>
        </p:txBody>
      </p:sp>
      <p:sp>
        <p:nvSpPr>
          <p:cNvPr id="4" name="Slide Number Placeholder 3"/>
          <p:cNvSpPr>
            <a:spLocks noGrp="1"/>
          </p:cNvSpPr>
          <p:nvPr>
            <p:ph type="sldNum" sz="quarter" idx="5"/>
          </p:nvPr>
        </p:nvSpPr>
        <p:spPr/>
        <p:txBody>
          <a:bodyPr/>
          <a:lstStyle/>
          <a:p>
            <a:fld id="{B6C2A789-5F7A-E440-80B9-F6221326722C}" type="slidenum">
              <a:rPr lang="en-US" smtClean="0"/>
              <a:t>4</a:t>
            </a:fld>
            <a:endParaRPr lang="en-US"/>
          </a:p>
        </p:txBody>
      </p:sp>
    </p:spTree>
    <p:extLst>
      <p:ext uri="{BB962C8B-B14F-4D97-AF65-F5344CB8AC3E}">
        <p14:creationId xmlns:p14="http://schemas.microsoft.com/office/powerpoint/2010/main" val="262219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here believe you don't qualify for financial aid? Well, I have some good news for you!</a:t>
            </a:r>
          </a:p>
        </p:txBody>
      </p:sp>
      <p:sp>
        <p:nvSpPr>
          <p:cNvPr id="4" name="Slide Number Placeholder 3"/>
          <p:cNvSpPr>
            <a:spLocks noGrp="1"/>
          </p:cNvSpPr>
          <p:nvPr>
            <p:ph type="sldNum" sz="quarter" idx="5"/>
          </p:nvPr>
        </p:nvSpPr>
        <p:spPr/>
        <p:txBody>
          <a:bodyPr/>
          <a:lstStyle/>
          <a:p>
            <a:fld id="{B6C2A789-5F7A-E440-80B9-F6221326722C}" type="slidenum">
              <a:rPr lang="en-US" smtClean="0"/>
              <a:t>5</a:t>
            </a:fld>
            <a:endParaRPr lang="en-US"/>
          </a:p>
        </p:txBody>
      </p:sp>
    </p:spTree>
    <p:extLst>
      <p:ext uri="{BB962C8B-B14F-4D97-AF65-F5344CB8AC3E}">
        <p14:creationId xmlns:p14="http://schemas.microsoft.com/office/powerpoint/2010/main" val="15890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wait, what is FAFSA?</a:t>
            </a:r>
          </a:p>
          <a:p>
            <a:endParaRPr lang="en-US" dirty="0"/>
          </a:p>
          <a:p>
            <a:r>
              <a:rPr lang="en-US" dirty="0"/>
              <a:t>47% of your net income, after allowances for children, tuition, </a:t>
            </a:r>
            <a:r>
              <a:rPr lang="en-US" dirty="0" err="1"/>
              <a:t>etc</a:t>
            </a:r>
            <a:r>
              <a:rPr lang="en-US" dirty="0"/>
              <a:t> is included.</a:t>
            </a:r>
          </a:p>
        </p:txBody>
      </p:sp>
      <p:sp>
        <p:nvSpPr>
          <p:cNvPr id="4" name="Slide Number Placeholder 3"/>
          <p:cNvSpPr>
            <a:spLocks noGrp="1"/>
          </p:cNvSpPr>
          <p:nvPr>
            <p:ph type="sldNum" sz="quarter" idx="5"/>
          </p:nvPr>
        </p:nvSpPr>
        <p:spPr/>
        <p:txBody>
          <a:bodyPr/>
          <a:lstStyle/>
          <a:p>
            <a:fld id="{B6C2A789-5F7A-E440-80B9-F6221326722C}" type="slidenum">
              <a:rPr lang="en-US" smtClean="0"/>
              <a:t>6</a:t>
            </a:fld>
            <a:endParaRPr lang="en-US"/>
          </a:p>
        </p:txBody>
      </p:sp>
    </p:spTree>
    <p:extLst>
      <p:ext uri="{BB962C8B-B14F-4D97-AF65-F5344CB8AC3E}">
        <p14:creationId xmlns:p14="http://schemas.microsoft.com/office/powerpoint/2010/main" val="287167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I say it's so important to pick the correct schools. Your student may have need at one school, but no need at another. Don't judge your cost by the school's sticker price without knowing if you have need.</a:t>
            </a:r>
          </a:p>
        </p:txBody>
      </p:sp>
      <p:sp>
        <p:nvSpPr>
          <p:cNvPr id="4" name="Slide Number Placeholder 3"/>
          <p:cNvSpPr>
            <a:spLocks noGrp="1"/>
          </p:cNvSpPr>
          <p:nvPr>
            <p:ph type="sldNum" sz="quarter" idx="5"/>
          </p:nvPr>
        </p:nvSpPr>
        <p:spPr/>
        <p:txBody>
          <a:bodyPr/>
          <a:lstStyle/>
          <a:p>
            <a:fld id="{B6C2A789-5F7A-E440-80B9-F6221326722C}" type="slidenum">
              <a:rPr lang="en-US" smtClean="0"/>
              <a:t>7</a:t>
            </a:fld>
            <a:endParaRPr lang="en-US"/>
          </a:p>
        </p:txBody>
      </p:sp>
    </p:spTree>
    <p:extLst>
      <p:ext uri="{BB962C8B-B14F-4D97-AF65-F5344CB8AC3E}">
        <p14:creationId xmlns:p14="http://schemas.microsoft.com/office/powerpoint/2010/main" val="197916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there are scholarships. As you can see from this graphic, the most money comes from choosing the right financial fit schools and being aware of competitive scholarships at those schools. Outside scholarships, like these local and web-based ideas are treated like income by the colleges and can impact your need. But if your aid is all merit-based, there is no whammy.</a:t>
            </a:r>
          </a:p>
        </p:txBody>
      </p:sp>
      <p:sp>
        <p:nvSpPr>
          <p:cNvPr id="4" name="Slide Number Placeholder 3"/>
          <p:cNvSpPr>
            <a:spLocks noGrp="1"/>
          </p:cNvSpPr>
          <p:nvPr>
            <p:ph type="sldNum" sz="quarter" idx="5"/>
          </p:nvPr>
        </p:nvSpPr>
        <p:spPr/>
        <p:txBody>
          <a:bodyPr/>
          <a:lstStyle/>
          <a:p>
            <a:fld id="{B6C2A789-5F7A-E440-80B9-F6221326722C}" type="slidenum">
              <a:rPr lang="en-US" smtClean="0"/>
              <a:t>8</a:t>
            </a:fld>
            <a:endParaRPr lang="en-US"/>
          </a:p>
        </p:txBody>
      </p:sp>
    </p:spTree>
    <p:extLst>
      <p:ext uri="{BB962C8B-B14F-4D97-AF65-F5344CB8AC3E}">
        <p14:creationId xmlns:p14="http://schemas.microsoft.com/office/powerpoint/2010/main" val="409385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three financial aid tips every family should use:</a:t>
            </a:r>
          </a:p>
          <a:p>
            <a:endParaRPr lang="en-US" dirty="0"/>
          </a:p>
          <a:p>
            <a:r>
              <a:rPr lang="en-US" dirty="0"/>
              <a:t>One of the worst things you can say to your high achieving student is "if you can get in, we'll find a way to pay for it." The most expensive colleges this year are in the $75,000 range, per year, and are forecasted to hit $100,000 a year by 2024. Better to set a budget and discuss who pays for what from the beginning so your student doesn't fall in love with a school that is financially out of reach. And finally, help your teen understand these numbers that are being thrown around. Paying back student loan debt may mean they can't afford a car after graduation. Four years at UW Madison costs as much as half a house ($106K) and that's cheap!</a:t>
            </a:r>
          </a:p>
        </p:txBody>
      </p:sp>
      <p:sp>
        <p:nvSpPr>
          <p:cNvPr id="4" name="Slide Number Placeholder 3"/>
          <p:cNvSpPr>
            <a:spLocks noGrp="1"/>
          </p:cNvSpPr>
          <p:nvPr>
            <p:ph type="sldNum" sz="quarter" idx="5"/>
          </p:nvPr>
        </p:nvSpPr>
        <p:spPr/>
        <p:txBody>
          <a:bodyPr/>
          <a:lstStyle/>
          <a:p>
            <a:fld id="{B6C2A789-5F7A-E440-80B9-F6221326722C}" type="slidenum">
              <a:rPr lang="en-US" smtClean="0"/>
              <a:t>9</a:t>
            </a:fld>
            <a:endParaRPr lang="en-US"/>
          </a:p>
        </p:txBody>
      </p:sp>
    </p:spTree>
    <p:extLst>
      <p:ext uri="{BB962C8B-B14F-4D97-AF65-F5344CB8AC3E}">
        <p14:creationId xmlns:p14="http://schemas.microsoft.com/office/powerpoint/2010/main" val="429461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we've been talking about free money: grants and scholarships, but they only rarely cover the entire cost of attendance. We also need to talk about loans.</a:t>
            </a:r>
          </a:p>
        </p:txBody>
      </p:sp>
      <p:sp>
        <p:nvSpPr>
          <p:cNvPr id="4" name="Slide Number Placeholder 3"/>
          <p:cNvSpPr>
            <a:spLocks noGrp="1"/>
          </p:cNvSpPr>
          <p:nvPr>
            <p:ph type="sldNum" sz="quarter" idx="5"/>
          </p:nvPr>
        </p:nvSpPr>
        <p:spPr/>
        <p:txBody>
          <a:bodyPr/>
          <a:lstStyle/>
          <a:p>
            <a:fld id="{B6C2A789-5F7A-E440-80B9-F6221326722C}" type="slidenum">
              <a:rPr lang="en-US" smtClean="0"/>
              <a:t>10</a:t>
            </a:fld>
            <a:endParaRPr lang="en-US"/>
          </a:p>
        </p:txBody>
      </p:sp>
    </p:spTree>
    <p:extLst>
      <p:ext uri="{BB962C8B-B14F-4D97-AF65-F5344CB8AC3E}">
        <p14:creationId xmlns:p14="http://schemas.microsoft.com/office/powerpoint/2010/main" val="173250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from the federal government, detailing the types of loans students and families, mostly families, have available to them. I say "mostly families" because the Stafford loan is the only one that a student can take out in their own name, without a co-signer. All private loans will require a co-signer, and the Parent Plus loan is entirely the parent's responsibility.</a:t>
            </a:r>
          </a:p>
          <a:p>
            <a:endParaRPr lang="en-US" dirty="0"/>
          </a:p>
          <a:p>
            <a:endParaRPr lang="en-US" dirty="0"/>
          </a:p>
        </p:txBody>
      </p:sp>
      <p:sp>
        <p:nvSpPr>
          <p:cNvPr id="4" name="Slide Number Placeholder 3"/>
          <p:cNvSpPr>
            <a:spLocks noGrp="1"/>
          </p:cNvSpPr>
          <p:nvPr>
            <p:ph type="sldNum" sz="quarter" idx="5"/>
          </p:nvPr>
        </p:nvSpPr>
        <p:spPr/>
        <p:txBody>
          <a:bodyPr/>
          <a:lstStyle/>
          <a:p>
            <a:fld id="{B6C2A789-5F7A-E440-80B9-F6221326722C}" type="slidenum">
              <a:rPr lang="en-US" smtClean="0"/>
              <a:t>11</a:t>
            </a:fld>
            <a:endParaRPr lang="en-US"/>
          </a:p>
        </p:txBody>
      </p:sp>
    </p:spTree>
    <p:extLst>
      <p:ext uri="{BB962C8B-B14F-4D97-AF65-F5344CB8AC3E}">
        <p14:creationId xmlns:p14="http://schemas.microsoft.com/office/powerpoint/2010/main" val="376682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9847-C567-FF44-8F55-13FF3C8155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E59C69-7E3E-1E46-B487-15589C87FA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697443-3BBC-4E49-9FD2-AACE0C91ADE4}"/>
              </a:ext>
            </a:extLst>
          </p:cNvPr>
          <p:cNvSpPr>
            <a:spLocks noGrp="1"/>
          </p:cNvSpPr>
          <p:nvPr>
            <p:ph type="dt" sz="half" idx="10"/>
          </p:nvPr>
        </p:nvSpPr>
        <p:spPr/>
        <p:txBody>
          <a:bodyPr/>
          <a:lstStyle/>
          <a:p>
            <a:fld id="{1D7B5580-3782-0C45-9B48-BD2ECC3982D9}" type="datetimeFigureOut">
              <a:rPr lang="en-US" smtClean="0"/>
              <a:t>2/23/20</a:t>
            </a:fld>
            <a:endParaRPr lang="en-US"/>
          </a:p>
        </p:txBody>
      </p:sp>
      <p:sp>
        <p:nvSpPr>
          <p:cNvPr id="5" name="Footer Placeholder 4">
            <a:extLst>
              <a:ext uri="{FF2B5EF4-FFF2-40B4-BE49-F238E27FC236}">
                <a16:creationId xmlns:a16="http://schemas.microsoft.com/office/drawing/2014/main" id="{405F7648-D50B-A645-95F9-5EF5AC87B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C6A0C-E003-F24D-869F-48269E93B62F}"/>
              </a:ext>
            </a:extLst>
          </p:cNvPr>
          <p:cNvSpPr>
            <a:spLocks noGrp="1"/>
          </p:cNvSpPr>
          <p:nvPr>
            <p:ph type="sldNum" sz="quarter" idx="12"/>
          </p:nvPr>
        </p:nvSpPr>
        <p:spPr/>
        <p:txBody>
          <a:bodyPr/>
          <a:lstStyle/>
          <a:p>
            <a:fld id="{2CB87530-2F4C-E042-9816-0B9E70292F19}" type="slidenum">
              <a:rPr lang="en-US" smtClean="0"/>
              <a:t>‹#›</a:t>
            </a:fld>
            <a:endParaRPr lang="en-US"/>
          </a:p>
        </p:txBody>
      </p:sp>
    </p:spTree>
    <p:extLst>
      <p:ext uri="{BB962C8B-B14F-4D97-AF65-F5344CB8AC3E}">
        <p14:creationId xmlns:p14="http://schemas.microsoft.com/office/powerpoint/2010/main" val="287028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744B-8A1E-8E48-B7FF-71A5C5AEC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C75EAA-5F19-CA4A-8465-46F778BFD2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07BE5-267E-614B-A438-E4DB1900E9A0}"/>
              </a:ext>
            </a:extLst>
          </p:cNvPr>
          <p:cNvSpPr>
            <a:spLocks noGrp="1"/>
          </p:cNvSpPr>
          <p:nvPr>
            <p:ph type="dt" sz="half" idx="10"/>
          </p:nvPr>
        </p:nvSpPr>
        <p:spPr/>
        <p:txBody>
          <a:bodyPr/>
          <a:lstStyle/>
          <a:p>
            <a:fld id="{1D7B5580-3782-0C45-9B48-BD2ECC3982D9}" type="datetimeFigureOut">
              <a:rPr lang="en-US" smtClean="0"/>
              <a:t>2/23/20</a:t>
            </a:fld>
            <a:endParaRPr lang="en-US"/>
          </a:p>
        </p:txBody>
      </p:sp>
      <p:sp>
        <p:nvSpPr>
          <p:cNvPr id="5" name="Footer Placeholder 4">
            <a:extLst>
              <a:ext uri="{FF2B5EF4-FFF2-40B4-BE49-F238E27FC236}">
                <a16:creationId xmlns:a16="http://schemas.microsoft.com/office/drawing/2014/main" id="{1E523624-F00D-3D48-9EDF-0DEDEF200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F4EB4-285A-5341-B878-F9CD3EFCBCD5}"/>
              </a:ext>
            </a:extLst>
          </p:cNvPr>
          <p:cNvSpPr>
            <a:spLocks noGrp="1"/>
          </p:cNvSpPr>
          <p:nvPr>
            <p:ph type="sldNum" sz="quarter" idx="12"/>
          </p:nvPr>
        </p:nvSpPr>
        <p:spPr/>
        <p:txBody>
          <a:bodyPr/>
          <a:lstStyle/>
          <a:p>
            <a:fld id="{2CB87530-2F4C-E042-9816-0B9E70292F19}" type="slidenum">
              <a:rPr lang="en-US" smtClean="0"/>
              <a:t>‹#›</a:t>
            </a:fld>
            <a:endParaRPr lang="en-US"/>
          </a:p>
        </p:txBody>
      </p:sp>
    </p:spTree>
    <p:extLst>
      <p:ext uri="{BB962C8B-B14F-4D97-AF65-F5344CB8AC3E}">
        <p14:creationId xmlns:p14="http://schemas.microsoft.com/office/powerpoint/2010/main" val="117000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F50718-194D-304A-8E7E-718F489BE4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38DB92-9C75-044F-8B81-F2AD311B91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43E0B-0011-6F41-866D-EC301C5D22C0}"/>
              </a:ext>
            </a:extLst>
          </p:cNvPr>
          <p:cNvSpPr>
            <a:spLocks noGrp="1"/>
          </p:cNvSpPr>
          <p:nvPr>
            <p:ph type="dt" sz="half" idx="10"/>
          </p:nvPr>
        </p:nvSpPr>
        <p:spPr/>
        <p:txBody>
          <a:bodyPr/>
          <a:lstStyle/>
          <a:p>
            <a:fld id="{1D7B5580-3782-0C45-9B48-BD2ECC3982D9}" type="datetimeFigureOut">
              <a:rPr lang="en-US" smtClean="0"/>
              <a:t>2/23/20</a:t>
            </a:fld>
            <a:endParaRPr lang="en-US"/>
          </a:p>
        </p:txBody>
      </p:sp>
      <p:sp>
        <p:nvSpPr>
          <p:cNvPr id="5" name="Footer Placeholder 4">
            <a:extLst>
              <a:ext uri="{FF2B5EF4-FFF2-40B4-BE49-F238E27FC236}">
                <a16:creationId xmlns:a16="http://schemas.microsoft.com/office/drawing/2014/main" id="{7D077AFD-2D03-B94C-A0F8-1BBC3B761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9AA45-38C0-7B42-AD9F-9140EF5B32EB}"/>
              </a:ext>
            </a:extLst>
          </p:cNvPr>
          <p:cNvSpPr>
            <a:spLocks noGrp="1"/>
          </p:cNvSpPr>
          <p:nvPr>
            <p:ph type="sldNum" sz="quarter" idx="12"/>
          </p:nvPr>
        </p:nvSpPr>
        <p:spPr/>
        <p:txBody>
          <a:bodyPr/>
          <a:lstStyle/>
          <a:p>
            <a:fld id="{2CB87530-2F4C-E042-9816-0B9E70292F19}" type="slidenum">
              <a:rPr lang="en-US" smtClean="0"/>
              <a:t>‹#›</a:t>
            </a:fld>
            <a:endParaRPr lang="en-US"/>
          </a:p>
        </p:txBody>
      </p:sp>
    </p:spTree>
    <p:extLst>
      <p:ext uri="{BB962C8B-B14F-4D97-AF65-F5344CB8AC3E}">
        <p14:creationId xmlns:p14="http://schemas.microsoft.com/office/powerpoint/2010/main" val="295504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E5D1-EF7B-594A-8EB8-3D25CAD53B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397E3-2B46-2842-938B-15807840D7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ED5A4-04EB-5E49-B6E9-050B743D25E0}"/>
              </a:ext>
            </a:extLst>
          </p:cNvPr>
          <p:cNvSpPr>
            <a:spLocks noGrp="1"/>
          </p:cNvSpPr>
          <p:nvPr>
            <p:ph type="dt" sz="half" idx="10"/>
          </p:nvPr>
        </p:nvSpPr>
        <p:spPr/>
        <p:txBody>
          <a:bodyPr/>
          <a:lstStyle/>
          <a:p>
            <a:fld id="{1D7B5580-3782-0C45-9B48-BD2ECC3982D9}" type="datetimeFigureOut">
              <a:rPr lang="en-US" smtClean="0"/>
              <a:t>2/23/20</a:t>
            </a:fld>
            <a:endParaRPr lang="en-US"/>
          </a:p>
        </p:txBody>
      </p:sp>
      <p:sp>
        <p:nvSpPr>
          <p:cNvPr id="5" name="Footer Placeholder 4">
            <a:extLst>
              <a:ext uri="{FF2B5EF4-FFF2-40B4-BE49-F238E27FC236}">
                <a16:creationId xmlns:a16="http://schemas.microsoft.com/office/drawing/2014/main" id="{F539DB66-DA42-D248-9804-040FE95BB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45B5D-58A2-E143-A52D-A8353E8809F1}"/>
              </a:ext>
            </a:extLst>
          </p:cNvPr>
          <p:cNvSpPr>
            <a:spLocks noGrp="1"/>
          </p:cNvSpPr>
          <p:nvPr>
            <p:ph type="sldNum" sz="quarter" idx="12"/>
          </p:nvPr>
        </p:nvSpPr>
        <p:spPr/>
        <p:txBody>
          <a:bodyPr/>
          <a:lstStyle/>
          <a:p>
            <a:fld id="{2CB87530-2F4C-E042-9816-0B9E70292F19}" type="slidenum">
              <a:rPr lang="en-US" smtClean="0"/>
              <a:t>‹#›</a:t>
            </a:fld>
            <a:endParaRPr lang="en-US"/>
          </a:p>
        </p:txBody>
      </p:sp>
    </p:spTree>
    <p:extLst>
      <p:ext uri="{BB962C8B-B14F-4D97-AF65-F5344CB8AC3E}">
        <p14:creationId xmlns:p14="http://schemas.microsoft.com/office/powerpoint/2010/main" val="299173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66A6-4D87-DC4F-AF16-8E0932E813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7422B7-9536-FE46-AA16-26A1F2B9A4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2E4164-7349-1144-BBE0-2BAC3FC53F94}"/>
              </a:ext>
            </a:extLst>
          </p:cNvPr>
          <p:cNvSpPr>
            <a:spLocks noGrp="1"/>
          </p:cNvSpPr>
          <p:nvPr>
            <p:ph type="dt" sz="half" idx="10"/>
          </p:nvPr>
        </p:nvSpPr>
        <p:spPr/>
        <p:txBody>
          <a:bodyPr/>
          <a:lstStyle/>
          <a:p>
            <a:fld id="{1D7B5580-3782-0C45-9B48-BD2ECC3982D9}" type="datetimeFigureOut">
              <a:rPr lang="en-US" smtClean="0"/>
              <a:t>2/23/20</a:t>
            </a:fld>
            <a:endParaRPr lang="en-US"/>
          </a:p>
        </p:txBody>
      </p:sp>
      <p:sp>
        <p:nvSpPr>
          <p:cNvPr id="5" name="Footer Placeholder 4">
            <a:extLst>
              <a:ext uri="{FF2B5EF4-FFF2-40B4-BE49-F238E27FC236}">
                <a16:creationId xmlns:a16="http://schemas.microsoft.com/office/drawing/2014/main" id="{FF554597-681D-7045-8FAA-D0D10ACAE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C95DF-7DDA-4543-B638-2A0C551CE8E3}"/>
              </a:ext>
            </a:extLst>
          </p:cNvPr>
          <p:cNvSpPr>
            <a:spLocks noGrp="1"/>
          </p:cNvSpPr>
          <p:nvPr>
            <p:ph type="sldNum" sz="quarter" idx="12"/>
          </p:nvPr>
        </p:nvSpPr>
        <p:spPr/>
        <p:txBody>
          <a:bodyPr/>
          <a:lstStyle/>
          <a:p>
            <a:fld id="{2CB87530-2F4C-E042-9816-0B9E70292F19}" type="slidenum">
              <a:rPr lang="en-US" smtClean="0"/>
              <a:t>‹#›</a:t>
            </a:fld>
            <a:endParaRPr lang="en-US"/>
          </a:p>
        </p:txBody>
      </p:sp>
    </p:spTree>
    <p:extLst>
      <p:ext uri="{BB962C8B-B14F-4D97-AF65-F5344CB8AC3E}">
        <p14:creationId xmlns:p14="http://schemas.microsoft.com/office/powerpoint/2010/main" val="84930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5578-C69C-C144-92F2-414F05460B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3741B8-7D06-A942-838B-F4F3486571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DD9213-7D98-FF49-B54D-F4FD5400A9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E1BA24-32C4-8245-8281-471DD9388448}"/>
              </a:ext>
            </a:extLst>
          </p:cNvPr>
          <p:cNvSpPr>
            <a:spLocks noGrp="1"/>
          </p:cNvSpPr>
          <p:nvPr>
            <p:ph type="dt" sz="half" idx="10"/>
          </p:nvPr>
        </p:nvSpPr>
        <p:spPr/>
        <p:txBody>
          <a:bodyPr/>
          <a:lstStyle/>
          <a:p>
            <a:fld id="{1D7B5580-3782-0C45-9B48-BD2ECC3982D9}" type="datetimeFigureOut">
              <a:rPr lang="en-US" smtClean="0"/>
              <a:t>2/23/20</a:t>
            </a:fld>
            <a:endParaRPr lang="en-US"/>
          </a:p>
        </p:txBody>
      </p:sp>
      <p:sp>
        <p:nvSpPr>
          <p:cNvPr id="6" name="Footer Placeholder 5">
            <a:extLst>
              <a:ext uri="{FF2B5EF4-FFF2-40B4-BE49-F238E27FC236}">
                <a16:creationId xmlns:a16="http://schemas.microsoft.com/office/drawing/2014/main" id="{76B30A54-917C-4D4B-9D59-A3523ED80A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8A7CC-24C5-9647-8A69-EFB01CC20BB8}"/>
              </a:ext>
            </a:extLst>
          </p:cNvPr>
          <p:cNvSpPr>
            <a:spLocks noGrp="1"/>
          </p:cNvSpPr>
          <p:nvPr>
            <p:ph type="sldNum" sz="quarter" idx="12"/>
          </p:nvPr>
        </p:nvSpPr>
        <p:spPr/>
        <p:txBody>
          <a:bodyPr/>
          <a:lstStyle/>
          <a:p>
            <a:fld id="{2CB87530-2F4C-E042-9816-0B9E70292F19}" type="slidenum">
              <a:rPr lang="en-US" smtClean="0"/>
              <a:t>‹#›</a:t>
            </a:fld>
            <a:endParaRPr lang="en-US"/>
          </a:p>
        </p:txBody>
      </p:sp>
    </p:spTree>
    <p:extLst>
      <p:ext uri="{BB962C8B-B14F-4D97-AF65-F5344CB8AC3E}">
        <p14:creationId xmlns:p14="http://schemas.microsoft.com/office/powerpoint/2010/main" val="361771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DEA5-AAD0-2244-B470-D1FEA910A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838BE6-E53E-B54E-BE61-357DFEF6AD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31CFC6-7109-D546-9531-D98EBE4278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E74F-C6E6-8D49-BE72-E50526582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D4D058-A3DC-2C42-BECB-5321C10D24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D02765-02D8-144C-A53A-29CC4F30EBAD}"/>
              </a:ext>
            </a:extLst>
          </p:cNvPr>
          <p:cNvSpPr>
            <a:spLocks noGrp="1"/>
          </p:cNvSpPr>
          <p:nvPr>
            <p:ph type="dt" sz="half" idx="10"/>
          </p:nvPr>
        </p:nvSpPr>
        <p:spPr/>
        <p:txBody>
          <a:bodyPr/>
          <a:lstStyle/>
          <a:p>
            <a:fld id="{1D7B5580-3782-0C45-9B48-BD2ECC3982D9}" type="datetimeFigureOut">
              <a:rPr lang="en-US" smtClean="0"/>
              <a:t>2/23/20</a:t>
            </a:fld>
            <a:endParaRPr lang="en-US"/>
          </a:p>
        </p:txBody>
      </p:sp>
      <p:sp>
        <p:nvSpPr>
          <p:cNvPr id="8" name="Footer Placeholder 7">
            <a:extLst>
              <a:ext uri="{FF2B5EF4-FFF2-40B4-BE49-F238E27FC236}">
                <a16:creationId xmlns:a16="http://schemas.microsoft.com/office/drawing/2014/main" id="{C768A912-0AD6-854B-8C60-863EE9B3C1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DEFD25-2B20-A547-ACE4-01CCE346A67A}"/>
              </a:ext>
            </a:extLst>
          </p:cNvPr>
          <p:cNvSpPr>
            <a:spLocks noGrp="1"/>
          </p:cNvSpPr>
          <p:nvPr>
            <p:ph type="sldNum" sz="quarter" idx="12"/>
          </p:nvPr>
        </p:nvSpPr>
        <p:spPr/>
        <p:txBody>
          <a:bodyPr/>
          <a:lstStyle/>
          <a:p>
            <a:fld id="{2CB87530-2F4C-E042-9816-0B9E70292F19}" type="slidenum">
              <a:rPr lang="en-US" smtClean="0"/>
              <a:t>‹#›</a:t>
            </a:fld>
            <a:endParaRPr lang="en-US"/>
          </a:p>
        </p:txBody>
      </p:sp>
    </p:spTree>
    <p:extLst>
      <p:ext uri="{BB962C8B-B14F-4D97-AF65-F5344CB8AC3E}">
        <p14:creationId xmlns:p14="http://schemas.microsoft.com/office/powerpoint/2010/main" val="171155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791D-4AD0-C641-A4D8-FBCC3180B1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2DE41C-92A2-5B43-8E8A-79DE7A538F98}"/>
              </a:ext>
            </a:extLst>
          </p:cNvPr>
          <p:cNvSpPr>
            <a:spLocks noGrp="1"/>
          </p:cNvSpPr>
          <p:nvPr>
            <p:ph type="dt" sz="half" idx="10"/>
          </p:nvPr>
        </p:nvSpPr>
        <p:spPr/>
        <p:txBody>
          <a:bodyPr/>
          <a:lstStyle/>
          <a:p>
            <a:fld id="{1D7B5580-3782-0C45-9B48-BD2ECC3982D9}" type="datetimeFigureOut">
              <a:rPr lang="en-US" smtClean="0"/>
              <a:t>2/23/20</a:t>
            </a:fld>
            <a:endParaRPr lang="en-US"/>
          </a:p>
        </p:txBody>
      </p:sp>
      <p:sp>
        <p:nvSpPr>
          <p:cNvPr id="4" name="Footer Placeholder 3">
            <a:extLst>
              <a:ext uri="{FF2B5EF4-FFF2-40B4-BE49-F238E27FC236}">
                <a16:creationId xmlns:a16="http://schemas.microsoft.com/office/drawing/2014/main" id="{8552ACC5-986A-0C4A-9F08-9882658B10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3F30DC-BE7F-6E42-A9BF-E2B591BB72DF}"/>
              </a:ext>
            </a:extLst>
          </p:cNvPr>
          <p:cNvSpPr>
            <a:spLocks noGrp="1"/>
          </p:cNvSpPr>
          <p:nvPr>
            <p:ph type="sldNum" sz="quarter" idx="12"/>
          </p:nvPr>
        </p:nvSpPr>
        <p:spPr/>
        <p:txBody>
          <a:bodyPr/>
          <a:lstStyle/>
          <a:p>
            <a:fld id="{2CB87530-2F4C-E042-9816-0B9E70292F19}" type="slidenum">
              <a:rPr lang="en-US" smtClean="0"/>
              <a:t>‹#›</a:t>
            </a:fld>
            <a:endParaRPr lang="en-US"/>
          </a:p>
        </p:txBody>
      </p:sp>
    </p:spTree>
    <p:extLst>
      <p:ext uri="{BB962C8B-B14F-4D97-AF65-F5344CB8AC3E}">
        <p14:creationId xmlns:p14="http://schemas.microsoft.com/office/powerpoint/2010/main" val="416660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BD5301-C6EB-6C43-AC35-E487FCD540D2}"/>
              </a:ext>
            </a:extLst>
          </p:cNvPr>
          <p:cNvSpPr>
            <a:spLocks noGrp="1"/>
          </p:cNvSpPr>
          <p:nvPr>
            <p:ph type="dt" sz="half" idx="10"/>
          </p:nvPr>
        </p:nvSpPr>
        <p:spPr/>
        <p:txBody>
          <a:bodyPr/>
          <a:lstStyle/>
          <a:p>
            <a:fld id="{1D7B5580-3782-0C45-9B48-BD2ECC3982D9}" type="datetimeFigureOut">
              <a:rPr lang="en-US" smtClean="0"/>
              <a:t>2/23/20</a:t>
            </a:fld>
            <a:endParaRPr lang="en-US"/>
          </a:p>
        </p:txBody>
      </p:sp>
      <p:sp>
        <p:nvSpPr>
          <p:cNvPr id="3" name="Footer Placeholder 2">
            <a:extLst>
              <a:ext uri="{FF2B5EF4-FFF2-40B4-BE49-F238E27FC236}">
                <a16:creationId xmlns:a16="http://schemas.microsoft.com/office/drawing/2014/main" id="{5CBB872F-A174-6B46-8170-F41F87A2B0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B1E09F-2356-EA47-B4EF-C4E6A0D87F49}"/>
              </a:ext>
            </a:extLst>
          </p:cNvPr>
          <p:cNvSpPr>
            <a:spLocks noGrp="1"/>
          </p:cNvSpPr>
          <p:nvPr>
            <p:ph type="sldNum" sz="quarter" idx="12"/>
          </p:nvPr>
        </p:nvSpPr>
        <p:spPr/>
        <p:txBody>
          <a:bodyPr/>
          <a:lstStyle/>
          <a:p>
            <a:fld id="{2CB87530-2F4C-E042-9816-0B9E70292F19}" type="slidenum">
              <a:rPr lang="en-US" smtClean="0"/>
              <a:t>‹#›</a:t>
            </a:fld>
            <a:endParaRPr lang="en-US"/>
          </a:p>
        </p:txBody>
      </p:sp>
    </p:spTree>
    <p:extLst>
      <p:ext uri="{BB962C8B-B14F-4D97-AF65-F5344CB8AC3E}">
        <p14:creationId xmlns:p14="http://schemas.microsoft.com/office/powerpoint/2010/main" val="151670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F06D-78E0-8E43-B124-B0326DC09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85EA0F-374B-424F-B016-919E9B82C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1EA096-7C91-B94B-B164-59E736A13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08EB3B-97DD-9347-909B-7C48C86BAEF6}"/>
              </a:ext>
            </a:extLst>
          </p:cNvPr>
          <p:cNvSpPr>
            <a:spLocks noGrp="1"/>
          </p:cNvSpPr>
          <p:nvPr>
            <p:ph type="dt" sz="half" idx="10"/>
          </p:nvPr>
        </p:nvSpPr>
        <p:spPr/>
        <p:txBody>
          <a:bodyPr/>
          <a:lstStyle/>
          <a:p>
            <a:fld id="{1D7B5580-3782-0C45-9B48-BD2ECC3982D9}" type="datetimeFigureOut">
              <a:rPr lang="en-US" smtClean="0"/>
              <a:t>2/23/20</a:t>
            </a:fld>
            <a:endParaRPr lang="en-US"/>
          </a:p>
        </p:txBody>
      </p:sp>
      <p:sp>
        <p:nvSpPr>
          <p:cNvPr id="6" name="Footer Placeholder 5">
            <a:extLst>
              <a:ext uri="{FF2B5EF4-FFF2-40B4-BE49-F238E27FC236}">
                <a16:creationId xmlns:a16="http://schemas.microsoft.com/office/drawing/2014/main" id="{AEB504F8-702F-2F4D-B1D8-D0AB69AF5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A58AA-0629-4E43-AD95-A9E47C11A82F}"/>
              </a:ext>
            </a:extLst>
          </p:cNvPr>
          <p:cNvSpPr>
            <a:spLocks noGrp="1"/>
          </p:cNvSpPr>
          <p:nvPr>
            <p:ph type="sldNum" sz="quarter" idx="12"/>
          </p:nvPr>
        </p:nvSpPr>
        <p:spPr/>
        <p:txBody>
          <a:bodyPr/>
          <a:lstStyle/>
          <a:p>
            <a:fld id="{2CB87530-2F4C-E042-9816-0B9E70292F19}" type="slidenum">
              <a:rPr lang="en-US" smtClean="0"/>
              <a:t>‹#›</a:t>
            </a:fld>
            <a:endParaRPr lang="en-US"/>
          </a:p>
        </p:txBody>
      </p:sp>
    </p:spTree>
    <p:extLst>
      <p:ext uri="{BB962C8B-B14F-4D97-AF65-F5344CB8AC3E}">
        <p14:creationId xmlns:p14="http://schemas.microsoft.com/office/powerpoint/2010/main" val="252898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E9C1-331B-3646-AB35-1B6DE520A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10258D-E459-3144-BD3C-2CC7908585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A63AB4-3EA2-714D-ACF4-DF59837B4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908874-586C-B540-AF32-2B476EA4DD2E}"/>
              </a:ext>
            </a:extLst>
          </p:cNvPr>
          <p:cNvSpPr>
            <a:spLocks noGrp="1"/>
          </p:cNvSpPr>
          <p:nvPr>
            <p:ph type="dt" sz="half" idx="10"/>
          </p:nvPr>
        </p:nvSpPr>
        <p:spPr/>
        <p:txBody>
          <a:bodyPr/>
          <a:lstStyle/>
          <a:p>
            <a:fld id="{1D7B5580-3782-0C45-9B48-BD2ECC3982D9}" type="datetimeFigureOut">
              <a:rPr lang="en-US" smtClean="0"/>
              <a:t>2/23/20</a:t>
            </a:fld>
            <a:endParaRPr lang="en-US"/>
          </a:p>
        </p:txBody>
      </p:sp>
      <p:sp>
        <p:nvSpPr>
          <p:cNvPr id="6" name="Footer Placeholder 5">
            <a:extLst>
              <a:ext uri="{FF2B5EF4-FFF2-40B4-BE49-F238E27FC236}">
                <a16:creationId xmlns:a16="http://schemas.microsoft.com/office/drawing/2014/main" id="{61990F5C-75E4-ED4E-BD33-621E774F8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A86E7-4C01-FD4D-B57E-58F3AF605FF7}"/>
              </a:ext>
            </a:extLst>
          </p:cNvPr>
          <p:cNvSpPr>
            <a:spLocks noGrp="1"/>
          </p:cNvSpPr>
          <p:nvPr>
            <p:ph type="sldNum" sz="quarter" idx="12"/>
          </p:nvPr>
        </p:nvSpPr>
        <p:spPr/>
        <p:txBody>
          <a:bodyPr/>
          <a:lstStyle/>
          <a:p>
            <a:fld id="{2CB87530-2F4C-E042-9816-0B9E70292F19}" type="slidenum">
              <a:rPr lang="en-US" smtClean="0"/>
              <a:t>‹#›</a:t>
            </a:fld>
            <a:endParaRPr lang="en-US"/>
          </a:p>
        </p:txBody>
      </p:sp>
    </p:spTree>
    <p:extLst>
      <p:ext uri="{BB962C8B-B14F-4D97-AF65-F5344CB8AC3E}">
        <p14:creationId xmlns:p14="http://schemas.microsoft.com/office/powerpoint/2010/main" val="285346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08A519-3F77-C944-89BE-3FE0E4A04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0C7C24-ECCC-6D46-A89B-A951CA1C76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852C7-F09E-0642-9CBE-25CCAAD962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B5580-3782-0C45-9B48-BD2ECC3982D9}" type="datetimeFigureOut">
              <a:rPr lang="en-US" smtClean="0"/>
              <a:t>2/23/20</a:t>
            </a:fld>
            <a:endParaRPr lang="en-US"/>
          </a:p>
        </p:txBody>
      </p:sp>
      <p:sp>
        <p:nvSpPr>
          <p:cNvPr id="5" name="Footer Placeholder 4">
            <a:extLst>
              <a:ext uri="{FF2B5EF4-FFF2-40B4-BE49-F238E27FC236}">
                <a16:creationId xmlns:a16="http://schemas.microsoft.com/office/drawing/2014/main" id="{F1DC9A6B-E5BC-4E42-814B-CDB8771048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8A296E-BB49-894A-90D0-26273C5369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87530-2F4C-E042-9816-0B9E70292F19}" type="slidenum">
              <a:rPr lang="en-US" smtClean="0"/>
              <a:t>‹#›</a:t>
            </a:fld>
            <a:endParaRPr lang="en-US"/>
          </a:p>
        </p:txBody>
      </p:sp>
    </p:spTree>
    <p:extLst>
      <p:ext uri="{BB962C8B-B14F-4D97-AF65-F5344CB8AC3E}">
        <p14:creationId xmlns:p14="http://schemas.microsoft.com/office/powerpoint/2010/main" val="3707944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erdwallet.com/best/loans/student-loans/private-student-loa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gocollege.com/financial-aid/student-loans/stat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Lscherrer@CollegeInsideTrack.com"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45A8C3-906E-EF4D-AB76-D4DDBF112374}"/>
              </a:ext>
            </a:extLst>
          </p:cNvPr>
          <p:cNvSpPr txBox="1"/>
          <p:nvPr/>
        </p:nvSpPr>
        <p:spPr>
          <a:xfrm>
            <a:off x="514350" y="4086224"/>
            <a:ext cx="11358563" cy="923330"/>
          </a:xfrm>
          <a:prstGeom prst="rect">
            <a:avLst/>
          </a:prstGeom>
          <a:solidFill>
            <a:schemeClr val="accent2">
              <a:lumMod val="40000"/>
              <a:lumOff val="60000"/>
              <a:alpha val="65000"/>
            </a:schemeClr>
          </a:solidFill>
        </p:spPr>
        <p:txBody>
          <a:bodyPr wrap="square" rtlCol="0">
            <a:spAutoFit/>
          </a:bodyPr>
          <a:lstStyle/>
          <a:p>
            <a:pPr algn="ctr"/>
            <a:r>
              <a:rPr lang="en-US" sz="5400" i="1" dirty="0"/>
              <a:t>College Financial Aid and Student Loans</a:t>
            </a:r>
          </a:p>
        </p:txBody>
      </p:sp>
      <p:sp>
        <p:nvSpPr>
          <p:cNvPr id="5" name="TextBox 4">
            <a:extLst>
              <a:ext uri="{FF2B5EF4-FFF2-40B4-BE49-F238E27FC236}">
                <a16:creationId xmlns:a16="http://schemas.microsoft.com/office/drawing/2014/main" id="{0AC0C9AD-A623-A24D-9CEE-9D77A58261B7}"/>
              </a:ext>
            </a:extLst>
          </p:cNvPr>
          <p:cNvSpPr txBox="1"/>
          <p:nvPr/>
        </p:nvSpPr>
        <p:spPr>
          <a:xfrm>
            <a:off x="7986713" y="5524499"/>
            <a:ext cx="3886200" cy="1015663"/>
          </a:xfrm>
          <a:prstGeom prst="rect">
            <a:avLst/>
          </a:prstGeom>
          <a:solidFill>
            <a:schemeClr val="accent2">
              <a:lumMod val="40000"/>
              <a:lumOff val="60000"/>
              <a:alpha val="79000"/>
            </a:schemeClr>
          </a:solidFill>
        </p:spPr>
        <p:txBody>
          <a:bodyPr wrap="square" rtlCol="0">
            <a:spAutoFit/>
          </a:bodyPr>
          <a:lstStyle/>
          <a:p>
            <a:pPr algn="ctr"/>
            <a:r>
              <a:rPr lang="en-US" sz="2000" i="1" dirty="0"/>
              <a:t>Lessa Scherrer</a:t>
            </a:r>
          </a:p>
          <a:p>
            <a:pPr algn="ctr"/>
            <a:r>
              <a:rPr lang="en-US" sz="2000" i="1" dirty="0"/>
              <a:t>College Consultant</a:t>
            </a:r>
          </a:p>
          <a:p>
            <a:pPr algn="ctr"/>
            <a:r>
              <a:rPr lang="en-US" sz="2000" i="1" dirty="0"/>
              <a:t>715-497-2717</a:t>
            </a:r>
          </a:p>
        </p:txBody>
      </p:sp>
    </p:spTree>
    <p:extLst>
      <p:ext uri="{BB962C8B-B14F-4D97-AF65-F5344CB8AC3E}">
        <p14:creationId xmlns:p14="http://schemas.microsoft.com/office/powerpoint/2010/main" val="2584557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5F17-3E39-104C-8927-FF0D29E384B5}"/>
              </a:ext>
            </a:extLst>
          </p:cNvPr>
          <p:cNvSpPr>
            <a:spLocks noGrp="1"/>
          </p:cNvSpPr>
          <p:nvPr>
            <p:ph type="title"/>
          </p:nvPr>
        </p:nvSpPr>
        <p:spPr/>
        <p:txBody>
          <a:bodyPr/>
          <a:lstStyle/>
          <a:p>
            <a:pPr algn="ctr"/>
            <a:r>
              <a:rPr lang="en-US" dirty="0"/>
              <a:t>Loan Considerations!</a:t>
            </a:r>
          </a:p>
        </p:txBody>
      </p:sp>
      <p:graphicFrame>
        <p:nvGraphicFramePr>
          <p:cNvPr id="4" name="Content Placeholder 3">
            <a:extLst>
              <a:ext uri="{FF2B5EF4-FFF2-40B4-BE49-F238E27FC236}">
                <a16:creationId xmlns:a16="http://schemas.microsoft.com/office/drawing/2014/main" id="{AC6CD6FE-63FB-BC45-9760-7821C3F419E3}"/>
              </a:ext>
            </a:extLst>
          </p:cNvPr>
          <p:cNvGraphicFramePr>
            <a:graphicFrameLocks noGrp="1"/>
          </p:cNvGraphicFramePr>
          <p:nvPr>
            <p:ph idx="1"/>
            <p:extLst>
              <p:ext uri="{D42A27DB-BD31-4B8C-83A1-F6EECF244321}">
                <p14:modId xmlns:p14="http://schemas.microsoft.com/office/powerpoint/2010/main" val="2117859738"/>
              </p:ext>
            </p:extLst>
          </p:nvPr>
        </p:nvGraphicFramePr>
        <p:xfrm>
          <a:off x="198783" y="1590261"/>
          <a:ext cx="11155017" cy="5049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1600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86D3C9-6701-3840-84E8-633C9205BBDF}"/>
              </a:ext>
            </a:extLst>
          </p:cNvPr>
          <p:cNvGrpSpPr/>
          <p:nvPr/>
        </p:nvGrpSpPr>
        <p:grpSpPr>
          <a:xfrm>
            <a:off x="211873" y="327844"/>
            <a:ext cx="11801936" cy="6295979"/>
            <a:chOff x="211873" y="327844"/>
            <a:chExt cx="11801936" cy="6295979"/>
          </a:xfrm>
        </p:grpSpPr>
        <p:sp>
          <p:nvSpPr>
            <p:cNvPr id="49" name="Freeform 48">
              <a:extLst>
                <a:ext uri="{FF2B5EF4-FFF2-40B4-BE49-F238E27FC236}">
                  <a16:creationId xmlns:a16="http://schemas.microsoft.com/office/drawing/2014/main" id="{40595095-5465-9347-BEED-F197887D07A2}"/>
                </a:ext>
              </a:extLst>
            </p:cNvPr>
            <p:cNvSpPr/>
            <p:nvPr/>
          </p:nvSpPr>
          <p:spPr>
            <a:xfrm>
              <a:off x="7190173" y="4835180"/>
              <a:ext cx="4823636" cy="1777497"/>
            </a:xfrm>
            <a:custGeom>
              <a:avLst/>
              <a:gdLst>
                <a:gd name="connsiteX0" fmla="*/ 0 w 4641269"/>
                <a:gd name="connsiteY0" fmla="*/ 178868 h 1788684"/>
                <a:gd name="connsiteX1" fmla="*/ 178868 w 4641269"/>
                <a:gd name="connsiteY1" fmla="*/ 0 h 1788684"/>
                <a:gd name="connsiteX2" fmla="*/ 4462401 w 4641269"/>
                <a:gd name="connsiteY2" fmla="*/ 0 h 1788684"/>
                <a:gd name="connsiteX3" fmla="*/ 4641269 w 4641269"/>
                <a:gd name="connsiteY3" fmla="*/ 178868 h 1788684"/>
                <a:gd name="connsiteX4" fmla="*/ 4641269 w 4641269"/>
                <a:gd name="connsiteY4" fmla="*/ 1609816 h 1788684"/>
                <a:gd name="connsiteX5" fmla="*/ 4462401 w 4641269"/>
                <a:gd name="connsiteY5" fmla="*/ 1788684 h 1788684"/>
                <a:gd name="connsiteX6" fmla="*/ 178868 w 4641269"/>
                <a:gd name="connsiteY6" fmla="*/ 1788684 h 1788684"/>
                <a:gd name="connsiteX7" fmla="*/ 0 w 4641269"/>
                <a:gd name="connsiteY7" fmla="*/ 1609816 h 1788684"/>
                <a:gd name="connsiteX8" fmla="*/ 0 w 4641269"/>
                <a:gd name="connsiteY8" fmla="*/ 178868 h 178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1269" h="1788684">
                  <a:moveTo>
                    <a:pt x="0" y="178868"/>
                  </a:moveTo>
                  <a:cubicBezTo>
                    <a:pt x="0" y="80082"/>
                    <a:pt x="80082" y="0"/>
                    <a:pt x="178868" y="0"/>
                  </a:cubicBezTo>
                  <a:lnTo>
                    <a:pt x="4462401" y="0"/>
                  </a:lnTo>
                  <a:cubicBezTo>
                    <a:pt x="4561187" y="0"/>
                    <a:pt x="4641269" y="80082"/>
                    <a:pt x="4641269" y="178868"/>
                  </a:cubicBezTo>
                  <a:lnTo>
                    <a:pt x="4641269" y="1609816"/>
                  </a:lnTo>
                  <a:cubicBezTo>
                    <a:pt x="4641269" y="1708602"/>
                    <a:pt x="4561187" y="1788684"/>
                    <a:pt x="4462401" y="1788684"/>
                  </a:cubicBezTo>
                  <a:lnTo>
                    <a:pt x="178868" y="1788684"/>
                  </a:lnTo>
                  <a:cubicBezTo>
                    <a:pt x="80082" y="1788684"/>
                    <a:pt x="0" y="1708602"/>
                    <a:pt x="0" y="1609816"/>
                  </a:cubicBezTo>
                  <a:lnTo>
                    <a:pt x="0" y="178868"/>
                  </a:lnTo>
                  <a:close/>
                </a:path>
              </a:pathLst>
            </a:custGeom>
          </p:spPr>
          <p:style>
            <a:lnRef idx="2">
              <a:schemeClr val="accent5">
                <a:hueOff val="-4505695"/>
                <a:satOff val="-11613"/>
                <a:lumOff val="-784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77393" tIns="532183" rIns="85012" bIns="85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Can be parent or student owned</a:t>
              </a:r>
            </a:p>
            <a:p>
              <a:pPr marL="114300" lvl="1" indent="-114300" algn="l" defTabSz="533400">
                <a:lnSpc>
                  <a:spcPct val="90000"/>
                </a:lnSpc>
                <a:spcBef>
                  <a:spcPct val="0"/>
                </a:spcBef>
                <a:spcAft>
                  <a:spcPct val="15000"/>
                </a:spcAft>
                <a:buChar char="•"/>
              </a:pPr>
              <a:r>
                <a:rPr lang="en-US" sz="1200" kern="1200" dirty="0"/>
                <a:t>Requires parent co-signature for the most part</a:t>
              </a:r>
            </a:p>
            <a:p>
              <a:pPr marL="114300" lvl="1" indent="-114300" algn="l" defTabSz="533400">
                <a:lnSpc>
                  <a:spcPct val="90000"/>
                </a:lnSpc>
                <a:spcBef>
                  <a:spcPct val="0"/>
                </a:spcBef>
                <a:spcAft>
                  <a:spcPct val="15000"/>
                </a:spcAft>
                <a:buChar char="•"/>
              </a:pPr>
              <a:r>
                <a:rPr lang="en-US" sz="1200" kern="1200" dirty="0"/>
                <a:t>Rates vary widely 4.5-15% are common</a:t>
              </a:r>
            </a:p>
            <a:p>
              <a:pPr marL="114300" lvl="1" indent="-114300" algn="l" defTabSz="533400">
                <a:lnSpc>
                  <a:spcPct val="90000"/>
                </a:lnSpc>
                <a:spcBef>
                  <a:spcPct val="0"/>
                </a:spcBef>
                <a:spcAft>
                  <a:spcPct val="15000"/>
                </a:spcAft>
                <a:buChar char="•"/>
              </a:pPr>
              <a:r>
                <a:rPr lang="en-US" sz="1200" kern="1200" dirty="0">
                  <a:hlinkClick r:id="rId3"/>
                </a:rPr>
                <a:t>https://www.nerdwallet.com/best/loans/student-loans/private-student-loans</a:t>
              </a:r>
              <a:endParaRPr lang="en-US" sz="1200" kern="1200" dirty="0"/>
            </a:p>
          </p:txBody>
        </p:sp>
        <p:sp>
          <p:nvSpPr>
            <p:cNvPr id="50" name="Freeform 49">
              <a:extLst>
                <a:ext uri="{FF2B5EF4-FFF2-40B4-BE49-F238E27FC236}">
                  <a16:creationId xmlns:a16="http://schemas.microsoft.com/office/drawing/2014/main" id="{BC347F25-81CF-BF44-814B-7CF223FC588F}"/>
                </a:ext>
              </a:extLst>
            </p:cNvPr>
            <p:cNvSpPr/>
            <p:nvPr/>
          </p:nvSpPr>
          <p:spPr>
            <a:xfrm>
              <a:off x="259609" y="4835180"/>
              <a:ext cx="4643184" cy="1788643"/>
            </a:xfrm>
            <a:custGeom>
              <a:avLst/>
              <a:gdLst>
                <a:gd name="connsiteX0" fmla="*/ 0 w 4643184"/>
                <a:gd name="connsiteY0" fmla="*/ 178864 h 1788643"/>
                <a:gd name="connsiteX1" fmla="*/ 178864 w 4643184"/>
                <a:gd name="connsiteY1" fmla="*/ 0 h 1788643"/>
                <a:gd name="connsiteX2" fmla="*/ 4464320 w 4643184"/>
                <a:gd name="connsiteY2" fmla="*/ 0 h 1788643"/>
                <a:gd name="connsiteX3" fmla="*/ 4643184 w 4643184"/>
                <a:gd name="connsiteY3" fmla="*/ 178864 h 1788643"/>
                <a:gd name="connsiteX4" fmla="*/ 4643184 w 4643184"/>
                <a:gd name="connsiteY4" fmla="*/ 1609779 h 1788643"/>
                <a:gd name="connsiteX5" fmla="*/ 4464320 w 4643184"/>
                <a:gd name="connsiteY5" fmla="*/ 1788643 h 1788643"/>
                <a:gd name="connsiteX6" fmla="*/ 178864 w 4643184"/>
                <a:gd name="connsiteY6" fmla="*/ 1788643 h 1788643"/>
                <a:gd name="connsiteX7" fmla="*/ 0 w 4643184"/>
                <a:gd name="connsiteY7" fmla="*/ 1609779 h 1788643"/>
                <a:gd name="connsiteX8" fmla="*/ 0 w 4643184"/>
                <a:gd name="connsiteY8" fmla="*/ 178864 h 178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84" h="1788643">
                  <a:moveTo>
                    <a:pt x="0" y="178864"/>
                  </a:moveTo>
                  <a:cubicBezTo>
                    <a:pt x="0" y="80080"/>
                    <a:pt x="80080" y="0"/>
                    <a:pt x="178864" y="0"/>
                  </a:cubicBezTo>
                  <a:lnTo>
                    <a:pt x="4464320" y="0"/>
                  </a:lnTo>
                  <a:cubicBezTo>
                    <a:pt x="4563104" y="0"/>
                    <a:pt x="4643184" y="80080"/>
                    <a:pt x="4643184" y="178864"/>
                  </a:cubicBezTo>
                  <a:lnTo>
                    <a:pt x="4643184" y="1609779"/>
                  </a:lnTo>
                  <a:cubicBezTo>
                    <a:pt x="4643184" y="1708563"/>
                    <a:pt x="4563104" y="1788643"/>
                    <a:pt x="4464320" y="1788643"/>
                  </a:cubicBezTo>
                  <a:lnTo>
                    <a:pt x="178864" y="1788643"/>
                  </a:lnTo>
                  <a:cubicBezTo>
                    <a:pt x="80080" y="1788643"/>
                    <a:pt x="0" y="1708563"/>
                    <a:pt x="0" y="1609779"/>
                  </a:cubicBezTo>
                  <a:lnTo>
                    <a:pt x="0" y="178864"/>
                  </a:lnTo>
                  <a:close/>
                </a:path>
              </a:pathLst>
            </a:custGeom>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011" tIns="532172" rIns="1477966" bIns="85011" numCol="1" spcCol="1270" anchor="t" anchorCtr="0">
              <a:noAutofit/>
            </a:bodyPr>
            <a:lstStyle/>
            <a:p>
              <a:pPr marL="114300" lvl="1"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Interest - 7</a:t>
              </a:r>
              <a:r>
                <a:rPr lang="en-US" sz="1200" kern="1200" dirty="0">
                  <a:solidFill>
                    <a:schemeClr val="dk1"/>
                  </a:solidFill>
                  <a:latin typeface="Calibri"/>
                  <a:ea typeface="Calibri"/>
                  <a:cs typeface="Calibri"/>
                  <a:sym typeface="Calibri"/>
                </a:rPr>
                <a:t>.08% - </a:t>
              </a:r>
              <a:r>
                <a:rPr lang="en-US" sz="1200" b="0" i="0" u="none" strike="noStrike" kern="1200" cap="none" dirty="0">
                  <a:solidFill>
                    <a:schemeClr val="dk1"/>
                  </a:solidFill>
                  <a:latin typeface="Calibri"/>
                  <a:ea typeface="Calibri"/>
                  <a:cs typeface="Calibri"/>
                  <a:sym typeface="Calibri"/>
                </a:rPr>
                <a:t>Credit check required</a:t>
              </a:r>
            </a:p>
            <a:p>
              <a:pPr marL="114300" lvl="1" indent="-114300" algn="l" defTabSz="533400">
                <a:lnSpc>
                  <a:spcPct val="90000"/>
                </a:lnSpc>
                <a:spcBef>
                  <a:spcPct val="0"/>
                </a:spcBef>
                <a:spcAft>
                  <a:spcPct val="15000"/>
                </a:spcAft>
                <a:buChar char="•"/>
              </a:pPr>
              <a:r>
                <a:rPr lang="en-US" sz="1200" kern="1200" dirty="0">
                  <a:solidFill>
                    <a:schemeClr val="dk1"/>
                  </a:solidFill>
                  <a:latin typeface="Calibri"/>
                  <a:cs typeface="Calibri"/>
                  <a:sym typeface="Calibri"/>
                </a:rPr>
                <a:t>Available for full amount minus other financial aid</a:t>
              </a:r>
            </a:p>
            <a:p>
              <a:pPr marL="114300" lvl="1" indent="-114300" algn="l" defTabSz="533400">
                <a:lnSpc>
                  <a:spcPct val="90000"/>
                </a:lnSpc>
                <a:spcBef>
                  <a:spcPct val="0"/>
                </a:spcBef>
                <a:spcAft>
                  <a:spcPct val="15000"/>
                </a:spcAft>
                <a:buChar char="•"/>
              </a:pPr>
              <a:r>
                <a:rPr lang="en-US" sz="1200" kern="1200" dirty="0">
                  <a:solidFill>
                    <a:schemeClr val="dk1"/>
                  </a:solidFill>
                  <a:latin typeface="Calibri"/>
                  <a:cs typeface="Calibri"/>
                  <a:sym typeface="Calibri"/>
                </a:rPr>
                <a:t>Can be used for all educational expenses</a:t>
              </a:r>
              <a:endParaRPr lang="en-US" sz="1200" kern="1200" dirty="0"/>
            </a:p>
            <a:p>
              <a:pPr marL="114300" lvl="1"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Payments begin immediately</a:t>
              </a:r>
              <a:endParaRPr lang="en-US" sz="1200" kern="1200" dirty="0"/>
            </a:p>
            <a:p>
              <a:pPr marL="114300" lvl="1"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Owned by the parent</a:t>
              </a:r>
            </a:p>
            <a:p>
              <a:pPr marL="114300" lvl="1" indent="-114300" algn="l" defTabSz="533400">
                <a:lnSpc>
                  <a:spcPct val="90000"/>
                </a:lnSpc>
                <a:spcBef>
                  <a:spcPct val="0"/>
                </a:spcBef>
                <a:spcAft>
                  <a:spcPct val="15000"/>
                </a:spcAft>
                <a:buChar char="•"/>
              </a:pPr>
              <a:endParaRPr lang="en-US" sz="1200" kern="1200" dirty="0">
                <a:solidFill>
                  <a:schemeClr val="dk1"/>
                </a:solidFill>
                <a:latin typeface="Calibri"/>
                <a:cs typeface="Calibri"/>
                <a:sym typeface="Calibri"/>
              </a:endParaRPr>
            </a:p>
            <a:p>
              <a:pPr marL="114300" lvl="1" indent="-114300" algn="l" defTabSz="533400">
                <a:lnSpc>
                  <a:spcPct val="90000"/>
                </a:lnSpc>
                <a:spcBef>
                  <a:spcPct val="0"/>
                </a:spcBef>
                <a:spcAft>
                  <a:spcPct val="15000"/>
                </a:spcAft>
                <a:buChar char="•"/>
              </a:pPr>
              <a:endParaRPr lang="en-US" sz="1200" b="0" i="0" u="none" strike="noStrike" kern="1200" cap="none" dirty="0">
                <a:solidFill>
                  <a:schemeClr val="dk1"/>
                </a:solidFill>
                <a:latin typeface="Calibri"/>
                <a:ea typeface="Calibri"/>
                <a:cs typeface="Calibri"/>
                <a:sym typeface="Calibri"/>
              </a:endParaRPr>
            </a:p>
          </p:txBody>
        </p:sp>
        <p:sp>
          <p:nvSpPr>
            <p:cNvPr id="51" name="Freeform 50">
              <a:extLst>
                <a:ext uri="{FF2B5EF4-FFF2-40B4-BE49-F238E27FC236}">
                  <a16:creationId xmlns:a16="http://schemas.microsoft.com/office/drawing/2014/main" id="{CEE71928-DF54-C148-8CD4-9B204F3A26A4}"/>
                </a:ext>
              </a:extLst>
            </p:cNvPr>
            <p:cNvSpPr/>
            <p:nvPr/>
          </p:nvSpPr>
          <p:spPr>
            <a:xfrm>
              <a:off x="6890323" y="327844"/>
              <a:ext cx="5123486" cy="1790880"/>
            </a:xfrm>
            <a:custGeom>
              <a:avLst/>
              <a:gdLst>
                <a:gd name="connsiteX0" fmla="*/ 0 w 4928732"/>
                <a:gd name="connsiteY0" fmla="*/ 189126 h 1891257"/>
                <a:gd name="connsiteX1" fmla="*/ 189126 w 4928732"/>
                <a:gd name="connsiteY1" fmla="*/ 0 h 1891257"/>
                <a:gd name="connsiteX2" fmla="*/ 4739606 w 4928732"/>
                <a:gd name="connsiteY2" fmla="*/ 0 h 1891257"/>
                <a:gd name="connsiteX3" fmla="*/ 4928732 w 4928732"/>
                <a:gd name="connsiteY3" fmla="*/ 189126 h 1891257"/>
                <a:gd name="connsiteX4" fmla="*/ 4928732 w 4928732"/>
                <a:gd name="connsiteY4" fmla="*/ 1702131 h 1891257"/>
                <a:gd name="connsiteX5" fmla="*/ 4739606 w 4928732"/>
                <a:gd name="connsiteY5" fmla="*/ 1891257 h 1891257"/>
                <a:gd name="connsiteX6" fmla="*/ 189126 w 4928732"/>
                <a:gd name="connsiteY6" fmla="*/ 1891257 h 1891257"/>
                <a:gd name="connsiteX7" fmla="*/ 0 w 4928732"/>
                <a:gd name="connsiteY7" fmla="*/ 1702131 h 1891257"/>
                <a:gd name="connsiteX8" fmla="*/ 0 w 4928732"/>
                <a:gd name="connsiteY8" fmla="*/ 189126 h 189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8732" h="1891257">
                  <a:moveTo>
                    <a:pt x="0" y="189126"/>
                  </a:moveTo>
                  <a:cubicBezTo>
                    <a:pt x="0" y="84675"/>
                    <a:pt x="84675" y="0"/>
                    <a:pt x="189126" y="0"/>
                  </a:cubicBezTo>
                  <a:lnTo>
                    <a:pt x="4739606" y="0"/>
                  </a:lnTo>
                  <a:cubicBezTo>
                    <a:pt x="4844057" y="0"/>
                    <a:pt x="4928732" y="84675"/>
                    <a:pt x="4928732" y="189126"/>
                  </a:cubicBezTo>
                  <a:lnTo>
                    <a:pt x="4928732" y="1702131"/>
                  </a:lnTo>
                  <a:cubicBezTo>
                    <a:pt x="4928732" y="1806582"/>
                    <a:pt x="4844057" y="1891257"/>
                    <a:pt x="4739606" y="1891257"/>
                  </a:cubicBezTo>
                  <a:lnTo>
                    <a:pt x="189126" y="1891257"/>
                  </a:lnTo>
                  <a:cubicBezTo>
                    <a:pt x="84675" y="1891257"/>
                    <a:pt x="0" y="1806582"/>
                    <a:pt x="0" y="1702131"/>
                  </a:cubicBezTo>
                  <a:lnTo>
                    <a:pt x="0" y="189126"/>
                  </a:lnTo>
                  <a:close/>
                </a:path>
              </a:pathLst>
            </a:custGeom>
          </p:spPr>
          <p:style>
            <a:lnRef idx="2">
              <a:schemeClr val="accent5">
                <a:hueOff val="-2252848"/>
                <a:satOff val="-5806"/>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5885" tIns="87265" rIns="87264" bIns="560079" numCol="1" spcCol="1270" anchor="t" anchorCtr="0">
              <a:noAutofit/>
            </a:bodyPr>
            <a:lstStyle/>
            <a:p>
              <a:pPr marL="114300" lvl="1" indent="-114300" algn="l" defTabSz="533400">
                <a:lnSpc>
                  <a:spcPct val="90000"/>
                </a:lnSpc>
                <a:spcBef>
                  <a:spcPct val="0"/>
                </a:spcBef>
                <a:spcAft>
                  <a:spcPct val="15000"/>
                </a:spcAft>
                <a:buClr>
                  <a:schemeClr val="tx1"/>
                </a:buClr>
                <a:buSzPct val="133000"/>
                <a:buFont typeface="Arial" panose="020B0604020202020204" pitchFamily="34" charset="0"/>
                <a:buChar char="•"/>
              </a:pPr>
              <a:r>
                <a:rPr lang="en-US" sz="1200" kern="1200" dirty="0">
                  <a:solidFill>
                    <a:schemeClr val="dk1"/>
                  </a:solidFill>
                  <a:ea typeface="Calibri"/>
                  <a:cs typeface="Calibri"/>
                  <a:sym typeface="Calibri"/>
                  <a:hlinkClick r:id="rId4"/>
                </a:rPr>
                <a:t>http://www.gocollege.com/financial-aid/student-loans/states/</a:t>
              </a:r>
              <a:endParaRPr lang="en-US" sz="1200" kern="1200" dirty="0"/>
            </a:p>
            <a:p>
              <a:pPr marL="114300" lvl="1" indent="-114300" algn="l" defTabSz="533400">
                <a:lnSpc>
                  <a:spcPct val="90000"/>
                </a:lnSpc>
                <a:spcBef>
                  <a:spcPct val="0"/>
                </a:spcBef>
                <a:spcAft>
                  <a:spcPct val="15000"/>
                </a:spcAft>
                <a:buChar char="•"/>
              </a:pPr>
              <a:r>
                <a:rPr lang="en-US" sz="1200" kern="1200" dirty="0">
                  <a:solidFill>
                    <a:schemeClr val="dk1"/>
                  </a:solidFill>
                  <a:latin typeface="Calibri" charset="0"/>
                  <a:ea typeface="Calibri" charset="0"/>
                  <a:cs typeface="Calibri"/>
                  <a:sym typeface="Calibri"/>
                </a:rPr>
                <a:t>Vary by state significantly</a:t>
              </a:r>
            </a:p>
            <a:p>
              <a:pPr marL="114300" lvl="1" indent="-114300" algn="l" defTabSz="533400">
                <a:lnSpc>
                  <a:spcPct val="90000"/>
                </a:lnSpc>
                <a:spcBef>
                  <a:spcPct val="0"/>
                </a:spcBef>
                <a:spcAft>
                  <a:spcPct val="15000"/>
                </a:spcAft>
                <a:buChar char="•"/>
              </a:pPr>
              <a:r>
                <a:rPr lang="en-US" sz="1200" kern="1200" dirty="0">
                  <a:solidFill>
                    <a:schemeClr val="dk1"/>
                  </a:solidFill>
                  <a:latin typeface="Calibri" charset="0"/>
                  <a:ea typeface="Calibri" charset="0"/>
                  <a:cs typeface="Calibri"/>
                  <a:sym typeface="Calibri"/>
                </a:rPr>
                <a:t>MN Self Loan – 5.75% fixed. Variable also available</a:t>
              </a:r>
            </a:p>
            <a:p>
              <a:pPr marL="228600" lvl="2" indent="-114300" algn="l" defTabSz="533400">
                <a:lnSpc>
                  <a:spcPct val="90000"/>
                </a:lnSpc>
                <a:spcBef>
                  <a:spcPct val="0"/>
                </a:spcBef>
                <a:spcAft>
                  <a:spcPct val="15000"/>
                </a:spcAft>
                <a:buChar char="•"/>
              </a:pPr>
              <a:r>
                <a:rPr lang="en-US" sz="1200" kern="1200" dirty="0">
                  <a:solidFill>
                    <a:schemeClr val="dk1"/>
                  </a:solidFill>
                  <a:latin typeface="Calibri" charset="0"/>
                  <a:ea typeface="Calibri" charset="0"/>
                  <a:cs typeface="Calibri"/>
                  <a:sym typeface="Calibri"/>
                </a:rPr>
                <a:t>Requires co-signature</a:t>
              </a:r>
            </a:p>
            <a:p>
              <a:pPr marL="228600" lvl="2" indent="-114300" algn="l" defTabSz="533400">
                <a:lnSpc>
                  <a:spcPct val="90000"/>
                </a:lnSpc>
                <a:spcBef>
                  <a:spcPct val="0"/>
                </a:spcBef>
                <a:spcAft>
                  <a:spcPct val="15000"/>
                </a:spcAft>
                <a:buChar char="•"/>
              </a:pPr>
              <a:r>
                <a:rPr lang="en-US" sz="1200" kern="1200" dirty="0">
                  <a:solidFill>
                    <a:schemeClr val="dk1"/>
                  </a:solidFill>
                  <a:latin typeface="Calibri" charset="0"/>
                  <a:ea typeface="Calibri" charset="0"/>
                  <a:cs typeface="Calibri"/>
                  <a:sym typeface="Calibri"/>
                </a:rPr>
                <a:t>Limited to $20K</a:t>
              </a:r>
            </a:p>
            <a:p>
              <a:pPr marL="0" lvl="1" indent="-342900" defTabSz="533400">
                <a:lnSpc>
                  <a:spcPct val="90000"/>
                </a:lnSpc>
                <a:spcBef>
                  <a:spcPct val="0"/>
                </a:spcBef>
                <a:spcAft>
                  <a:spcPct val="15000"/>
                </a:spcAft>
                <a:buChar char="•"/>
              </a:pPr>
              <a:r>
                <a:rPr lang="en-US" sz="1200" dirty="0">
                  <a:solidFill>
                    <a:schemeClr val="dk1"/>
                  </a:solidFill>
                  <a:latin typeface="Calibri" charset="0"/>
                  <a:cs typeface="Calibri"/>
                  <a:sym typeface="Calibri"/>
                </a:rPr>
                <a:t>Wisconsin does not have a state loan for undergraduate students</a:t>
              </a:r>
              <a:endParaRPr lang="en-US" sz="1200" kern="1200" dirty="0"/>
            </a:p>
            <a:p>
              <a:pPr marL="114300" lvl="1" indent="-114300" algn="l" defTabSz="533400">
                <a:lnSpc>
                  <a:spcPct val="90000"/>
                </a:lnSpc>
                <a:spcBef>
                  <a:spcPct val="0"/>
                </a:spcBef>
                <a:spcAft>
                  <a:spcPct val="15000"/>
                </a:spcAft>
                <a:buChar char="•"/>
              </a:pPr>
              <a:endParaRPr lang="en-US" sz="1200" kern="1200" dirty="0">
                <a:solidFill>
                  <a:schemeClr val="dk1"/>
                </a:solidFill>
                <a:latin typeface="Calibri" charset="0"/>
                <a:ea typeface="Calibri" charset="0"/>
                <a:cs typeface="Calibri"/>
                <a:sym typeface="Calibri"/>
              </a:endParaRPr>
            </a:p>
            <a:p>
              <a:pPr marL="114300" lvl="1" indent="-114300" algn="l" defTabSz="533400">
                <a:lnSpc>
                  <a:spcPct val="90000"/>
                </a:lnSpc>
                <a:spcBef>
                  <a:spcPct val="0"/>
                </a:spcBef>
                <a:spcAft>
                  <a:spcPct val="15000"/>
                </a:spcAft>
                <a:buChar char="•"/>
              </a:pPr>
              <a:endParaRPr lang="en-US" sz="1200" kern="1200" dirty="0">
                <a:solidFill>
                  <a:schemeClr val="dk1"/>
                </a:solidFill>
                <a:latin typeface="Calibri" charset="0"/>
                <a:ea typeface="Calibri" charset="0"/>
                <a:cs typeface="Calibri"/>
                <a:sym typeface="Calibri"/>
              </a:endParaRPr>
            </a:p>
          </p:txBody>
        </p:sp>
        <p:sp>
          <p:nvSpPr>
            <p:cNvPr id="52" name="Freeform 51">
              <a:extLst>
                <a:ext uri="{FF2B5EF4-FFF2-40B4-BE49-F238E27FC236}">
                  <a16:creationId xmlns:a16="http://schemas.microsoft.com/office/drawing/2014/main" id="{0EE4D586-5768-E040-850C-CC795A7E9E72}"/>
                </a:ext>
              </a:extLst>
            </p:cNvPr>
            <p:cNvSpPr/>
            <p:nvPr/>
          </p:nvSpPr>
          <p:spPr>
            <a:xfrm>
              <a:off x="211873" y="327844"/>
              <a:ext cx="4847690" cy="1846632"/>
            </a:xfrm>
            <a:custGeom>
              <a:avLst/>
              <a:gdLst>
                <a:gd name="connsiteX0" fmla="*/ 0 w 4847690"/>
                <a:gd name="connsiteY0" fmla="*/ 184663 h 1846632"/>
                <a:gd name="connsiteX1" fmla="*/ 184663 w 4847690"/>
                <a:gd name="connsiteY1" fmla="*/ 0 h 1846632"/>
                <a:gd name="connsiteX2" fmla="*/ 4663027 w 4847690"/>
                <a:gd name="connsiteY2" fmla="*/ 0 h 1846632"/>
                <a:gd name="connsiteX3" fmla="*/ 4847690 w 4847690"/>
                <a:gd name="connsiteY3" fmla="*/ 184663 h 1846632"/>
                <a:gd name="connsiteX4" fmla="*/ 4847690 w 4847690"/>
                <a:gd name="connsiteY4" fmla="*/ 1661969 h 1846632"/>
                <a:gd name="connsiteX5" fmla="*/ 4663027 w 4847690"/>
                <a:gd name="connsiteY5" fmla="*/ 1846632 h 1846632"/>
                <a:gd name="connsiteX6" fmla="*/ 184663 w 4847690"/>
                <a:gd name="connsiteY6" fmla="*/ 1846632 h 1846632"/>
                <a:gd name="connsiteX7" fmla="*/ 0 w 4847690"/>
                <a:gd name="connsiteY7" fmla="*/ 1661969 h 1846632"/>
                <a:gd name="connsiteX8" fmla="*/ 0 w 4847690"/>
                <a:gd name="connsiteY8" fmla="*/ 184663 h 184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7690" h="1846632">
                  <a:moveTo>
                    <a:pt x="0" y="184663"/>
                  </a:moveTo>
                  <a:cubicBezTo>
                    <a:pt x="0" y="82676"/>
                    <a:pt x="82676" y="0"/>
                    <a:pt x="184663" y="0"/>
                  </a:cubicBezTo>
                  <a:lnTo>
                    <a:pt x="4663027" y="0"/>
                  </a:lnTo>
                  <a:cubicBezTo>
                    <a:pt x="4765014" y="0"/>
                    <a:pt x="4847690" y="82676"/>
                    <a:pt x="4847690" y="184663"/>
                  </a:cubicBezTo>
                  <a:lnTo>
                    <a:pt x="4847690" y="1661969"/>
                  </a:lnTo>
                  <a:cubicBezTo>
                    <a:pt x="4847690" y="1763956"/>
                    <a:pt x="4765014" y="1846632"/>
                    <a:pt x="4663027" y="1846632"/>
                  </a:cubicBezTo>
                  <a:lnTo>
                    <a:pt x="184663" y="1846632"/>
                  </a:lnTo>
                  <a:cubicBezTo>
                    <a:pt x="82676" y="1846632"/>
                    <a:pt x="0" y="1763956"/>
                    <a:pt x="0" y="1661969"/>
                  </a:cubicBezTo>
                  <a:lnTo>
                    <a:pt x="0" y="184663"/>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285" tIns="86285" rIns="1540592" bIns="547943" numCol="1" spcCol="1270" anchor="t" anchorCtr="0">
              <a:noAutofit/>
            </a:bodyPr>
            <a:lstStyle/>
            <a:p>
              <a:pPr marL="114300" lvl="1" indent="-114300" algn="l" defTabSz="533400">
                <a:lnSpc>
                  <a:spcPct val="90000"/>
                </a:lnSpc>
                <a:spcBef>
                  <a:spcPct val="0"/>
                </a:spcBef>
                <a:spcAft>
                  <a:spcPct val="15000"/>
                </a:spcAft>
                <a:buClr>
                  <a:schemeClr val="dk1"/>
                </a:buClr>
                <a:buSzPts val="1600"/>
                <a:buFont typeface="Arial" panose="020B0604020202020204" pitchFamily="34" charset="0"/>
                <a:buChar char="•"/>
              </a:pPr>
              <a:r>
                <a:rPr lang="en-US" sz="1200" b="0" i="0" u="none" strike="noStrike" kern="1200" cap="none" dirty="0">
                  <a:solidFill>
                    <a:schemeClr val="dk1"/>
                  </a:solidFill>
                  <a:latin typeface="Calibri"/>
                  <a:ea typeface="Calibri"/>
                  <a:cs typeface="Calibri"/>
                  <a:sym typeface="Calibri"/>
                </a:rPr>
                <a:t>Subsidized- 4.53% (2019) </a:t>
              </a:r>
              <a:endParaRPr lang="en-US" sz="1200" kern="1200" dirty="0"/>
            </a:p>
            <a:p>
              <a:pPr marL="228600" lvl="2"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Interest does NOT accrue while in school</a:t>
              </a:r>
              <a:endParaRPr lang="en-US" sz="1200" kern="1200" dirty="0"/>
            </a:p>
            <a:p>
              <a:pPr marL="114300" lvl="1"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Unsubsidized- 4.53% (2019)</a:t>
              </a:r>
            </a:p>
            <a:p>
              <a:pPr marL="228600" lvl="2"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Interest DOES accrue while in school</a:t>
              </a:r>
              <a:endParaRPr lang="en-US" sz="1200" kern="1200" dirty="0"/>
            </a:p>
            <a:p>
              <a:pPr marL="114300" lvl="1"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Payment </a:t>
              </a:r>
              <a:endParaRPr lang="en-US" sz="1200" kern="1200" dirty="0">
                <a:solidFill>
                  <a:schemeClr val="dk1"/>
                </a:solidFill>
                <a:latin typeface="Calibri"/>
                <a:ea typeface="Calibri"/>
                <a:cs typeface="Calibri"/>
                <a:sym typeface="Calibri"/>
              </a:endParaRPr>
            </a:p>
            <a:p>
              <a:pPr marL="228600" lvl="2" indent="-114300" algn="l" defTabSz="533400">
                <a:lnSpc>
                  <a:spcPct val="90000"/>
                </a:lnSpc>
                <a:spcBef>
                  <a:spcPct val="0"/>
                </a:spcBef>
                <a:spcAft>
                  <a:spcPct val="15000"/>
                </a:spcAft>
                <a:buChar char="•"/>
              </a:pPr>
              <a:r>
                <a:rPr lang="en-US" sz="1200" kern="1200" dirty="0">
                  <a:solidFill>
                    <a:schemeClr val="dk1"/>
                  </a:solidFill>
                  <a:latin typeface="Calibri"/>
                  <a:ea typeface="Calibri"/>
                  <a:cs typeface="Calibri"/>
                  <a:sym typeface="Calibri"/>
                </a:rPr>
                <a:t>B</a:t>
              </a:r>
              <a:r>
                <a:rPr lang="en-US" sz="1200" b="0" i="0" u="none" strike="noStrike" kern="1200" cap="none" dirty="0">
                  <a:solidFill>
                    <a:schemeClr val="dk1"/>
                  </a:solidFill>
                  <a:latin typeface="Calibri"/>
                  <a:ea typeface="Calibri"/>
                  <a:cs typeface="Calibri"/>
                  <a:sym typeface="Calibri"/>
                </a:rPr>
                <a:t>egins 6 months after graduation on both</a:t>
              </a:r>
              <a:endParaRPr lang="en-US" sz="1200" kern="1200" dirty="0"/>
            </a:p>
            <a:p>
              <a:pPr marL="114300" lvl="1"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Loan Forgiveness available</a:t>
              </a:r>
            </a:p>
            <a:p>
              <a:pPr marL="228600" lvl="2"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Public service jobs (teacher, non-profit, etc.)</a:t>
              </a:r>
              <a:endParaRPr lang="en-US" sz="1200" kern="1200" dirty="0"/>
            </a:p>
          </p:txBody>
        </p:sp>
        <p:grpSp>
          <p:nvGrpSpPr>
            <p:cNvPr id="59" name="Group 58">
              <a:extLst>
                <a:ext uri="{FF2B5EF4-FFF2-40B4-BE49-F238E27FC236}">
                  <a16:creationId xmlns:a16="http://schemas.microsoft.com/office/drawing/2014/main" id="{2E1B40BD-A910-8140-A92F-9707E6E7BA3D}"/>
                </a:ext>
              </a:extLst>
            </p:cNvPr>
            <p:cNvGrpSpPr/>
            <p:nvPr/>
          </p:nvGrpSpPr>
          <p:grpSpPr>
            <a:xfrm>
              <a:off x="3217015" y="674537"/>
              <a:ext cx="5631588" cy="5631588"/>
              <a:chOff x="3217015" y="674537"/>
              <a:chExt cx="5631588" cy="5631588"/>
            </a:xfrm>
          </p:grpSpPr>
          <p:sp>
            <p:nvSpPr>
              <p:cNvPr id="53" name="Freeform 52">
                <a:extLst>
                  <a:ext uri="{FF2B5EF4-FFF2-40B4-BE49-F238E27FC236}">
                    <a16:creationId xmlns:a16="http://schemas.microsoft.com/office/drawing/2014/main" id="{FEAD1AC4-7708-B847-80AA-D596BD1EDEDE}"/>
                  </a:ext>
                </a:extLst>
              </p:cNvPr>
              <p:cNvSpPr/>
              <p:nvPr/>
            </p:nvSpPr>
            <p:spPr>
              <a:xfrm>
                <a:off x="3217015" y="674537"/>
                <a:ext cx="2752232" cy="2752232"/>
              </a:xfrm>
              <a:custGeom>
                <a:avLst/>
                <a:gdLst>
                  <a:gd name="connsiteX0" fmla="*/ 0 w 2752232"/>
                  <a:gd name="connsiteY0" fmla="*/ 2752232 h 2752232"/>
                  <a:gd name="connsiteX1" fmla="*/ 2752232 w 2752232"/>
                  <a:gd name="connsiteY1" fmla="*/ 0 h 2752232"/>
                  <a:gd name="connsiteX2" fmla="*/ 2752232 w 2752232"/>
                  <a:gd name="connsiteY2" fmla="*/ 2752232 h 2752232"/>
                  <a:gd name="connsiteX3" fmla="*/ 0 w 2752232"/>
                  <a:gd name="connsiteY3" fmla="*/ 2752232 h 2752232"/>
                </a:gdLst>
                <a:ahLst/>
                <a:cxnLst>
                  <a:cxn ang="0">
                    <a:pos x="connsiteX0" y="connsiteY0"/>
                  </a:cxn>
                  <a:cxn ang="0">
                    <a:pos x="connsiteX1" y="connsiteY1"/>
                  </a:cxn>
                  <a:cxn ang="0">
                    <a:pos x="connsiteX2" y="connsiteY2"/>
                  </a:cxn>
                  <a:cxn ang="0">
                    <a:pos x="connsiteX3" y="connsiteY3"/>
                  </a:cxn>
                </a:cxnLst>
                <a:rect l="l" t="t" r="r" b="b"/>
                <a:pathLst>
                  <a:path w="2752232" h="2752232">
                    <a:moveTo>
                      <a:pt x="0" y="2752232"/>
                    </a:moveTo>
                    <a:cubicBezTo>
                      <a:pt x="0" y="1232216"/>
                      <a:pt x="1232216" y="0"/>
                      <a:pt x="2752232" y="0"/>
                    </a:cubicBezTo>
                    <a:lnTo>
                      <a:pt x="2752232" y="2752232"/>
                    </a:lnTo>
                    <a:lnTo>
                      <a:pt x="0" y="275223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05246" tIns="100524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Federal Direct (Stafford)*</a:t>
                </a:r>
              </a:p>
            </p:txBody>
          </p:sp>
          <p:sp>
            <p:nvSpPr>
              <p:cNvPr id="54" name="Freeform 53">
                <a:extLst>
                  <a:ext uri="{FF2B5EF4-FFF2-40B4-BE49-F238E27FC236}">
                    <a16:creationId xmlns:a16="http://schemas.microsoft.com/office/drawing/2014/main" id="{6FFCCE80-04C9-5A46-8C3E-4901F218990C}"/>
                  </a:ext>
                </a:extLst>
              </p:cNvPr>
              <p:cNvSpPr/>
              <p:nvPr/>
            </p:nvSpPr>
            <p:spPr>
              <a:xfrm>
                <a:off x="6096371" y="674537"/>
                <a:ext cx="2752232" cy="2752232"/>
              </a:xfrm>
              <a:custGeom>
                <a:avLst/>
                <a:gdLst>
                  <a:gd name="connsiteX0" fmla="*/ 0 w 2752232"/>
                  <a:gd name="connsiteY0" fmla="*/ 2752232 h 2752232"/>
                  <a:gd name="connsiteX1" fmla="*/ 2752232 w 2752232"/>
                  <a:gd name="connsiteY1" fmla="*/ 0 h 2752232"/>
                  <a:gd name="connsiteX2" fmla="*/ 2752232 w 2752232"/>
                  <a:gd name="connsiteY2" fmla="*/ 2752232 h 2752232"/>
                  <a:gd name="connsiteX3" fmla="*/ 0 w 2752232"/>
                  <a:gd name="connsiteY3" fmla="*/ 2752232 h 2752232"/>
                </a:gdLst>
                <a:ahLst/>
                <a:cxnLst>
                  <a:cxn ang="0">
                    <a:pos x="connsiteX0" y="connsiteY0"/>
                  </a:cxn>
                  <a:cxn ang="0">
                    <a:pos x="connsiteX1" y="connsiteY1"/>
                  </a:cxn>
                  <a:cxn ang="0">
                    <a:pos x="connsiteX2" y="connsiteY2"/>
                  </a:cxn>
                  <a:cxn ang="0">
                    <a:pos x="connsiteX3" y="connsiteY3"/>
                  </a:cxn>
                </a:cxnLst>
                <a:rect l="l" t="t" r="r" b="b"/>
                <a:pathLst>
                  <a:path w="2752232" h="2752232">
                    <a:moveTo>
                      <a:pt x="0" y="0"/>
                    </a:moveTo>
                    <a:cubicBezTo>
                      <a:pt x="1520016" y="0"/>
                      <a:pt x="2752232" y="1232216"/>
                      <a:pt x="2752232" y="2752232"/>
                    </a:cubicBezTo>
                    <a:lnTo>
                      <a:pt x="0" y="2752232"/>
                    </a:lnTo>
                    <a:lnTo>
                      <a:pt x="0" y="0"/>
                    </a:lnTo>
                    <a:close/>
                  </a:path>
                </a:pathLst>
              </a:custGeom>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txBody>
              <a:bodyPr spcFirstLastPara="0" vert="horz" wrap="square" lIns="199136" tIns="1005246" rIns="100524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State</a:t>
                </a:r>
              </a:p>
            </p:txBody>
          </p:sp>
          <p:sp>
            <p:nvSpPr>
              <p:cNvPr id="55" name="Freeform 54">
                <a:extLst>
                  <a:ext uri="{FF2B5EF4-FFF2-40B4-BE49-F238E27FC236}">
                    <a16:creationId xmlns:a16="http://schemas.microsoft.com/office/drawing/2014/main" id="{BEE81C4F-03BA-1D4D-8F22-26FBBFBE7CB9}"/>
                  </a:ext>
                </a:extLst>
              </p:cNvPr>
              <p:cNvSpPr/>
              <p:nvPr/>
            </p:nvSpPr>
            <p:spPr>
              <a:xfrm>
                <a:off x="6096371" y="3553892"/>
                <a:ext cx="2752232" cy="2752233"/>
              </a:xfrm>
              <a:custGeom>
                <a:avLst/>
                <a:gdLst>
                  <a:gd name="connsiteX0" fmla="*/ 0 w 2752232"/>
                  <a:gd name="connsiteY0" fmla="*/ 2752232 h 2752232"/>
                  <a:gd name="connsiteX1" fmla="*/ 2752232 w 2752232"/>
                  <a:gd name="connsiteY1" fmla="*/ 0 h 2752232"/>
                  <a:gd name="connsiteX2" fmla="*/ 2752232 w 2752232"/>
                  <a:gd name="connsiteY2" fmla="*/ 2752232 h 2752232"/>
                  <a:gd name="connsiteX3" fmla="*/ 0 w 2752232"/>
                  <a:gd name="connsiteY3" fmla="*/ 2752232 h 2752232"/>
                </a:gdLst>
                <a:ahLst/>
                <a:cxnLst>
                  <a:cxn ang="0">
                    <a:pos x="connsiteX0" y="connsiteY0"/>
                  </a:cxn>
                  <a:cxn ang="0">
                    <a:pos x="connsiteX1" y="connsiteY1"/>
                  </a:cxn>
                  <a:cxn ang="0">
                    <a:pos x="connsiteX2" y="connsiteY2"/>
                  </a:cxn>
                  <a:cxn ang="0">
                    <a:pos x="connsiteX3" y="connsiteY3"/>
                  </a:cxn>
                </a:cxnLst>
                <a:rect l="l" t="t" r="r" b="b"/>
                <a:pathLst>
                  <a:path w="2752232" h="2752232">
                    <a:moveTo>
                      <a:pt x="2752232" y="0"/>
                    </a:moveTo>
                    <a:cubicBezTo>
                      <a:pt x="2752232" y="1520016"/>
                      <a:pt x="1520016" y="2752232"/>
                      <a:pt x="0" y="2752232"/>
                    </a:cubicBezTo>
                    <a:lnTo>
                      <a:pt x="0" y="0"/>
                    </a:lnTo>
                    <a:lnTo>
                      <a:pt x="2752232" y="0"/>
                    </a:lnTo>
                    <a:close/>
                  </a:path>
                </a:pathLst>
              </a:custGeom>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spcFirstLastPara="0" vert="horz" wrap="square" lIns="199136" tIns="199137" rIns="1005246" bIns="1005246" numCol="1" spcCol="1270" anchor="ctr" anchorCtr="0">
                <a:noAutofit/>
              </a:bodyPr>
              <a:lstStyle/>
              <a:p>
                <a:pPr marL="0" lvl="0" indent="0" algn="ctr" defTabSz="1244600">
                  <a:lnSpc>
                    <a:spcPct val="90000"/>
                  </a:lnSpc>
                  <a:spcBef>
                    <a:spcPct val="0"/>
                  </a:spcBef>
                  <a:spcAft>
                    <a:spcPct val="35000"/>
                  </a:spcAft>
                  <a:buNone/>
                </a:pPr>
                <a:r>
                  <a:rPr lang="en-US" sz="2800" kern="1200" dirty="0"/>
                  <a:t>Private</a:t>
                </a:r>
              </a:p>
            </p:txBody>
          </p:sp>
          <p:sp>
            <p:nvSpPr>
              <p:cNvPr id="56" name="Freeform 55">
                <a:extLst>
                  <a:ext uri="{FF2B5EF4-FFF2-40B4-BE49-F238E27FC236}">
                    <a16:creationId xmlns:a16="http://schemas.microsoft.com/office/drawing/2014/main" id="{FC250ECB-A8B1-3D43-818F-D28AAAE81288}"/>
                  </a:ext>
                </a:extLst>
              </p:cNvPr>
              <p:cNvSpPr/>
              <p:nvPr/>
            </p:nvSpPr>
            <p:spPr>
              <a:xfrm>
                <a:off x="3217015" y="3553893"/>
                <a:ext cx="2752232" cy="2752232"/>
              </a:xfrm>
              <a:custGeom>
                <a:avLst/>
                <a:gdLst>
                  <a:gd name="connsiteX0" fmla="*/ 0 w 2752232"/>
                  <a:gd name="connsiteY0" fmla="*/ 2752232 h 2752232"/>
                  <a:gd name="connsiteX1" fmla="*/ 2752232 w 2752232"/>
                  <a:gd name="connsiteY1" fmla="*/ 0 h 2752232"/>
                  <a:gd name="connsiteX2" fmla="*/ 2752232 w 2752232"/>
                  <a:gd name="connsiteY2" fmla="*/ 2752232 h 2752232"/>
                  <a:gd name="connsiteX3" fmla="*/ 0 w 2752232"/>
                  <a:gd name="connsiteY3" fmla="*/ 2752232 h 2752232"/>
                </a:gdLst>
                <a:ahLst/>
                <a:cxnLst>
                  <a:cxn ang="0">
                    <a:pos x="connsiteX0" y="connsiteY0"/>
                  </a:cxn>
                  <a:cxn ang="0">
                    <a:pos x="connsiteX1" y="connsiteY1"/>
                  </a:cxn>
                  <a:cxn ang="0">
                    <a:pos x="connsiteX2" y="connsiteY2"/>
                  </a:cxn>
                  <a:cxn ang="0">
                    <a:pos x="connsiteX3" y="connsiteY3"/>
                  </a:cxn>
                </a:cxnLst>
                <a:rect l="l" t="t" r="r" b="b"/>
                <a:pathLst>
                  <a:path w="2752232" h="2752232">
                    <a:moveTo>
                      <a:pt x="2752232" y="2752232"/>
                    </a:moveTo>
                    <a:cubicBezTo>
                      <a:pt x="1232216" y="2752232"/>
                      <a:pt x="0" y="1520016"/>
                      <a:pt x="0" y="0"/>
                    </a:cubicBezTo>
                    <a:lnTo>
                      <a:pt x="2752232" y="0"/>
                    </a:lnTo>
                    <a:lnTo>
                      <a:pt x="2752232" y="2752232"/>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005246" tIns="199136" rIns="199136" bIns="1005246" numCol="1" spcCol="1270" anchor="ctr" anchorCtr="0">
                <a:noAutofit/>
              </a:bodyPr>
              <a:lstStyle/>
              <a:p>
                <a:pPr marL="0" lvl="0" indent="0" algn="ctr" defTabSz="1244600">
                  <a:lnSpc>
                    <a:spcPct val="90000"/>
                  </a:lnSpc>
                  <a:spcBef>
                    <a:spcPct val="0"/>
                  </a:spcBef>
                  <a:spcAft>
                    <a:spcPct val="35000"/>
                  </a:spcAft>
                  <a:buNone/>
                </a:pPr>
                <a:r>
                  <a:rPr lang="en-US" sz="2800" kern="1200" dirty="0"/>
                  <a:t>Federal Parent Plus</a:t>
                </a:r>
              </a:p>
            </p:txBody>
          </p:sp>
        </p:grpSp>
      </p:grpSp>
      <p:sp>
        <p:nvSpPr>
          <p:cNvPr id="57" name="Circular Arrow 56">
            <a:extLst>
              <a:ext uri="{FF2B5EF4-FFF2-40B4-BE49-F238E27FC236}">
                <a16:creationId xmlns:a16="http://schemas.microsoft.com/office/drawing/2014/main" id="{6FC44ED8-7ACF-AA43-9933-60116F1FF568}"/>
              </a:ext>
            </a:extLst>
          </p:cNvPr>
          <p:cNvSpPr/>
          <p:nvPr/>
        </p:nvSpPr>
        <p:spPr>
          <a:xfrm>
            <a:off x="5557683" y="2918273"/>
            <a:ext cx="950251" cy="826305"/>
          </a:xfrm>
          <a:prstGeom prst="circular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58" name="Circular Arrow 57">
            <a:extLst>
              <a:ext uri="{FF2B5EF4-FFF2-40B4-BE49-F238E27FC236}">
                <a16:creationId xmlns:a16="http://schemas.microsoft.com/office/drawing/2014/main" id="{CACE2D4B-7644-A345-B415-A68E4AA1E846}"/>
              </a:ext>
            </a:extLst>
          </p:cNvPr>
          <p:cNvSpPr/>
          <p:nvPr/>
        </p:nvSpPr>
        <p:spPr>
          <a:xfrm rot="10800000">
            <a:off x="5557683" y="3236083"/>
            <a:ext cx="950251" cy="826305"/>
          </a:xfrm>
          <a:prstGeom prst="circular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456118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41"/>
          <p:cNvSpPr txBox="1">
            <a:spLocks/>
          </p:cNvSpPr>
          <p:nvPr/>
        </p:nvSpPr>
        <p:spPr>
          <a:xfrm>
            <a:off x="4329454" y="333264"/>
            <a:ext cx="7501990" cy="6078686"/>
          </a:xfrm>
          <a:prstGeom prst="rect">
            <a:avLst/>
          </a:prstGeom>
          <a:solidFill>
            <a:schemeClr val="accent5">
              <a:lumMod val="50000"/>
            </a:schemeClr>
          </a:solid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ctr">
              <a:spcBef>
                <a:spcPts val="720"/>
              </a:spcBef>
              <a:buSzPct val="64999"/>
            </a:pPr>
            <a:r>
              <a:rPr lang="en-US" sz="4400" i="1" dirty="0">
                <a:solidFill>
                  <a:schemeClr val="bg1"/>
                </a:solidFill>
                <a:latin typeface="Calibri" charset="0"/>
                <a:ea typeface="Calibri" charset="0"/>
                <a:cs typeface="Calibri" charset="0"/>
              </a:rPr>
              <a:t>Federal Direct LOAN Limits</a:t>
            </a:r>
          </a:p>
          <a:p>
            <a:pPr>
              <a:buClr>
                <a:schemeClr val="bg1"/>
              </a:buClr>
              <a:buSzPct val="64999"/>
            </a:pPr>
            <a:r>
              <a:rPr lang="en-US" sz="2800" dirty="0">
                <a:solidFill>
                  <a:schemeClr val="bg1"/>
                </a:solidFill>
                <a:latin typeface="Calibri" charset="0"/>
                <a:ea typeface="Calibri" charset="0"/>
                <a:cs typeface="Calibri" charset="0"/>
                <a:sym typeface="Comic Sans MS"/>
              </a:rPr>
              <a:t>Federal Student loan – maximal set amount</a:t>
            </a:r>
          </a:p>
          <a:p>
            <a:pPr marL="342900" indent="-342900">
              <a:buClr>
                <a:schemeClr val="bg1"/>
              </a:buClr>
              <a:buSzPct val="64999"/>
              <a:buFont typeface="Noto Symbol"/>
              <a:buChar char="■"/>
            </a:pPr>
            <a:r>
              <a:rPr lang="en-US" sz="2400" dirty="0">
                <a:solidFill>
                  <a:schemeClr val="bg1"/>
                </a:solidFill>
                <a:latin typeface="Calibri" charset="0"/>
                <a:ea typeface="Calibri" charset="0"/>
                <a:cs typeface="Calibri" charset="0"/>
                <a:sym typeface="Comic Sans MS"/>
              </a:rPr>
              <a:t>Sometimes called the Stafford Loan</a:t>
            </a:r>
          </a:p>
          <a:p>
            <a:pPr marL="342900" indent="-342900">
              <a:buClr>
                <a:schemeClr val="bg1"/>
              </a:buClr>
              <a:buSzPct val="64999"/>
              <a:buFont typeface="Noto Symbol"/>
              <a:buChar char="■"/>
            </a:pPr>
            <a:r>
              <a:rPr lang="en-US" sz="2400" dirty="0">
                <a:solidFill>
                  <a:schemeClr val="bg1"/>
                </a:solidFill>
                <a:latin typeface="Calibri" charset="0"/>
                <a:ea typeface="Calibri" charset="0"/>
                <a:cs typeface="Calibri" charset="0"/>
                <a:sym typeface="Comic Sans MS"/>
              </a:rPr>
              <a:t>Only loan owned by the student alone</a:t>
            </a:r>
          </a:p>
          <a:p>
            <a:pPr marL="342900" lvl="3" indent="-342900">
              <a:buClr>
                <a:schemeClr val="bg1"/>
              </a:buClr>
              <a:buSzPct val="64999"/>
              <a:buFont typeface="Noto Symbol"/>
              <a:buChar char="■"/>
            </a:pPr>
            <a:r>
              <a:rPr lang="en-US" sz="2400" dirty="0">
                <a:solidFill>
                  <a:schemeClr val="bg1"/>
                </a:solidFill>
                <a:latin typeface="Calibri" charset="0"/>
                <a:ea typeface="Calibri" charset="0"/>
                <a:cs typeface="Calibri" charset="0"/>
                <a:sym typeface="Comic Sans MS"/>
              </a:rPr>
              <a:t>Freshman - $5500 – subsidized max - $3500</a:t>
            </a:r>
          </a:p>
          <a:p>
            <a:pPr marL="342900" lvl="3" indent="-342900">
              <a:buClr>
                <a:schemeClr val="bg1"/>
              </a:buClr>
              <a:buSzPct val="64999"/>
              <a:buFont typeface="Noto Symbol"/>
              <a:buChar char="■"/>
            </a:pPr>
            <a:r>
              <a:rPr lang="en-US" sz="2400" dirty="0">
                <a:solidFill>
                  <a:schemeClr val="bg1"/>
                </a:solidFill>
                <a:latin typeface="Calibri" charset="0"/>
                <a:ea typeface="Calibri" charset="0"/>
                <a:cs typeface="Calibri" charset="0"/>
                <a:sym typeface="Comic Sans MS"/>
              </a:rPr>
              <a:t>Sophomore - $6500 – subsidized max - $4500</a:t>
            </a:r>
          </a:p>
          <a:p>
            <a:pPr marL="342900" lvl="3" indent="-342900">
              <a:buClr>
                <a:schemeClr val="bg1"/>
              </a:buClr>
              <a:buSzPct val="64999"/>
              <a:buFont typeface="Noto Symbol"/>
              <a:buChar char="■"/>
            </a:pPr>
            <a:r>
              <a:rPr lang="en-US" sz="2400" dirty="0">
                <a:solidFill>
                  <a:schemeClr val="bg1"/>
                </a:solidFill>
                <a:latin typeface="Calibri" charset="0"/>
                <a:ea typeface="Calibri" charset="0"/>
                <a:cs typeface="Calibri" charset="0"/>
                <a:sym typeface="Comic Sans MS"/>
              </a:rPr>
              <a:t>Junior - $7500 – subsidized max - $5500</a:t>
            </a:r>
          </a:p>
          <a:p>
            <a:pPr marL="342900" lvl="3" indent="-342900">
              <a:buClr>
                <a:schemeClr val="bg1"/>
              </a:buClr>
              <a:buSzPct val="64999"/>
              <a:buFont typeface="Noto Symbol"/>
              <a:buChar char="■"/>
            </a:pPr>
            <a:r>
              <a:rPr lang="en-US" sz="2400" dirty="0">
                <a:solidFill>
                  <a:schemeClr val="bg1"/>
                </a:solidFill>
                <a:latin typeface="Calibri" charset="0"/>
                <a:ea typeface="Calibri" charset="0"/>
                <a:cs typeface="Calibri" charset="0"/>
                <a:sym typeface="Comic Sans MS"/>
              </a:rPr>
              <a:t>Senior - $7500 - subsidized max - $5500</a:t>
            </a:r>
          </a:p>
          <a:p>
            <a:pPr marL="342900" lvl="3" indent="-342900">
              <a:buClr>
                <a:schemeClr val="bg1"/>
              </a:buClr>
              <a:buSzPct val="64999"/>
              <a:buFont typeface="Noto Symbol"/>
              <a:buChar char="■"/>
            </a:pPr>
            <a:r>
              <a:rPr lang="en-US" sz="2400" dirty="0">
                <a:solidFill>
                  <a:schemeClr val="bg1"/>
                </a:solidFill>
                <a:latin typeface="Calibri" charset="0"/>
                <a:ea typeface="Calibri" charset="0"/>
                <a:cs typeface="Calibri" charset="0"/>
                <a:sym typeface="Comic Sans MS"/>
              </a:rPr>
              <a:t>5</a:t>
            </a:r>
            <a:r>
              <a:rPr lang="en-US" sz="2400" baseline="30000" dirty="0">
                <a:solidFill>
                  <a:schemeClr val="bg1"/>
                </a:solidFill>
                <a:latin typeface="Calibri" charset="0"/>
                <a:ea typeface="Calibri" charset="0"/>
                <a:cs typeface="Calibri" charset="0"/>
                <a:sym typeface="Comic Sans MS"/>
              </a:rPr>
              <a:t>th</a:t>
            </a:r>
            <a:r>
              <a:rPr lang="en-US" sz="2400" dirty="0">
                <a:solidFill>
                  <a:schemeClr val="bg1"/>
                </a:solidFill>
                <a:latin typeface="Calibri" charset="0"/>
                <a:ea typeface="Calibri" charset="0"/>
                <a:cs typeface="Calibri" charset="0"/>
                <a:sym typeface="Comic Sans MS"/>
              </a:rPr>
              <a:t> year Senior – up to $7500 with a Stafford loan max limit of $31,000</a:t>
            </a:r>
          </a:p>
          <a:p>
            <a:pPr marL="0" lvl="3">
              <a:buClr>
                <a:schemeClr val="bg1"/>
              </a:buClr>
              <a:buSzPct val="64999"/>
            </a:pPr>
            <a:r>
              <a:rPr lang="en-US" sz="2800" dirty="0">
                <a:solidFill>
                  <a:schemeClr val="bg1"/>
                </a:solidFill>
                <a:latin typeface="Calibri" charset="0"/>
                <a:ea typeface="Calibri" charset="0"/>
                <a:cs typeface="Calibri" charset="0"/>
                <a:sym typeface="Comic Sans MS"/>
              </a:rPr>
              <a:t> </a:t>
            </a:r>
            <a:endParaRPr lang="en-US" sz="2800" dirty="0">
              <a:solidFill>
                <a:schemeClr val="bg1"/>
              </a:solidFill>
              <a:latin typeface="Calibri" panose="020F0502020204030204" pitchFamily="34" charset="0"/>
              <a:cs typeface="Calibri" panose="020F0502020204030204" pitchFamily="34" charset="0"/>
            </a:endParaRPr>
          </a:p>
          <a:p>
            <a:pPr marL="342900" indent="-342900">
              <a:buClr>
                <a:schemeClr val="bg1"/>
              </a:buClr>
              <a:buFont typeface="Wingdings" pitchFamily="2" charset="2"/>
              <a:buChar char="§"/>
            </a:pPr>
            <a:r>
              <a:rPr lang="en-US" sz="2800" dirty="0">
                <a:solidFill>
                  <a:schemeClr val="bg1"/>
                </a:solidFill>
                <a:latin typeface="Calibri" panose="020F0502020204030204" pitchFamily="34" charset="0"/>
                <a:cs typeface="Calibri" panose="020F0502020204030204" pitchFamily="34" charset="0"/>
              </a:rPr>
              <a:t>Only accessible in the year they are offered, they cannot be accessed in subsequent years</a:t>
            </a:r>
          </a:p>
          <a:p>
            <a:pPr marL="342900" indent="-342900">
              <a:buClr>
                <a:schemeClr val="bg1"/>
              </a:buClr>
              <a:buFont typeface="Wingdings" pitchFamily="2" charset="2"/>
              <a:buChar char="§"/>
            </a:pPr>
            <a:endParaRPr lang="en-US" sz="1800" dirty="0">
              <a:solidFill>
                <a:schemeClr val="bg1"/>
              </a:solidFill>
              <a:latin typeface="Calibri" panose="020F0502020204030204" pitchFamily="34" charset="0"/>
              <a:cs typeface="Calibri" panose="020F0502020204030204" pitchFamily="34" charset="0"/>
            </a:endParaRPr>
          </a:p>
          <a:p>
            <a:pPr marL="342900" indent="-342900">
              <a:buClr>
                <a:schemeClr val="bg1"/>
              </a:buClr>
              <a:buFont typeface="Wingdings" pitchFamily="2" charset="2"/>
              <a:buChar char="§"/>
            </a:pPr>
            <a:r>
              <a:rPr lang="en-US" sz="2800" dirty="0">
                <a:solidFill>
                  <a:schemeClr val="bg1"/>
                </a:solidFill>
                <a:latin typeface="Calibri" panose="020F0502020204030204" pitchFamily="34" charset="0"/>
                <a:cs typeface="Calibri" panose="020F0502020204030204" pitchFamily="34" charset="0"/>
              </a:rPr>
              <a:t>Parent Plus vs HELOC</a:t>
            </a:r>
          </a:p>
          <a:p>
            <a:pPr marL="342900" indent="-342900">
              <a:buClr>
                <a:schemeClr val="bg1"/>
              </a:buClr>
              <a:buFont typeface="Wingdings" pitchFamily="2" charset="2"/>
              <a:buChar char="§"/>
            </a:pPr>
            <a:endParaRPr lang="en-US" sz="2000" dirty="0">
              <a:solidFill>
                <a:schemeClr val="bg1"/>
              </a:solidFill>
              <a:latin typeface="Calibri" panose="020F0502020204030204" pitchFamily="34" charset="0"/>
              <a:cs typeface="Calibri" panose="020F0502020204030204" pitchFamily="34" charset="0"/>
            </a:endParaRPr>
          </a:p>
          <a:p>
            <a:pPr marL="342900" lvl="3" indent="-342900">
              <a:buClr>
                <a:schemeClr val="bg1"/>
              </a:buClr>
              <a:buSzPct val="64999"/>
              <a:buFont typeface="Noto Symbol"/>
              <a:buChar char="■"/>
            </a:pPr>
            <a:endParaRPr lang="en-US" sz="2000" dirty="0">
              <a:solidFill>
                <a:schemeClr val="bg1"/>
              </a:solidFill>
              <a:latin typeface="Calibri" charset="0"/>
              <a:ea typeface="Calibri" charset="0"/>
              <a:cs typeface="Calibri" charset="0"/>
              <a:sym typeface="Comic Sans MS"/>
            </a:endParaRPr>
          </a:p>
          <a:p>
            <a:pPr lvl="2">
              <a:buClr>
                <a:schemeClr val="hlink"/>
              </a:buClr>
              <a:buSzPct val="64999"/>
            </a:pPr>
            <a:endParaRPr lang="en-US" sz="2800" dirty="0">
              <a:solidFill>
                <a:schemeClr val="tx1"/>
              </a:solidFill>
              <a:latin typeface="Calibri" charset="0"/>
              <a:ea typeface="Calibri" charset="0"/>
              <a:cs typeface="Calibri" charset="0"/>
              <a:sym typeface="Comic Sans MS"/>
            </a:endParaRPr>
          </a:p>
          <a:p>
            <a:pPr>
              <a:spcBef>
                <a:spcPts val="720"/>
              </a:spcBef>
              <a:buSzPct val="64999"/>
            </a:pPr>
            <a:endParaRPr lang="en-US" sz="3600" dirty="0">
              <a:solidFill>
                <a:schemeClr val="tx1"/>
              </a:solidFill>
              <a:latin typeface="Comic Sans MS"/>
              <a:ea typeface="Comic Sans MS"/>
              <a:cs typeface="Comic Sans MS"/>
              <a:sym typeface="Comic Sans MS"/>
            </a:endParaRPr>
          </a:p>
        </p:txBody>
      </p:sp>
      <p:sp>
        <p:nvSpPr>
          <p:cNvPr id="6" name="TextBox 5">
            <a:extLst>
              <a:ext uri="{FF2B5EF4-FFF2-40B4-BE49-F238E27FC236}">
                <a16:creationId xmlns:a16="http://schemas.microsoft.com/office/drawing/2014/main" id="{C35BECAE-E5D3-1F43-B8AC-02015CE583F5}"/>
              </a:ext>
            </a:extLst>
          </p:cNvPr>
          <p:cNvSpPr txBox="1"/>
          <p:nvPr/>
        </p:nvSpPr>
        <p:spPr>
          <a:xfrm>
            <a:off x="179861" y="5211621"/>
            <a:ext cx="3881897" cy="1200329"/>
          </a:xfrm>
          <a:prstGeom prst="rect">
            <a:avLst/>
          </a:prstGeom>
          <a:solidFill>
            <a:schemeClr val="accent6"/>
          </a:solidFill>
        </p:spPr>
        <p:txBody>
          <a:bodyPr wrap="square" rtlCol="0">
            <a:spAutoFit/>
          </a:bodyPr>
          <a:lstStyle/>
          <a:p>
            <a:r>
              <a:rPr lang="en-US" sz="2400" dirty="0">
                <a:solidFill>
                  <a:schemeClr val="bg1"/>
                </a:solidFill>
              </a:rPr>
              <a:t>Be very clear of the terms of any loans you take out! Not all loans are created equally!</a:t>
            </a:r>
          </a:p>
        </p:txBody>
      </p:sp>
      <p:pic>
        <p:nvPicPr>
          <p:cNvPr id="3" name="Picture 2">
            <a:extLst>
              <a:ext uri="{FF2B5EF4-FFF2-40B4-BE49-F238E27FC236}">
                <a16:creationId xmlns:a16="http://schemas.microsoft.com/office/drawing/2014/main" id="{378C4ACE-4E38-CD4E-BD97-9F1728F9EFD5}"/>
              </a:ext>
            </a:extLst>
          </p:cNvPr>
          <p:cNvPicPr>
            <a:picLocks noChangeAspect="1"/>
          </p:cNvPicPr>
          <p:nvPr/>
        </p:nvPicPr>
        <p:blipFill>
          <a:blip r:embed="rId3"/>
          <a:stretch>
            <a:fillRect/>
          </a:stretch>
        </p:blipFill>
        <p:spPr>
          <a:xfrm>
            <a:off x="179861" y="333264"/>
            <a:ext cx="3881897" cy="4383702"/>
          </a:xfrm>
          <a:prstGeom prst="rect">
            <a:avLst/>
          </a:prstGeom>
        </p:spPr>
      </p:pic>
    </p:spTree>
    <p:extLst>
      <p:ext uri="{BB962C8B-B14F-4D97-AF65-F5344CB8AC3E}">
        <p14:creationId xmlns:p14="http://schemas.microsoft.com/office/powerpoint/2010/main" val="42144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itting at a table using a computer&#10;&#10;Description automatically generated">
            <a:extLst>
              <a:ext uri="{FF2B5EF4-FFF2-40B4-BE49-F238E27FC236}">
                <a16:creationId xmlns:a16="http://schemas.microsoft.com/office/drawing/2014/main" id="{55232B7C-BE98-B644-B556-8D815B379033}"/>
              </a:ext>
            </a:extLst>
          </p:cNvPr>
          <p:cNvPicPr>
            <a:picLocks noChangeAspect="1"/>
          </p:cNvPicPr>
          <p:nvPr/>
        </p:nvPicPr>
        <p:blipFill rotWithShape="1">
          <a:blip r:embed="rId3"/>
          <a:srcRect t="26426" b="24208"/>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33C57F4E-1E04-3B48-9B3B-921E3C65C008}"/>
              </a:ext>
            </a:extLst>
          </p:cNvPr>
          <p:cNvSpPr txBox="1"/>
          <p:nvPr/>
        </p:nvSpPr>
        <p:spPr>
          <a:xfrm>
            <a:off x="8975367" y="4632055"/>
            <a:ext cx="3031418" cy="1754326"/>
          </a:xfrm>
          <a:prstGeom prst="rect">
            <a:avLst/>
          </a:prstGeom>
          <a:noFill/>
        </p:spPr>
        <p:txBody>
          <a:bodyPr wrap="square" rtlCol="0">
            <a:spAutoFit/>
          </a:bodyPr>
          <a:lstStyle/>
          <a:p>
            <a:r>
              <a:rPr lang="en-US" sz="3600" dirty="0"/>
              <a:t>“What do I tell my child about student debt?”</a:t>
            </a:r>
          </a:p>
        </p:txBody>
      </p:sp>
    </p:spTree>
    <p:extLst>
      <p:ext uri="{BB962C8B-B14F-4D97-AF65-F5344CB8AC3E}">
        <p14:creationId xmlns:p14="http://schemas.microsoft.com/office/powerpoint/2010/main" val="3843990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3FDA76D-A31B-C14C-B399-85A174070A94}"/>
              </a:ext>
            </a:extLst>
          </p:cNvPr>
          <p:cNvPicPr>
            <a:picLocks noChangeAspect="1"/>
          </p:cNvPicPr>
          <p:nvPr/>
        </p:nvPicPr>
        <p:blipFill>
          <a:blip r:embed="rId2"/>
          <a:stretch>
            <a:fillRect/>
          </a:stretch>
        </p:blipFill>
        <p:spPr>
          <a:xfrm>
            <a:off x="0" y="0"/>
            <a:ext cx="12192000" cy="6564230"/>
          </a:xfrm>
          <a:prstGeom prst="rect">
            <a:avLst/>
          </a:prstGeom>
        </p:spPr>
      </p:pic>
    </p:spTree>
    <p:extLst>
      <p:ext uri="{BB962C8B-B14F-4D97-AF65-F5344CB8AC3E}">
        <p14:creationId xmlns:p14="http://schemas.microsoft.com/office/powerpoint/2010/main" val="81515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744217-55C4-0141-9CDD-96360C610FFA}"/>
              </a:ext>
            </a:extLst>
          </p:cNvPr>
          <p:cNvSpPr>
            <a:spLocks noGrp="1"/>
          </p:cNvSpPr>
          <p:nvPr>
            <p:ph type="title"/>
          </p:nvPr>
        </p:nvSpPr>
        <p:spPr>
          <a:xfrm>
            <a:off x="737840" y="0"/>
            <a:ext cx="10515600" cy="1325563"/>
          </a:xfrm>
        </p:spPr>
        <p:txBody>
          <a:bodyPr>
            <a:normAutofit/>
          </a:bodyPr>
          <a:lstStyle/>
          <a:p>
            <a:pPr algn="ctr"/>
            <a:r>
              <a:rPr lang="en-US" sz="4800" dirty="0"/>
              <a:t>Guidelines for Debt </a:t>
            </a:r>
          </a:p>
        </p:txBody>
      </p:sp>
      <p:sp>
        <p:nvSpPr>
          <p:cNvPr id="8" name="TextBox 7">
            <a:extLst>
              <a:ext uri="{FF2B5EF4-FFF2-40B4-BE49-F238E27FC236}">
                <a16:creationId xmlns:a16="http://schemas.microsoft.com/office/drawing/2014/main" id="{85BB8667-C568-3946-81EA-66451D6D118F}"/>
              </a:ext>
            </a:extLst>
          </p:cNvPr>
          <p:cNvSpPr txBox="1"/>
          <p:nvPr/>
        </p:nvSpPr>
        <p:spPr>
          <a:xfrm>
            <a:off x="0" y="1325563"/>
            <a:ext cx="12192000" cy="4801314"/>
          </a:xfrm>
          <a:prstGeom prst="rect">
            <a:avLst/>
          </a:prstGeom>
          <a:solidFill>
            <a:schemeClr val="accent5">
              <a:lumMod val="50000"/>
            </a:schemeClr>
          </a:solidFill>
        </p:spPr>
        <p:txBody>
          <a:bodyPr wrap="square" rtlCol="0">
            <a:spAutoFit/>
          </a:bodyPr>
          <a:lstStyle/>
          <a:p>
            <a:pPr marL="285750" indent="-285750">
              <a:buFont typeface="Arial" panose="020B0604020202020204" pitchFamily="34" charset="0"/>
              <a:buChar char="•"/>
            </a:pPr>
            <a:r>
              <a:rPr lang="en-US" sz="2400" dirty="0">
                <a:solidFill>
                  <a:schemeClr val="bg1"/>
                </a:solidFill>
              </a:rPr>
              <a:t>Never take out more in loans than a first year salary in the student’s chosen field</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For every $10,000 in loans taken out, it will be roughly $100/month loan payment</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There is no ability to pay analysis done, people have to self-regulate</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Co-signing loans has impact on parent’s credit history</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Student loans are not dismissed in bankruptcy or for co-signed loans, upon the death of the student</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If fully funding for college – consider taking $27K and applying for grad school potentially</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393709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p:nvPr/>
        </p:nvSpPr>
        <p:spPr>
          <a:xfrm>
            <a:off x="0" y="0"/>
            <a:ext cx="3088888"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309" name="Google Shape;309;p32"/>
          <p:cNvCxnSpPr/>
          <p:nvPr/>
        </p:nvCxnSpPr>
        <p:spPr>
          <a:xfrm rot="10800000">
            <a:off x="182136" y="2971800"/>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310" name="Google Shape;310;p32"/>
          <p:cNvSpPr txBox="1">
            <a:spLocks noGrp="1"/>
          </p:cNvSpPr>
          <p:nvPr>
            <p:ph type="title"/>
          </p:nvPr>
        </p:nvSpPr>
        <p:spPr>
          <a:xfrm>
            <a:off x="182135" y="677868"/>
            <a:ext cx="3370998" cy="55022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4400"/>
              <a:buFont typeface="Calibri"/>
              <a:buNone/>
            </a:pPr>
            <a:r>
              <a:rPr lang="en-US" sz="3600" dirty="0">
                <a:solidFill>
                  <a:srgbClr val="FFFFFF"/>
                </a:solidFill>
                <a:latin typeface="Calibri"/>
                <a:cs typeface="Calibri"/>
                <a:sym typeface="Calibri"/>
              </a:rPr>
              <a:t>529’s</a:t>
            </a:r>
            <a:endParaRPr sz="3600" dirty="0"/>
          </a:p>
        </p:txBody>
      </p:sp>
      <p:graphicFrame>
        <p:nvGraphicFramePr>
          <p:cNvPr id="17" name="Diagram 16">
            <a:extLst>
              <a:ext uri="{FF2B5EF4-FFF2-40B4-BE49-F238E27FC236}">
                <a16:creationId xmlns:a16="http://schemas.microsoft.com/office/drawing/2014/main" id="{4C071C21-F588-3846-ACEC-F4B950086396}"/>
              </a:ext>
            </a:extLst>
          </p:cNvPr>
          <p:cNvGraphicFramePr/>
          <p:nvPr>
            <p:extLst>
              <p:ext uri="{D42A27DB-BD31-4B8C-83A1-F6EECF244321}">
                <p14:modId xmlns:p14="http://schemas.microsoft.com/office/powerpoint/2010/main" val="189081098"/>
              </p:ext>
            </p:extLst>
          </p:nvPr>
        </p:nvGraphicFramePr>
        <p:xfrm>
          <a:off x="3088888" y="212834"/>
          <a:ext cx="8128000" cy="6487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0290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p:nvPr/>
        </p:nvSpPr>
        <p:spPr>
          <a:xfrm>
            <a:off x="0" y="0"/>
            <a:ext cx="3088888" cy="6858000"/>
          </a:xfrm>
          <a:prstGeom prst="rect">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309" name="Google Shape;309;p32"/>
          <p:cNvCxnSpPr>
            <a:cxnSpLocks/>
          </p:cNvCxnSpPr>
          <p:nvPr/>
        </p:nvCxnSpPr>
        <p:spPr>
          <a:xfrm flipH="1" flipV="1">
            <a:off x="182135" y="3122341"/>
            <a:ext cx="1" cy="613318"/>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310" name="Google Shape;310;p32"/>
          <p:cNvSpPr txBox="1">
            <a:spLocks noGrp="1"/>
          </p:cNvSpPr>
          <p:nvPr>
            <p:ph type="title"/>
          </p:nvPr>
        </p:nvSpPr>
        <p:spPr>
          <a:xfrm>
            <a:off x="182135" y="677868"/>
            <a:ext cx="3370998" cy="55022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4400"/>
              <a:buFont typeface="Calibri"/>
              <a:buNone/>
            </a:pPr>
            <a:r>
              <a:rPr lang="en-US" sz="4000" dirty="0">
                <a:solidFill>
                  <a:srgbClr val="FFFFFF"/>
                </a:solidFill>
                <a:latin typeface="Calibri"/>
                <a:cs typeface="Calibri"/>
                <a:sym typeface="Calibri"/>
              </a:rPr>
              <a:t>Other</a:t>
            </a:r>
            <a:br>
              <a:rPr lang="en-US" sz="4000" dirty="0">
                <a:solidFill>
                  <a:srgbClr val="FFFFFF"/>
                </a:solidFill>
                <a:latin typeface="Calibri"/>
                <a:cs typeface="Calibri"/>
                <a:sym typeface="Calibri"/>
              </a:rPr>
            </a:br>
            <a:r>
              <a:rPr lang="en-US" sz="4000" dirty="0">
                <a:solidFill>
                  <a:srgbClr val="FFFFFF"/>
                </a:solidFill>
                <a:latin typeface="Calibri"/>
                <a:cs typeface="Calibri"/>
                <a:sym typeface="Calibri"/>
              </a:rPr>
              <a:t>Contributors</a:t>
            </a:r>
            <a:br>
              <a:rPr lang="en-US" sz="4000" dirty="0">
                <a:solidFill>
                  <a:srgbClr val="FFFFFF"/>
                </a:solidFill>
                <a:latin typeface="Calibri"/>
                <a:cs typeface="Calibri"/>
                <a:sym typeface="Calibri"/>
              </a:rPr>
            </a:br>
            <a:r>
              <a:rPr lang="en-US" sz="2800" dirty="0">
                <a:solidFill>
                  <a:srgbClr val="FFFFFF"/>
                </a:solidFill>
                <a:latin typeface="Calibri"/>
                <a:cs typeface="Calibri"/>
                <a:sym typeface="Calibri"/>
              </a:rPr>
              <a:t>(Grandparents, </a:t>
            </a:r>
            <a:br>
              <a:rPr lang="en-US" sz="2800" dirty="0">
                <a:solidFill>
                  <a:srgbClr val="FFFFFF"/>
                </a:solidFill>
                <a:latin typeface="Calibri"/>
                <a:cs typeface="Calibri"/>
                <a:sym typeface="Calibri"/>
              </a:rPr>
            </a:br>
            <a:r>
              <a:rPr lang="en-US" sz="2800" dirty="0">
                <a:solidFill>
                  <a:srgbClr val="FFFFFF"/>
                </a:solidFill>
                <a:latin typeface="Calibri"/>
                <a:cs typeface="Calibri"/>
                <a:sym typeface="Calibri"/>
              </a:rPr>
              <a:t>aunts and uncles, etc.)</a:t>
            </a:r>
            <a:endParaRPr sz="4000" dirty="0"/>
          </a:p>
        </p:txBody>
      </p:sp>
      <p:graphicFrame>
        <p:nvGraphicFramePr>
          <p:cNvPr id="17" name="Diagram 16">
            <a:extLst>
              <a:ext uri="{FF2B5EF4-FFF2-40B4-BE49-F238E27FC236}">
                <a16:creationId xmlns:a16="http://schemas.microsoft.com/office/drawing/2014/main" id="{4C071C21-F588-3846-ACEC-F4B950086396}"/>
              </a:ext>
            </a:extLst>
          </p:cNvPr>
          <p:cNvGraphicFramePr/>
          <p:nvPr>
            <p:extLst>
              <p:ext uri="{D42A27DB-BD31-4B8C-83A1-F6EECF244321}">
                <p14:modId xmlns:p14="http://schemas.microsoft.com/office/powerpoint/2010/main" val="738317183"/>
              </p:ext>
            </p:extLst>
          </p:nvPr>
        </p:nvGraphicFramePr>
        <p:xfrm>
          <a:off x="3088888" y="149772"/>
          <a:ext cx="8128000" cy="6471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0302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33" y="142577"/>
            <a:ext cx="2915776" cy="1258122"/>
          </a:xfrm>
          <a:prstGeom prst="rect">
            <a:avLst/>
          </a:prstGeom>
        </p:spPr>
      </p:pic>
      <p:sp>
        <p:nvSpPr>
          <p:cNvPr id="4" name="Shape 341"/>
          <p:cNvSpPr txBox="1">
            <a:spLocks/>
          </p:cNvSpPr>
          <p:nvPr/>
        </p:nvSpPr>
        <p:spPr>
          <a:xfrm>
            <a:off x="278297" y="1895062"/>
            <a:ext cx="11648660" cy="47045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Clr>
                <a:srgbClr val="0563C1"/>
              </a:buClr>
              <a:buSzPct val="64999"/>
            </a:pPr>
            <a:endParaRPr lang="en-US" sz="1600" dirty="0">
              <a:latin typeface="Calibri" charset="0"/>
              <a:ea typeface="Calibri" charset="0"/>
              <a:cs typeface="Calibri" charset="0"/>
              <a:sym typeface="Comic Sans MS"/>
            </a:endParaRPr>
          </a:p>
          <a:p>
            <a:pPr algn="ctr">
              <a:spcBef>
                <a:spcPts val="640"/>
              </a:spcBef>
              <a:buClr>
                <a:srgbClr val="0563C1"/>
              </a:buClr>
              <a:buSzPct val="64999"/>
            </a:pPr>
            <a:r>
              <a:rPr lang="en-US" sz="4000" dirty="0">
                <a:latin typeface="Calibri" charset="0"/>
                <a:ea typeface="Calibri" charset="0"/>
                <a:cs typeface="Calibri" charset="0"/>
                <a:sym typeface="Tahoma"/>
              </a:rPr>
              <a:t>Just like you hire a realtor for the major purchase of a home, you hire us for the major purchase of college - right academic, social &amp; financial fit</a:t>
            </a:r>
          </a:p>
          <a:p>
            <a:pPr>
              <a:spcBef>
                <a:spcPts val="640"/>
              </a:spcBef>
              <a:buClr>
                <a:srgbClr val="0563C1"/>
              </a:buClr>
              <a:buSzPct val="64999"/>
            </a:pPr>
            <a:endParaRPr lang="en-US" sz="4000" dirty="0">
              <a:latin typeface="Calibri" charset="0"/>
              <a:ea typeface="Calibri" charset="0"/>
              <a:cs typeface="Calibri" charset="0"/>
              <a:sym typeface="Tahoma"/>
            </a:endParaRPr>
          </a:p>
          <a:p>
            <a:pPr>
              <a:spcBef>
                <a:spcPts val="640"/>
              </a:spcBef>
              <a:buClr>
                <a:srgbClr val="0563C1"/>
              </a:buClr>
              <a:buSzPct val="64999"/>
            </a:pPr>
            <a:r>
              <a:rPr lang="en-US" sz="4000" dirty="0">
                <a:latin typeface="Calibri" charset="0"/>
                <a:ea typeface="Calibri" charset="0"/>
                <a:cs typeface="Calibri" charset="0"/>
                <a:sym typeface="Tahoma"/>
              </a:rPr>
              <a:t>Families can do it on their own, but they will often cost themselves money</a:t>
            </a:r>
          </a:p>
        </p:txBody>
      </p:sp>
      <p:sp>
        <p:nvSpPr>
          <p:cNvPr id="2" name="TextBox 1">
            <a:extLst>
              <a:ext uri="{FF2B5EF4-FFF2-40B4-BE49-F238E27FC236}">
                <a16:creationId xmlns:a16="http://schemas.microsoft.com/office/drawing/2014/main" id="{C75576ED-D5CA-484F-BF21-1408E40BE987}"/>
              </a:ext>
            </a:extLst>
          </p:cNvPr>
          <p:cNvSpPr txBox="1"/>
          <p:nvPr/>
        </p:nvSpPr>
        <p:spPr>
          <a:xfrm>
            <a:off x="4187687" y="816883"/>
            <a:ext cx="3395481" cy="830997"/>
          </a:xfrm>
          <a:prstGeom prst="rect">
            <a:avLst/>
          </a:prstGeom>
          <a:noFill/>
        </p:spPr>
        <p:txBody>
          <a:bodyPr wrap="none" rtlCol="0">
            <a:spAutoFit/>
          </a:bodyPr>
          <a:lstStyle/>
          <a:p>
            <a:r>
              <a:rPr lang="en-US" sz="4800" dirty="0">
                <a:solidFill>
                  <a:schemeClr val="accent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034756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99" y="154452"/>
            <a:ext cx="3266151" cy="1409305"/>
          </a:xfrm>
          <a:prstGeom prst="rect">
            <a:avLst/>
          </a:prstGeom>
        </p:spPr>
      </p:pic>
      <p:sp>
        <p:nvSpPr>
          <p:cNvPr id="2" name="Rectangle 1">
            <a:extLst>
              <a:ext uri="{FF2B5EF4-FFF2-40B4-BE49-F238E27FC236}">
                <a16:creationId xmlns:a16="http://schemas.microsoft.com/office/drawing/2014/main" id="{FBC5FCCD-E103-B240-9A6A-9DD66643FF2A}"/>
              </a:ext>
            </a:extLst>
          </p:cNvPr>
          <p:cNvSpPr/>
          <p:nvPr/>
        </p:nvSpPr>
        <p:spPr>
          <a:xfrm>
            <a:off x="2795451" y="984551"/>
            <a:ext cx="7045235" cy="1166986"/>
          </a:xfrm>
          <a:prstGeom prst="rect">
            <a:avLst/>
          </a:prstGeom>
        </p:spPr>
        <p:txBody>
          <a:bodyPr wrap="square">
            <a:spAutoFit/>
          </a:bodyPr>
          <a:lstStyle/>
          <a:p>
            <a:pPr algn="ctr">
              <a:spcBef>
                <a:spcPts val="720"/>
              </a:spcBef>
              <a:buSzPct val="64999"/>
              <a:defRPr/>
            </a:pPr>
            <a:r>
              <a:rPr lang="en-US" sz="4400" dirty="0">
                <a:solidFill>
                  <a:srgbClr val="0070C0"/>
                </a:solidFill>
                <a:latin typeface="Calibri" charset="0"/>
                <a:ea typeface="Calibri" charset="0"/>
                <a:cs typeface="Calibri" charset="0"/>
              </a:rPr>
              <a:t>Quick Quiz!</a:t>
            </a:r>
          </a:p>
          <a:p>
            <a:pPr algn="ctr">
              <a:spcBef>
                <a:spcPts val="720"/>
              </a:spcBef>
              <a:buSzPct val="64999"/>
              <a:defRPr/>
            </a:pPr>
            <a:r>
              <a:rPr lang="en-US" sz="2000" dirty="0">
                <a:solidFill>
                  <a:srgbClr val="0070C0"/>
                </a:solidFill>
                <a:latin typeface="Calibri" charset="0"/>
                <a:ea typeface="Calibri" charset="0"/>
                <a:cs typeface="Calibri" charset="0"/>
              </a:rPr>
              <a:t>What is the average transfer rate nationally??</a:t>
            </a:r>
          </a:p>
        </p:txBody>
      </p:sp>
      <p:sp>
        <p:nvSpPr>
          <p:cNvPr id="6" name="TextBox 5">
            <a:extLst>
              <a:ext uri="{FF2B5EF4-FFF2-40B4-BE49-F238E27FC236}">
                <a16:creationId xmlns:a16="http://schemas.microsoft.com/office/drawing/2014/main" id="{10B36B44-CB0F-F249-9BA0-BFDDA9C536C3}"/>
              </a:ext>
            </a:extLst>
          </p:cNvPr>
          <p:cNvSpPr txBox="1"/>
          <p:nvPr/>
        </p:nvSpPr>
        <p:spPr>
          <a:xfrm>
            <a:off x="260100" y="2393856"/>
            <a:ext cx="11705478"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600" dirty="0"/>
              <a:t>Percentage of students who transfer - 38%</a:t>
            </a:r>
          </a:p>
          <a:p>
            <a:pPr algn="ctr"/>
            <a:r>
              <a:rPr lang="en-US" sz="3600" dirty="0"/>
              <a:t>College Inside Track students – 4%</a:t>
            </a:r>
          </a:p>
        </p:txBody>
      </p:sp>
      <p:sp>
        <p:nvSpPr>
          <p:cNvPr id="7" name="TextBox 6">
            <a:extLst>
              <a:ext uri="{FF2B5EF4-FFF2-40B4-BE49-F238E27FC236}">
                <a16:creationId xmlns:a16="http://schemas.microsoft.com/office/drawing/2014/main" id="{B5EB8857-FE82-CC42-91C6-3651BF80AC04}"/>
              </a:ext>
            </a:extLst>
          </p:cNvPr>
          <p:cNvSpPr txBox="1"/>
          <p:nvPr/>
        </p:nvSpPr>
        <p:spPr>
          <a:xfrm>
            <a:off x="260099" y="4637692"/>
            <a:ext cx="11705479"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600" dirty="0"/>
              <a:t>Comprehensive package is $4,995 and can be paid </a:t>
            </a:r>
            <a:r>
              <a:rPr lang="en-US" sz="3600"/>
              <a:t>over time</a:t>
            </a:r>
          </a:p>
          <a:p>
            <a:pPr algn="ctr"/>
            <a:endParaRPr lang="en-US" sz="3600" dirty="0"/>
          </a:p>
          <a:p>
            <a:pPr algn="ctr"/>
            <a:r>
              <a:rPr lang="en-US" sz="3600" dirty="0"/>
              <a:t>Average cost added to a degree with one transfer - $14,000</a:t>
            </a:r>
          </a:p>
        </p:txBody>
      </p:sp>
      <p:sp>
        <p:nvSpPr>
          <p:cNvPr id="8" name="TextBox 7">
            <a:extLst>
              <a:ext uri="{FF2B5EF4-FFF2-40B4-BE49-F238E27FC236}">
                <a16:creationId xmlns:a16="http://schemas.microsoft.com/office/drawing/2014/main" id="{B70F9A4E-3B34-3742-BD73-EA90DB05991D}"/>
              </a:ext>
            </a:extLst>
          </p:cNvPr>
          <p:cNvSpPr txBox="1"/>
          <p:nvPr/>
        </p:nvSpPr>
        <p:spPr>
          <a:xfrm>
            <a:off x="5172548" y="3836504"/>
            <a:ext cx="1880579" cy="707886"/>
          </a:xfrm>
          <a:prstGeom prst="rect">
            <a:avLst/>
          </a:prstGeom>
          <a:noFill/>
        </p:spPr>
        <p:txBody>
          <a:bodyPr wrap="none" rtlCol="0">
            <a:spAutoFit/>
          </a:bodyPr>
          <a:lstStyle/>
          <a:p>
            <a:r>
              <a:rPr lang="en-US" sz="4000" dirty="0">
                <a:solidFill>
                  <a:schemeClr val="accent5">
                    <a:lumMod val="75000"/>
                  </a:schemeClr>
                </a:solidFill>
              </a:rPr>
              <a:t>Services</a:t>
            </a:r>
          </a:p>
        </p:txBody>
      </p:sp>
    </p:spTree>
    <p:extLst>
      <p:ext uri="{BB962C8B-B14F-4D97-AF65-F5344CB8AC3E}">
        <p14:creationId xmlns:p14="http://schemas.microsoft.com/office/powerpoint/2010/main" val="60764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BCEBE88-2D74-3C44-809E-602537BA7837}"/>
              </a:ext>
            </a:extLst>
          </p:cNvPr>
          <p:cNvPicPr>
            <a:picLocks noChangeAspect="1"/>
          </p:cNvPicPr>
          <p:nvPr/>
        </p:nvPicPr>
        <p:blipFill>
          <a:blip r:embed="rId2"/>
          <a:stretch>
            <a:fillRect/>
          </a:stretch>
        </p:blipFill>
        <p:spPr>
          <a:xfrm>
            <a:off x="0" y="162157"/>
            <a:ext cx="12192000" cy="6533685"/>
          </a:xfrm>
          <a:prstGeom prst="rect">
            <a:avLst/>
          </a:prstGeom>
        </p:spPr>
      </p:pic>
    </p:spTree>
    <p:extLst>
      <p:ext uri="{BB962C8B-B14F-4D97-AF65-F5344CB8AC3E}">
        <p14:creationId xmlns:p14="http://schemas.microsoft.com/office/powerpoint/2010/main" val="1682507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00"/>
            <a:ext cx="3270985" cy="1411391"/>
          </a:xfrm>
          <a:prstGeom prst="rect">
            <a:avLst/>
          </a:prstGeom>
        </p:spPr>
      </p:pic>
      <p:sp>
        <p:nvSpPr>
          <p:cNvPr id="4" name="Shape 341"/>
          <p:cNvSpPr txBox="1">
            <a:spLocks/>
          </p:cNvSpPr>
          <p:nvPr/>
        </p:nvSpPr>
        <p:spPr>
          <a:xfrm>
            <a:off x="225287" y="1669774"/>
            <a:ext cx="11741426" cy="49430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ctr">
              <a:spcBef>
                <a:spcPts val="720"/>
              </a:spcBef>
              <a:buSzPct val="64999"/>
              <a:defRPr/>
            </a:pPr>
            <a:r>
              <a:rPr lang="en-US" sz="4400" kern="0" dirty="0">
                <a:solidFill>
                  <a:srgbClr val="0070C0"/>
                </a:solidFill>
                <a:ea typeface="Comic Sans MS"/>
              </a:rPr>
              <a:t>The Hour Consultation</a:t>
            </a:r>
          </a:p>
          <a:p>
            <a:pPr>
              <a:buClr>
                <a:srgbClr val="0563C1"/>
              </a:buClr>
              <a:buSzPct val="64999"/>
              <a:defRPr/>
            </a:pPr>
            <a:endParaRPr lang="en-US" sz="1600" kern="0" dirty="0">
              <a:ea typeface="Comic Sans MS"/>
              <a:cs typeface="Comic Sans MS"/>
              <a:sym typeface="Comic Sans MS"/>
            </a:endParaRPr>
          </a:p>
          <a:p>
            <a:pPr marL="342900" indent="-342900">
              <a:spcBef>
                <a:spcPts val="640"/>
              </a:spcBef>
              <a:buClr>
                <a:schemeClr val="tx1"/>
              </a:buClr>
              <a:buSzPct val="65000"/>
              <a:buFont typeface="Noto Symbol"/>
              <a:buChar char="■"/>
              <a:defRPr/>
            </a:pPr>
            <a:r>
              <a:rPr lang="en-US" sz="2400" dirty="0">
                <a:solidFill>
                  <a:schemeClr val="tx1"/>
                </a:solidFill>
                <a:latin typeface="Calibri" panose="020F0502020204030204" pitchFamily="34" charset="0"/>
                <a:ea typeface="Tahoma"/>
                <a:cs typeface="Calibri" panose="020F0502020204030204" pitchFamily="34" charset="0"/>
                <a:sym typeface="Tahoma"/>
              </a:rPr>
              <a:t>Learn more about your goals and teach you what you need to be considering</a:t>
            </a:r>
          </a:p>
          <a:p>
            <a:pPr marL="342900" indent="-342900">
              <a:spcBef>
                <a:spcPts val="640"/>
              </a:spcBef>
              <a:buClr>
                <a:schemeClr val="tx1"/>
              </a:buClr>
              <a:buSzPct val="65000"/>
              <a:buFont typeface="Noto Symbol"/>
              <a:buChar char="■"/>
              <a:defRPr/>
            </a:pPr>
            <a:r>
              <a:rPr lang="en-US" sz="2400" dirty="0">
                <a:solidFill>
                  <a:schemeClr val="tx1"/>
                </a:solidFill>
                <a:latin typeface="Calibri" panose="020F0502020204030204" pitchFamily="34" charset="0"/>
                <a:ea typeface="Tahoma"/>
                <a:cs typeface="Calibri" panose="020F0502020204030204" pitchFamily="34" charset="0"/>
                <a:sym typeface="Tahoma"/>
              </a:rPr>
              <a:t>Answer questions around college search</a:t>
            </a:r>
          </a:p>
          <a:p>
            <a:pPr marL="342900" indent="-342900">
              <a:spcBef>
                <a:spcPts val="640"/>
              </a:spcBef>
              <a:buClr>
                <a:schemeClr val="tx1"/>
              </a:buClr>
              <a:buSzPct val="65000"/>
              <a:buFont typeface="Noto Symbol"/>
              <a:buChar char="■"/>
              <a:defRPr/>
            </a:pPr>
            <a:r>
              <a:rPr lang="en-US" sz="2400" dirty="0">
                <a:latin typeface="Calibri" panose="020F0502020204030204" pitchFamily="34" charset="0"/>
                <a:ea typeface="Tahoma"/>
                <a:cs typeface="Calibri" panose="020F0502020204030204" pitchFamily="34" charset="0"/>
                <a:sym typeface="Tahoma"/>
              </a:rPr>
              <a:t>How to launch a successful search</a:t>
            </a:r>
            <a:endParaRPr lang="en-US" sz="2400" dirty="0">
              <a:solidFill>
                <a:schemeClr val="tx1"/>
              </a:solidFill>
              <a:latin typeface="Calibri" panose="020F0502020204030204" pitchFamily="34" charset="0"/>
              <a:ea typeface="Tahoma"/>
              <a:cs typeface="Calibri" panose="020F0502020204030204" pitchFamily="34" charset="0"/>
              <a:sym typeface="Tahoma"/>
            </a:endParaRPr>
          </a:p>
          <a:p>
            <a:pPr algn="ctr">
              <a:spcBef>
                <a:spcPts val="640"/>
              </a:spcBef>
              <a:buClr>
                <a:srgbClr val="0563C1"/>
              </a:buClr>
              <a:buSzPct val="64999"/>
              <a:defRPr/>
            </a:pPr>
            <a:r>
              <a:rPr lang="en-US" sz="4400" dirty="0">
                <a:solidFill>
                  <a:srgbClr val="0070C0"/>
                </a:solidFill>
                <a:ea typeface="Tahoma"/>
                <a:cs typeface="Tahoma"/>
                <a:sym typeface="Tahoma"/>
              </a:rPr>
              <a:t>How it works</a:t>
            </a:r>
          </a:p>
          <a:p>
            <a:pPr marL="571500" indent="-571500">
              <a:spcBef>
                <a:spcPts val="640"/>
              </a:spcBef>
              <a:buClr>
                <a:schemeClr val="tx1"/>
              </a:buClr>
              <a:buSzPct val="100000"/>
              <a:buFont typeface="Wingdings" pitchFamily="2" charset="2"/>
              <a:buChar char="§"/>
              <a:defRPr/>
            </a:pPr>
            <a:r>
              <a:rPr lang="en-US" sz="2400" dirty="0">
                <a:solidFill>
                  <a:schemeClr val="tx1"/>
                </a:solidFill>
                <a:latin typeface="+mn-lt"/>
                <a:ea typeface="Tahoma"/>
                <a:cs typeface="Tahoma"/>
                <a:sym typeface="Tahoma"/>
              </a:rPr>
              <a:t>Takes an hour and you should include your sophomore or junior student</a:t>
            </a:r>
          </a:p>
          <a:p>
            <a:pPr marL="571500" indent="-571500">
              <a:spcBef>
                <a:spcPts val="640"/>
              </a:spcBef>
              <a:buClr>
                <a:schemeClr val="tx1"/>
              </a:buClr>
              <a:buSzPct val="100000"/>
              <a:buFont typeface="Wingdings" pitchFamily="2" charset="2"/>
              <a:buChar char="§"/>
              <a:defRPr/>
            </a:pPr>
            <a:r>
              <a:rPr lang="en-US" sz="2400" dirty="0">
                <a:solidFill>
                  <a:schemeClr val="tx1"/>
                </a:solidFill>
                <a:latin typeface="+mn-lt"/>
                <a:ea typeface="Tahoma"/>
                <a:cs typeface="Tahoma"/>
                <a:sym typeface="Tahoma"/>
              </a:rPr>
              <a:t>Evenings and weekends are fine </a:t>
            </a:r>
          </a:p>
          <a:p>
            <a:pPr marL="457200" indent="-457200">
              <a:spcBef>
                <a:spcPts val="640"/>
              </a:spcBef>
              <a:buClr>
                <a:srgbClr val="0563C1"/>
              </a:buClr>
              <a:buSzPct val="100000"/>
              <a:buFont typeface="Wingdings" pitchFamily="2" charset="2"/>
              <a:buChar char="§"/>
              <a:defRPr/>
            </a:pPr>
            <a:endParaRPr lang="en-US" sz="2800" dirty="0">
              <a:solidFill>
                <a:schemeClr val="tx1"/>
              </a:solidFill>
              <a:ea typeface="Tahoma"/>
              <a:cs typeface="Tahoma"/>
              <a:sym typeface="Tahoma"/>
            </a:endParaRPr>
          </a:p>
          <a:p>
            <a:pPr marL="342900" indent="-342900">
              <a:spcBef>
                <a:spcPts val="640"/>
              </a:spcBef>
              <a:buClr>
                <a:srgbClr val="0563C1"/>
              </a:buClr>
              <a:buSzPct val="64999"/>
              <a:buFont typeface="Noto Symbol"/>
              <a:buChar char="■"/>
              <a:defRPr/>
            </a:pPr>
            <a:endParaRPr lang="en-US" sz="2800" kern="0" dirty="0">
              <a:ea typeface="Tahoma"/>
              <a:cs typeface="Tahoma"/>
              <a:sym typeface="Tahoma"/>
            </a:endParaRPr>
          </a:p>
        </p:txBody>
      </p:sp>
    </p:spTree>
    <p:extLst>
      <p:ext uri="{BB962C8B-B14F-4D97-AF65-F5344CB8AC3E}">
        <p14:creationId xmlns:p14="http://schemas.microsoft.com/office/powerpoint/2010/main" val="108653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37243B-7BBB-1348-AC00-0D7066C395F9}"/>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E581A717-E904-E94F-901D-4986EECE0FA8}"/>
              </a:ext>
            </a:extLst>
          </p:cNvPr>
          <p:cNvSpPr>
            <a:spLocks noGrp="1"/>
          </p:cNvSpPr>
          <p:nvPr>
            <p:ph type="ctrTitle"/>
          </p:nvPr>
        </p:nvSpPr>
        <p:spPr>
          <a:xfrm>
            <a:off x="-1253788" y="218262"/>
            <a:ext cx="7961376" cy="1114235"/>
          </a:xfrm>
          <a:noFill/>
        </p:spPr>
        <p:txBody>
          <a:bodyPr>
            <a:noAutofit/>
          </a:bodyPr>
          <a:lstStyle/>
          <a:p>
            <a:r>
              <a:rPr lang="en-US" sz="8000" b="1" i="1" dirty="0"/>
              <a:t>Questions?</a:t>
            </a:r>
          </a:p>
        </p:txBody>
      </p:sp>
      <p:sp>
        <p:nvSpPr>
          <p:cNvPr id="3" name="Rectangle 2">
            <a:extLst>
              <a:ext uri="{FF2B5EF4-FFF2-40B4-BE49-F238E27FC236}">
                <a16:creationId xmlns:a16="http://schemas.microsoft.com/office/drawing/2014/main" id="{FE108CE5-4B9F-9149-9D52-8AEA23B2F2D6}"/>
              </a:ext>
            </a:extLst>
          </p:cNvPr>
          <p:cNvSpPr/>
          <p:nvPr/>
        </p:nvSpPr>
        <p:spPr>
          <a:xfrm>
            <a:off x="0" y="5286895"/>
            <a:ext cx="4655127" cy="1571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dirty="0">
                <a:solidFill>
                  <a:schemeClr val="bg1"/>
                </a:solidFill>
              </a:rPr>
              <a:t>Lessa Scherrer</a:t>
            </a:r>
          </a:p>
          <a:p>
            <a:pPr>
              <a:lnSpc>
                <a:spcPct val="150000"/>
              </a:lnSpc>
            </a:pPr>
            <a:r>
              <a:rPr lang="en-US" sz="2400" dirty="0">
                <a:solidFill>
                  <a:schemeClr val="bg1"/>
                </a:solidFill>
                <a:hlinkClick r:id="rId3">
                  <a:extLst>
                    <a:ext uri="{A12FA001-AC4F-418D-AE19-62706E023703}">
                      <ahyp:hlinkClr xmlns:ahyp="http://schemas.microsoft.com/office/drawing/2018/hyperlinkcolor" val="tx"/>
                    </a:ext>
                  </a:extLst>
                </a:hlinkClick>
              </a:rPr>
              <a:t>Lscherrer@CollegeInsideTrack.com</a:t>
            </a:r>
            <a:endParaRPr lang="en-US" sz="2400" dirty="0">
              <a:solidFill>
                <a:schemeClr val="bg1"/>
              </a:solidFill>
            </a:endParaRPr>
          </a:p>
          <a:p>
            <a:pPr>
              <a:lnSpc>
                <a:spcPct val="150000"/>
              </a:lnSpc>
            </a:pPr>
            <a:r>
              <a:rPr lang="en-US" sz="2400" dirty="0">
                <a:solidFill>
                  <a:schemeClr val="bg1"/>
                </a:solidFill>
              </a:rPr>
              <a:t>715-497-2717</a:t>
            </a:r>
          </a:p>
        </p:txBody>
      </p:sp>
    </p:spTree>
    <p:extLst>
      <p:ext uri="{BB962C8B-B14F-4D97-AF65-F5344CB8AC3E}">
        <p14:creationId xmlns:p14="http://schemas.microsoft.com/office/powerpoint/2010/main" val="3581112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744217-55C4-0141-9CDD-96360C610FFA}"/>
              </a:ext>
            </a:extLst>
          </p:cNvPr>
          <p:cNvSpPr>
            <a:spLocks noGrp="1"/>
          </p:cNvSpPr>
          <p:nvPr>
            <p:ph type="title"/>
          </p:nvPr>
        </p:nvSpPr>
        <p:spPr>
          <a:xfrm>
            <a:off x="838200" y="119966"/>
            <a:ext cx="10515600" cy="1325563"/>
          </a:xfrm>
        </p:spPr>
        <p:txBody>
          <a:bodyPr>
            <a:normAutofit/>
          </a:bodyPr>
          <a:lstStyle/>
          <a:p>
            <a:pPr algn="ctr"/>
            <a:r>
              <a:rPr lang="en-US" sz="4800" dirty="0"/>
              <a:t>Every family can get some help</a:t>
            </a:r>
          </a:p>
        </p:txBody>
      </p:sp>
      <p:sp>
        <p:nvSpPr>
          <p:cNvPr id="8" name="TextBox 7">
            <a:extLst>
              <a:ext uri="{FF2B5EF4-FFF2-40B4-BE49-F238E27FC236}">
                <a16:creationId xmlns:a16="http://schemas.microsoft.com/office/drawing/2014/main" id="{85BB8667-C568-3946-81EA-66451D6D118F}"/>
              </a:ext>
            </a:extLst>
          </p:cNvPr>
          <p:cNvSpPr txBox="1"/>
          <p:nvPr/>
        </p:nvSpPr>
        <p:spPr>
          <a:xfrm>
            <a:off x="649559" y="1306633"/>
            <a:ext cx="10892882" cy="5909310"/>
          </a:xfrm>
          <a:prstGeom prst="rect">
            <a:avLst/>
          </a:prstGeom>
          <a:solidFill>
            <a:schemeClr val="accent5">
              <a:lumMod val="50000"/>
            </a:schemeClr>
          </a:solidFill>
        </p:spPr>
        <p:txBody>
          <a:bodyPr wrap="square" rtlCol="0">
            <a:spAutoFit/>
          </a:bodyPr>
          <a:lstStyle/>
          <a:p>
            <a:pPr marL="285750" indent="-285750">
              <a:buFont typeface="Arial" panose="020B0604020202020204" pitchFamily="34" charset="0"/>
              <a:buChar char="•"/>
            </a:pPr>
            <a:r>
              <a:rPr lang="en-US" sz="3600" dirty="0">
                <a:solidFill>
                  <a:schemeClr val="bg1"/>
                </a:solidFill>
              </a:rPr>
              <a:t>Merit aid is not based on family income (choose your college wisely)</a:t>
            </a:r>
          </a:p>
          <a:p>
            <a:endParaRPr lang="en-US" sz="3600" dirty="0">
              <a:solidFill>
                <a:schemeClr val="bg1"/>
              </a:solidFill>
            </a:endParaRPr>
          </a:p>
          <a:p>
            <a:pPr marL="285750" indent="-285750">
              <a:buFont typeface="Arial" panose="020B0604020202020204" pitchFamily="34" charset="0"/>
              <a:buChar char="•"/>
            </a:pPr>
            <a:r>
              <a:rPr lang="en-US" sz="3600" dirty="0">
                <a:solidFill>
                  <a:schemeClr val="bg1"/>
                </a:solidFill>
              </a:rPr>
              <a:t>Filing FAFSA gives students access to subsidized or unsubsidized student loans through the Federal loan program (Stafford)</a:t>
            </a:r>
          </a:p>
          <a:p>
            <a:pPr marL="285750" indent="-285750">
              <a:buFont typeface="Arial" panose="020B0604020202020204" pitchFamily="34" charset="0"/>
              <a:buChar char="•"/>
            </a:pPr>
            <a:endParaRPr lang="en-US" sz="3600" dirty="0">
              <a:solidFill>
                <a:schemeClr val="bg1"/>
              </a:solidFill>
            </a:endParaRPr>
          </a:p>
          <a:p>
            <a:pPr marL="285750" indent="-285750">
              <a:buFont typeface="Arial" panose="020B0604020202020204" pitchFamily="34" charset="0"/>
              <a:buChar char="•"/>
            </a:pPr>
            <a:r>
              <a:rPr lang="en-US" sz="3600" dirty="0">
                <a:solidFill>
                  <a:schemeClr val="bg1"/>
                </a:solidFill>
              </a:rPr>
              <a:t>Subsidized portions have limited access so plan accordingly</a:t>
            </a:r>
          </a:p>
          <a:p>
            <a:pPr marL="285750" indent="-285750">
              <a:buFont typeface="Arial" panose="020B0604020202020204" pitchFamily="34" charset="0"/>
              <a:buChar char="•"/>
            </a:pPr>
            <a:endParaRPr lang="en-US" sz="36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49325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744217-55C4-0141-9CDD-96360C610FFA}"/>
              </a:ext>
            </a:extLst>
          </p:cNvPr>
          <p:cNvSpPr>
            <a:spLocks noGrp="1"/>
          </p:cNvSpPr>
          <p:nvPr>
            <p:ph type="title"/>
          </p:nvPr>
        </p:nvSpPr>
        <p:spPr>
          <a:xfrm>
            <a:off x="838200" y="119966"/>
            <a:ext cx="10515600" cy="1325563"/>
          </a:xfrm>
        </p:spPr>
        <p:txBody>
          <a:bodyPr>
            <a:normAutofit/>
          </a:bodyPr>
          <a:lstStyle/>
          <a:p>
            <a:pPr algn="ctr"/>
            <a:r>
              <a:rPr lang="en-US" sz="4000" dirty="0"/>
              <a:t>What is a FAFSA and what on earth does it mean?</a:t>
            </a:r>
          </a:p>
        </p:txBody>
      </p:sp>
      <p:sp>
        <p:nvSpPr>
          <p:cNvPr id="5" name="Content Placeholder 4">
            <a:extLst>
              <a:ext uri="{FF2B5EF4-FFF2-40B4-BE49-F238E27FC236}">
                <a16:creationId xmlns:a16="http://schemas.microsoft.com/office/drawing/2014/main" id="{8DF00EFC-D515-8542-8553-EFA76B1B7E59}"/>
              </a:ext>
            </a:extLst>
          </p:cNvPr>
          <p:cNvSpPr>
            <a:spLocks noGrp="1"/>
          </p:cNvSpPr>
          <p:nvPr>
            <p:ph sz="half" idx="1"/>
          </p:nvPr>
        </p:nvSpPr>
        <p:spPr>
          <a:xfrm>
            <a:off x="132522" y="1200202"/>
            <a:ext cx="11926956" cy="5531902"/>
          </a:xfrm>
          <a:solidFill>
            <a:schemeClr val="accent5">
              <a:lumMod val="50000"/>
            </a:schemeClr>
          </a:solidFill>
        </p:spPr>
        <p:txBody>
          <a:bodyPr>
            <a:normAutofit lnSpcReduction="10000"/>
          </a:bodyPr>
          <a:lstStyle/>
          <a:p>
            <a:r>
              <a:rPr lang="en-US" sz="3500" dirty="0">
                <a:solidFill>
                  <a:schemeClr val="bg1"/>
                </a:solidFill>
              </a:rPr>
              <a:t>Free Application for Federal Student Aid – FAFSA</a:t>
            </a:r>
          </a:p>
          <a:p>
            <a:endParaRPr lang="en-US" sz="3500" dirty="0">
              <a:solidFill>
                <a:schemeClr val="bg1"/>
              </a:solidFill>
            </a:endParaRPr>
          </a:p>
          <a:p>
            <a:r>
              <a:rPr lang="en-US" sz="3500" dirty="0">
                <a:solidFill>
                  <a:schemeClr val="bg1"/>
                </a:solidFill>
              </a:rPr>
              <a:t>Application for Federal student loans</a:t>
            </a:r>
          </a:p>
          <a:p>
            <a:endParaRPr lang="en-US" sz="3500" dirty="0">
              <a:solidFill>
                <a:schemeClr val="bg1"/>
              </a:solidFill>
            </a:endParaRPr>
          </a:p>
          <a:p>
            <a:r>
              <a:rPr lang="en-US" sz="3500" dirty="0">
                <a:solidFill>
                  <a:schemeClr val="bg1"/>
                </a:solidFill>
              </a:rPr>
              <a:t>Formula determines Expected Family Contribution – Roughly 47% of your net income</a:t>
            </a:r>
          </a:p>
          <a:p>
            <a:endParaRPr lang="en-US" sz="3500" dirty="0">
              <a:solidFill>
                <a:schemeClr val="bg1"/>
              </a:solidFill>
            </a:endParaRPr>
          </a:p>
          <a:p>
            <a:r>
              <a:rPr lang="en-US" sz="3500" dirty="0">
                <a:solidFill>
                  <a:schemeClr val="bg1"/>
                </a:solidFill>
              </a:rPr>
              <a:t>Colleges use the number to determine “Need”</a:t>
            </a:r>
          </a:p>
          <a:p>
            <a:pPr lvl="1"/>
            <a:r>
              <a:rPr lang="en-US" sz="3100" dirty="0">
                <a:solidFill>
                  <a:schemeClr val="bg1"/>
                </a:solidFill>
              </a:rPr>
              <a:t>sticker price of the college minus the Expected Family Contribution (EFC) = Need</a:t>
            </a:r>
          </a:p>
          <a:p>
            <a:endParaRPr lang="en-US" sz="2000" dirty="0">
              <a:solidFill>
                <a:schemeClr val="bg1"/>
              </a:solidFill>
            </a:endParaRPr>
          </a:p>
        </p:txBody>
      </p:sp>
    </p:spTree>
    <p:extLst>
      <p:ext uri="{BB962C8B-B14F-4D97-AF65-F5344CB8AC3E}">
        <p14:creationId xmlns:p14="http://schemas.microsoft.com/office/powerpoint/2010/main" val="181507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additive="base">
                                        <p:cTn id="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F859-1BE9-6046-A14B-DDB527F6A419}"/>
              </a:ext>
            </a:extLst>
          </p:cNvPr>
          <p:cNvSpPr>
            <a:spLocks noGrp="1"/>
          </p:cNvSpPr>
          <p:nvPr>
            <p:ph type="title"/>
          </p:nvPr>
        </p:nvSpPr>
        <p:spPr>
          <a:xfrm>
            <a:off x="871329" y="39411"/>
            <a:ext cx="10515600" cy="1325563"/>
          </a:xfrm>
        </p:spPr>
        <p:txBody>
          <a:bodyPr/>
          <a:lstStyle/>
          <a:p>
            <a:pPr algn="ctr"/>
            <a:r>
              <a:rPr lang="en-US" dirty="0"/>
              <a:t>What would you recommend?</a:t>
            </a:r>
          </a:p>
        </p:txBody>
      </p:sp>
      <p:sp>
        <p:nvSpPr>
          <p:cNvPr id="3" name="Content Placeholder 2">
            <a:extLst>
              <a:ext uri="{FF2B5EF4-FFF2-40B4-BE49-F238E27FC236}">
                <a16:creationId xmlns:a16="http://schemas.microsoft.com/office/drawing/2014/main" id="{EEC712BD-CA0B-984A-B943-1E48D193BCD8}"/>
              </a:ext>
            </a:extLst>
          </p:cNvPr>
          <p:cNvSpPr>
            <a:spLocks noGrp="1"/>
          </p:cNvSpPr>
          <p:nvPr>
            <p:ph idx="1"/>
          </p:nvPr>
        </p:nvSpPr>
        <p:spPr>
          <a:xfrm>
            <a:off x="140677" y="1364974"/>
            <a:ext cx="11929403" cy="5141843"/>
          </a:xfrm>
          <a:gradFill>
            <a:gsLst>
              <a:gs pos="0">
                <a:schemeClr val="accent5">
                  <a:lumMod val="60000"/>
                  <a:lumOff val="40000"/>
                </a:schemeClr>
              </a:gs>
              <a:gs pos="25000">
                <a:schemeClr val="accent1">
                  <a:lumMod val="60000"/>
                  <a:lumOff val="40000"/>
                </a:schemeClr>
              </a:gs>
              <a:gs pos="100000">
                <a:schemeClr val="accent1">
                  <a:lumMod val="60000"/>
                  <a:lumOff val="40000"/>
                </a:schemeClr>
              </a:gs>
            </a:gsLst>
            <a:lin ang="16200000" scaled="1"/>
          </a:gradFill>
        </p:spPr>
        <p:txBody>
          <a:bodyPr>
            <a:normAutofit fontScale="92500" lnSpcReduction="10000"/>
          </a:bodyPr>
          <a:lstStyle/>
          <a:p>
            <a:pPr marL="0" indent="0" algn="ctr">
              <a:buNone/>
            </a:pPr>
            <a:endParaRPr lang="en-US" dirty="0"/>
          </a:p>
          <a:p>
            <a:pPr marL="0" indent="0" algn="ctr">
              <a:buNone/>
            </a:pPr>
            <a:r>
              <a:rPr lang="en-US" dirty="0"/>
              <a:t>Scenario #1</a:t>
            </a:r>
          </a:p>
          <a:p>
            <a:pPr marL="0" indent="0">
              <a:buNone/>
            </a:pPr>
            <a:r>
              <a:rPr lang="en-US" dirty="0"/>
              <a:t> </a:t>
            </a:r>
          </a:p>
          <a:p>
            <a:pPr marL="0" indent="0">
              <a:buNone/>
            </a:pPr>
            <a:r>
              <a:rPr lang="en-US" dirty="0"/>
              <a:t>Carly (mom) wants her daughter, Megan, to have skin in the game. Her current strategy includes having her daughter pay for year one, Carly will pay for year two and grandparents will cover years three and four. </a:t>
            </a:r>
          </a:p>
          <a:p>
            <a:pPr marL="0" indent="0">
              <a:buNone/>
            </a:pPr>
            <a:endParaRPr lang="en-US" dirty="0"/>
          </a:p>
          <a:p>
            <a:pPr marL="0" indent="0">
              <a:buNone/>
            </a:pPr>
            <a:r>
              <a:rPr lang="en-US" dirty="0"/>
              <a:t>Megan’s school of choice costs about $26K/year, total cost of attendance. They will not receive need based grants or scholarships, nor merit based grants or scholarships.</a:t>
            </a:r>
          </a:p>
          <a:p>
            <a:pPr marL="0" indent="0">
              <a:buNone/>
            </a:pPr>
            <a:r>
              <a:rPr lang="en-US" dirty="0"/>
              <a:t> </a:t>
            </a:r>
          </a:p>
          <a:p>
            <a:pPr marL="0" indent="0">
              <a:buNone/>
            </a:pPr>
            <a:r>
              <a:rPr lang="en-US" dirty="0"/>
              <a:t>Carly is your client; how might you advise her differently?</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6902071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F859-1BE9-6046-A14B-DDB527F6A419}"/>
              </a:ext>
            </a:extLst>
          </p:cNvPr>
          <p:cNvSpPr>
            <a:spLocks noGrp="1"/>
          </p:cNvSpPr>
          <p:nvPr>
            <p:ph type="title"/>
          </p:nvPr>
        </p:nvSpPr>
        <p:spPr>
          <a:xfrm>
            <a:off x="871329" y="39411"/>
            <a:ext cx="10515600" cy="1325563"/>
          </a:xfrm>
        </p:spPr>
        <p:txBody>
          <a:bodyPr/>
          <a:lstStyle/>
          <a:p>
            <a:pPr algn="ctr"/>
            <a:r>
              <a:rPr lang="en-US" dirty="0"/>
              <a:t>What would you recommend?</a:t>
            </a:r>
          </a:p>
        </p:txBody>
      </p:sp>
      <p:sp>
        <p:nvSpPr>
          <p:cNvPr id="3" name="Content Placeholder 2">
            <a:extLst>
              <a:ext uri="{FF2B5EF4-FFF2-40B4-BE49-F238E27FC236}">
                <a16:creationId xmlns:a16="http://schemas.microsoft.com/office/drawing/2014/main" id="{EEC712BD-CA0B-984A-B943-1E48D193BCD8}"/>
              </a:ext>
            </a:extLst>
          </p:cNvPr>
          <p:cNvSpPr>
            <a:spLocks noGrp="1"/>
          </p:cNvSpPr>
          <p:nvPr>
            <p:ph idx="1"/>
          </p:nvPr>
        </p:nvSpPr>
        <p:spPr>
          <a:xfrm>
            <a:off x="278295" y="1364974"/>
            <a:ext cx="11701669" cy="5141843"/>
          </a:xfrm>
          <a:gradFill>
            <a:gsLst>
              <a:gs pos="0">
                <a:schemeClr val="accent5">
                  <a:lumMod val="60000"/>
                  <a:lumOff val="40000"/>
                </a:schemeClr>
              </a:gs>
              <a:gs pos="25000">
                <a:schemeClr val="accent1">
                  <a:lumMod val="60000"/>
                  <a:lumOff val="40000"/>
                </a:schemeClr>
              </a:gs>
              <a:gs pos="100000">
                <a:schemeClr val="accent1">
                  <a:lumMod val="60000"/>
                  <a:lumOff val="40000"/>
                </a:schemeClr>
              </a:gs>
            </a:gsLst>
            <a:lin ang="16200000" scaled="1"/>
          </a:gradFill>
        </p:spPr>
        <p:txBody>
          <a:bodyPr>
            <a:normAutofit fontScale="70000" lnSpcReduction="20000"/>
          </a:bodyPr>
          <a:lstStyle/>
          <a:p>
            <a:pPr marL="0" indent="0" algn="ctr">
              <a:buNone/>
            </a:pPr>
            <a:endParaRPr lang="en-US" dirty="0"/>
          </a:p>
          <a:p>
            <a:pPr marL="0" indent="0" algn="ctr">
              <a:lnSpc>
                <a:spcPct val="110000"/>
              </a:lnSpc>
              <a:buNone/>
            </a:pPr>
            <a:r>
              <a:rPr lang="en-US" sz="3300" dirty="0"/>
              <a:t>Scenario #2</a:t>
            </a:r>
          </a:p>
          <a:p>
            <a:pPr marL="0" indent="0">
              <a:lnSpc>
                <a:spcPct val="110000"/>
              </a:lnSpc>
              <a:buNone/>
            </a:pPr>
            <a:r>
              <a:rPr lang="en-US" sz="3300" dirty="0"/>
              <a:t> </a:t>
            </a:r>
          </a:p>
          <a:p>
            <a:pPr marL="0" indent="0">
              <a:lnSpc>
                <a:spcPct val="110000"/>
              </a:lnSpc>
              <a:buNone/>
            </a:pPr>
            <a:r>
              <a:rPr lang="en-US" sz="3300" dirty="0"/>
              <a:t>Jon and Liz have a 529 with about $100K in it per child in their family. Their son, Kendal, is planning to attend a school that will cost about $30K/year. </a:t>
            </a:r>
          </a:p>
          <a:p>
            <a:pPr marL="0" indent="0">
              <a:lnSpc>
                <a:spcPct val="110000"/>
              </a:lnSpc>
              <a:buNone/>
            </a:pPr>
            <a:r>
              <a:rPr lang="en-US" sz="3300" dirty="0"/>
              <a:t> </a:t>
            </a:r>
          </a:p>
          <a:p>
            <a:pPr marL="0" indent="0">
              <a:lnSpc>
                <a:spcPct val="110000"/>
              </a:lnSpc>
              <a:buNone/>
            </a:pPr>
            <a:r>
              <a:rPr lang="en-US" sz="3300" dirty="0"/>
              <a:t>Their EFC was 058472 and so at this school they will not get need based aid. Their philosophy is that their student should have some skin in the game and Kendal should work summers to contribute. </a:t>
            </a:r>
          </a:p>
          <a:p>
            <a:pPr marL="0" indent="0">
              <a:lnSpc>
                <a:spcPct val="110000"/>
              </a:lnSpc>
              <a:buNone/>
            </a:pPr>
            <a:r>
              <a:rPr lang="en-US" sz="3300" dirty="0"/>
              <a:t> </a:t>
            </a:r>
          </a:p>
          <a:p>
            <a:pPr marL="0" indent="0">
              <a:lnSpc>
                <a:spcPct val="110000"/>
              </a:lnSpc>
              <a:buNone/>
            </a:pPr>
            <a:r>
              <a:rPr lang="en-US" sz="3300" dirty="0"/>
              <a:t>They want ideas from you on the best way to fill it.</a:t>
            </a:r>
          </a:p>
          <a:p>
            <a:pPr marL="0" indent="0">
              <a:buNone/>
            </a:pPr>
            <a:r>
              <a:rPr lang="en-US" dirty="0"/>
              <a:t>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927155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F859-1BE9-6046-A14B-DDB527F6A419}"/>
              </a:ext>
            </a:extLst>
          </p:cNvPr>
          <p:cNvSpPr>
            <a:spLocks noGrp="1"/>
          </p:cNvSpPr>
          <p:nvPr>
            <p:ph type="title"/>
          </p:nvPr>
        </p:nvSpPr>
        <p:spPr>
          <a:xfrm>
            <a:off x="871329" y="39411"/>
            <a:ext cx="10515600" cy="1325563"/>
          </a:xfrm>
        </p:spPr>
        <p:txBody>
          <a:bodyPr/>
          <a:lstStyle/>
          <a:p>
            <a:pPr algn="ctr"/>
            <a:r>
              <a:rPr lang="en-US" dirty="0"/>
              <a:t>What would you recommend?</a:t>
            </a:r>
          </a:p>
        </p:txBody>
      </p:sp>
      <p:sp>
        <p:nvSpPr>
          <p:cNvPr id="3" name="Content Placeholder 2">
            <a:extLst>
              <a:ext uri="{FF2B5EF4-FFF2-40B4-BE49-F238E27FC236}">
                <a16:creationId xmlns:a16="http://schemas.microsoft.com/office/drawing/2014/main" id="{EEC712BD-CA0B-984A-B943-1E48D193BCD8}"/>
              </a:ext>
            </a:extLst>
          </p:cNvPr>
          <p:cNvSpPr>
            <a:spLocks noGrp="1"/>
          </p:cNvSpPr>
          <p:nvPr>
            <p:ph idx="1"/>
          </p:nvPr>
        </p:nvSpPr>
        <p:spPr>
          <a:xfrm>
            <a:off x="278295" y="1364974"/>
            <a:ext cx="11701669" cy="5141843"/>
          </a:xfrm>
          <a:gradFill>
            <a:gsLst>
              <a:gs pos="0">
                <a:schemeClr val="accent5">
                  <a:lumMod val="60000"/>
                  <a:lumOff val="40000"/>
                </a:schemeClr>
              </a:gs>
              <a:gs pos="25000">
                <a:schemeClr val="accent1">
                  <a:lumMod val="60000"/>
                  <a:lumOff val="40000"/>
                </a:schemeClr>
              </a:gs>
              <a:gs pos="100000">
                <a:schemeClr val="accent1">
                  <a:lumMod val="60000"/>
                  <a:lumOff val="40000"/>
                </a:schemeClr>
              </a:gs>
            </a:gsLst>
            <a:lin ang="16200000" scaled="1"/>
          </a:gradFill>
        </p:spPr>
        <p:txBody>
          <a:bodyPr>
            <a:normAutofit fontScale="85000" lnSpcReduction="20000"/>
          </a:bodyPr>
          <a:lstStyle/>
          <a:p>
            <a:pPr marL="0" indent="0" algn="ctr">
              <a:buNone/>
            </a:pPr>
            <a:endParaRPr lang="en-US" dirty="0"/>
          </a:p>
          <a:p>
            <a:pPr marL="0" indent="0" algn="ctr">
              <a:lnSpc>
                <a:spcPct val="100000"/>
              </a:lnSpc>
              <a:buNone/>
            </a:pPr>
            <a:r>
              <a:rPr lang="en-US" dirty="0"/>
              <a:t>Scenario #3</a:t>
            </a:r>
          </a:p>
          <a:p>
            <a:pPr marL="0" indent="0">
              <a:lnSpc>
                <a:spcPct val="100000"/>
              </a:lnSpc>
              <a:buNone/>
            </a:pPr>
            <a:r>
              <a:rPr lang="en-US" dirty="0"/>
              <a:t> </a:t>
            </a:r>
          </a:p>
          <a:p>
            <a:pPr marL="0" indent="0">
              <a:lnSpc>
                <a:spcPct val="100000"/>
              </a:lnSpc>
              <a:buNone/>
            </a:pPr>
            <a:r>
              <a:rPr lang="en-US" dirty="0"/>
              <a:t>Kyle is a junior, his family makes about $60K/year.  Kyle's college fund had to be drained when times were tight. </a:t>
            </a:r>
          </a:p>
          <a:p>
            <a:pPr marL="0" indent="0">
              <a:lnSpc>
                <a:spcPct val="100000"/>
              </a:lnSpc>
              <a:buNone/>
            </a:pPr>
            <a:r>
              <a:rPr lang="en-US" dirty="0"/>
              <a:t> </a:t>
            </a:r>
          </a:p>
          <a:p>
            <a:pPr marL="0" indent="0">
              <a:lnSpc>
                <a:spcPct val="100000"/>
              </a:lnSpc>
              <a:buNone/>
            </a:pPr>
            <a:r>
              <a:rPr lang="en-US" dirty="0"/>
              <a:t>Kyle's parents are planning to take out loans or tap retirement to help Kyle pay school. They feel he did his part and got great merit and need-based scholarships from his college of choice. They are left with about $15K/year gap.</a:t>
            </a:r>
          </a:p>
          <a:p>
            <a:pPr marL="0" indent="0">
              <a:lnSpc>
                <a:spcPct val="100000"/>
              </a:lnSpc>
              <a:buNone/>
            </a:pPr>
            <a:r>
              <a:rPr lang="en-US" dirty="0"/>
              <a:t> </a:t>
            </a:r>
          </a:p>
          <a:p>
            <a:pPr marL="0" indent="0">
              <a:lnSpc>
                <a:spcPct val="100000"/>
              </a:lnSpc>
              <a:buNone/>
            </a:pPr>
            <a:r>
              <a:rPr lang="en-US" dirty="0"/>
              <a:t>Marcia and Gary, his grandparents, have been saving for their grandson and are excited to help.  They plan to pay for all of freshman year for Kyle which is about $15K.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185441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11" y="114695"/>
            <a:ext cx="3270985" cy="1411391"/>
          </a:xfrm>
          <a:prstGeom prst="rect">
            <a:avLst/>
          </a:prstGeom>
        </p:spPr>
      </p:pic>
      <p:sp>
        <p:nvSpPr>
          <p:cNvPr id="4" name="Shape 341"/>
          <p:cNvSpPr txBox="1">
            <a:spLocks/>
          </p:cNvSpPr>
          <p:nvPr/>
        </p:nvSpPr>
        <p:spPr>
          <a:xfrm>
            <a:off x="175111" y="2239618"/>
            <a:ext cx="11768969" cy="441297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Clr>
                <a:srgbClr val="0563C1"/>
              </a:buClr>
              <a:buSzPct val="64999"/>
              <a:defRPr/>
            </a:pPr>
            <a:endParaRPr lang="en-US" sz="1600" kern="0" dirty="0">
              <a:ea typeface="Comic Sans MS"/>
              <a:cs typeface="Comic Sans MS"/>
              <a:sym typeface="Comic Sans MS"/>
            </a:endParaRPr>
          </a:p>
          <a:p>
            <a:pPr marL="342900" indent="-342900">
              <a:spcBef>
                <a:spcPts val="640"/>
              </a:spcBef>
              <a:buClr>
                <a:schemeClr val="tx1"/>
              </a:buClr>
              <a:buSzPct val="50000"/>
              <a:buFont typeface="Noto Symbol"/>
              <a:buChar char="■"/>
              <a:defRPr/>
            </a:pPr>
            <a:r>
              <a:rPr lang="en-US" sz="2800" dirty="0">
                <a:solidFill>
                  <a:schemeClr val="tx1"/>
                </a:solidFill>
                <a:latin typeface="Calibri" panose="020F0502020204030204" pitchFamily="34" charset="0"/>
                <a:ea typeface="Tahoma"/>
                <a:cs typeface="Calibri" panose="020F0502020204030204" pitchFamily="34" charset="0"/>
                <a:sym typeface="Tahoma"/>
              </a:rPr>
              <a:t>Identify families with a sophomore or junior and bring us in to do a free family college consultation – right timing is IMPORTANT!</a:t>
            </a:r>
          </a:p>
          <a:p>
            <a:pPr marL="342900" indent="-342900">
              <a:spcBef>
                <a:spcPts val="640"/>
              </a:spcBef>
              <a:buClr>
                <a:schemeClr val="tx1"/>
              </a:buClr>
              <a:buSzPct val="50000"/>
              <a:buFont typeface="Noto Symbol"/>
              <a:buChar char="■"/>
              <a:defRPr/>
            </a:pPr>
            <a:r>
              <a:rPr lang="en-US" sz="2800" dirty="0">
                <a:solidFill>
                  <a:schemeClr val="tx1"/>
                </a:solidFill>
                <a:latin typeface="Calibri" panose="020F0502020204030204" pitchFamily="34" charset="0"/>
                <a:ea typeface="Tahoma"/>
                <a:cs typeface="Calibri" panose="020F0502020204030204" pitchFamily="34" charset="0"/>
                <a:sym typeface="Tahoma"/>
              </a:rPr>
              <a:t>Take advantage of the hour consultation!</a:t>
            </a:r>
          </a:p>
          <a:p>
            <a:pPr marL="342900" indent="-342900">
              <a:spcBef>
                <a:spcPts val="640"/>
              </a:spcBef>
              <a:buClr>
                <a:schemeClr val="tx1"/>
              </a:buClr>
              <a:buSzPct val="50000"/>
              <a:buFont typeface="Noto Symbol"/>
              <a:buChar char="■"/>
              <a:defRPr/>
            </a:pPr>
            <a:r>
              <a:rPr lang="en-US" sz="2800" dirty="0">
                <a:solidFill>
                  <a:schemeClr val="tx1"/>
                </a:solidFill>
                <a:latin typeface="Calibri" panose="020F0502020204030204" pitchFamily="34" charset="0"/>
                <a:ea typeface="Tahoma"/>
                <a:cs typeface="Calibri" panose="020F0502020204030204" pitchFamily="34" charset="0"/>
                <a:sym typeface="Tahoma"/>
              </a:rPr>
              <a:t>Monthly content to use on your social media, newsletters, etc.</a:t>
            </a:r>
          </a:p>
          <a:p>
            <a:pPr marL="342900" indent="-342900">
              <a:spcBef>
                <a:spcPts val="640"/>
              </a:spcBef>
              <a:buClr>
                <a:schemeClr val="tx1"/>
              </a:buClr>
              <a:buSzPct val="50000"/>
              <a:buFont typeface="Noto Symbol"/>
              <a:buChar char="■"/>
              <a:defRPr/>
            </a:pPr>
            <a:r>
              <a:rPr lang="en-US" sz="2800" dirty="0">
                <a:latin typeface="Calibri" panose="020F0502020204030204" pitchFamily="34" charset="0"/>
                <a:ea typeface="Tahoma"/>
                <a:cs typeface="Calibri" panose="020F0502020204030204" pitchFamily="34" charset="0"/>
                <a:sym typeface="Tahoma"/>
              </a:rPr>
              <a:t>Client events </a:t>
            </a:r>
            <a:endParaRPr lang="en-US" sz="2800" dirty="0">
              <a:solidFill>
                <a:schemeClr val="tx1"/>
              </a:solidFill>
              <a:latin typeface="Calibri" panose="020F0502020204030204" pitchFamily="34" charset="0"/>
              <a:ea typeface="Tahoma"/>
              <a:cs typeface="Calibri" panose="020F0502020204030204" pitchFamily="34" charset="0"/>
              <a:sym typeface="Tahoma"/>
            </a:endParaRPr>
          </a:p>
          <a:p>
            <a:pPr marL="342900" indent="-342900">
              <a:spcBef>
                <a:spcPts val="640"/>
              </a:spcBef>
              <a:buClr>
                <a:schemeClr val="tx1"/>
              </a:buClr>
              <a:buSzPct val="50000"/>
              <a:buFont typeface="Noto Symbol"/>
              <a:buChar char="■"/>
              <a:defRPr/>
            </a:pPr>
            <a:r>
              <a:rPr lang="en-US" sz="2800" dirty="0">
                <a:solidFill>
                  <a:schemeClr val="tx1"/>
                </a:solidFill>
                <a:latin typeface="Calibri" panose="020F0502020204030204" pitchFamily="34" charset="0"/>
                <a:ea typeface="Tahoma"/>
                <a:cs typeface="Calibri" panose="020F0502020204030204" pitchFamily="34" charset="0"/>
                <a:sym typeface="Tahoma"/>
              </a:rPr>
              <a:t>Grandparents are looking for ways to help, be sure they use their 529’s appropriately!</a:t>
            </a:r>
          </a:p>
          <a:p>
            <a:pPr marL="342900" indent="-342900">
              <a:spcBef>
                <a:spcPts val="640"/>
              </a:spcBef>
              <a:buClr>
                <a:srgbClr val="0563C1"/>
              </a:buClr>
              <a:buSzPct val="64999"/>
              <a:buFont typeface="Noto Symbol"/>
              <a:buChar char="■"/>
              <a:defRPr/>
            </a:pPr>
            <a:endParaRPr lang="en-US" sz="2800" dirty="0">
              <a:solidFill>
                <a:schemeClr val="tx1"/>
              </a:solidFill>
              <a:ea typeface="Tahoma"/>
              <a:cs typeface="Tahoma"/>
              <a:sym typeface="Tahoma"/>
            </a:endParaRPr>
          </a:p>
          <a:p>
            <a:pPr marL="342900" indent="-342900">
              <a:spcBef>
                <a:spcPts val="640"/>
              </a:spcBef>
              <a:buClr>
                <a:srgbClr val="0563C1"/>
              </a:buClr>
              <a:buSzPct val="64999"/>
              <a:buFont typeface="Noto Symbol"/>
              <a:buChar char="■"/>
              <a:defRPr/>
            </a:pPr>
            <a:endParaRPr lang="en-US" sz="2800" dirty="0">
              <a:solidFill>
                <a:schemeClr val="tx1"/>
              </a:solidFill>
              <a:ea typeface="Tahoma"/>
              <a:cs typeface="Tahoma"/>
              <a:sym typeface="Tahoma"/>
            </a:endParaRPr>
          </a:p>
          <a:p>
            <a:pPr marL="342900" indent="-342900">
              <a:spcBef>
                <a:spcPts val="640"/>
              </a:spcBef>
              <a:buClr>
                <a:srgbClr val="0563C1"/>
              </a:buClr>
              <a:buSzPct val="64999"/>
              <a:buFont typeface="Noto Symbol"/>
              <a:buChar char="■"/>
              <a:defRPr/>
            </a:pPr>
            <a:endParaRPr lang="en-US" sz="2800" kern="0" dirty="0">
              <a:ea typeface="Tahoma"/>
              <a:cs typeface="Tahoma"/>
              <a:sym typeface="Tahoma"/>
            </a:endParaRPr>
          </a:p>
        </p:txBody>
      </p:sp>
      <p:sp>
        <p:nvSpPr>
          <p:cNvPr id="2" name="Rectangle 1">
            <a:extLst>
              <a:ext uri="{FF2B5EF4-FFF2-40B4-BE49-F238E27FC236}">
                <a16:creationId xmlns:a16="http://schemas.microsoft.com/office/drawing/2014/main" id="{EC84A86C-B6CD-9D40-A06B-99520677DC52}"/>
              </a:ext>
            </a:extLst>
          </p:cNvPr>
          <p:cNvSpPr/>
          <p:nvPr/>
        </p:nvSpPr>
        <p:spPr>
          <a:xfrm>
            <a:off x="1918745" y="1298941"/>
            <a:ext cx="8607997" cy="769441"/>
          </a:xfrm>
          <a:prstGeom prst="rect">
            <a:avLst/>
          </a:prstGeom>
        </p:spPr>
        <p:txBody>
          <a:bodyPr wrap="none">
            <a:spAutoFit/>
          </a:bodyPr>
          <a:lstStyle/>
          <a:p>
            <a:pPr algn="ctr">
              <a:spcBef>
                <a:spcPts val="720"/>
              </a:spcBef>
              <a:buSzPct val="64999"/>
              <a:defRPr/>
            </a:pPr>
            <a:r>
              <a:rPr lang="en-US" sz="4400" dirty="0">
                <a:solidFill>
                  <a:srgbClr val="0070C0"/>
                </a:solidFill>
                <a:latin typeface="Calibri" panose="020F0502020204030204" pitchFamily="34" charset="0"/>
                <a:ea typeface="Comic Sans MS"/>
                <a:cs typeface="Calibri" panose="020F0502020204030204" pitchFamily="34" charset="0"/>
              </a:rPr>
              <a:t>Keys to adding value for your clients!</a:t>
            </a:r>
          </a:p>
        </p:txBody>
      </p:sp>
    </p:spTree>
    <p:extLst>
      <p:ext uri="{BB962C8B-B14F-4D97-AF65-F5344CB8AC3E}">
        <p14:creationId xmlns:p14="http://schemas.microsoft.com/office/powerpoint/2010/main" val="386873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CE43A49-C6FC-3E44-94CC-5DFAFA4DE070}"/>
              </a:ext>
            </a:extLst>
          </p:cNvPr>
          <p:cNvPicPr>
            <a:picLocks noChangeAspect="1"/>
          </p:cNvPicPr>
          <p:nvPr/>
        </p:nvPicPr>
        <p:blipFill>
          <a:blip r:embed="rId2"/>
          <a:stretch>
            <a:fillRect/>
          </a:stretch>
        </p:blipFill>
        <p:spPr>
          <a:xfrm>
            <a:off x="6491" y="0"/>
            <a:ext cx="12185509" cy="6858000"/>
          </a:xfrm>
          <a:prstGeom prst="rect">
            <a:avLst/>
          </a:prstGeom>
        </p:spPr>
      </p:pic>
    </p:spTree>
    <p:extLst>
      <p:ext uri="{BB962C8B-B14F-4D97-AF65-F5344CB8AC3E}">
        <p14:creationId xmlns:p14="http://schemas.microsoft.com/office/powerpoint/2010/main" val="237226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5F17-3E39-104C-8927-FF0D29E384B5}"/>
              </a:ext>
            </a:extLst>
          </p:cNvPr>
          <p:cNvSpPr>
            <a:spLocks noGrp="1"/>
          </p:cNvSpPr>
          <p:nvPr>
            <p:ph type="title"/>
          </p:nvPr>
        </p:nvSpPr>
        <p:spPr/>
        <p:txBody>
          <a:bodyPr/>
          <a:lstStyle/>
          <a:p>
            <a:pPr algn="ctr"/>
            <a:r>
              <a:rPr lang="en-US" dirty="0"/>
              <a:t>There are multiple ways to fund a successful financial college experience together!</a:t>
            </a:r>
          </a:p>
        </p:txBody>
      </p:sp>
      <p:graphicFrame>
        <p:nvGraphicFramePr>
          <p:cNvPr id="4" name="Content Placeholder 3">
            <a:extLst>
              <a:ext uri="{FF2B5EF4-FFF2-40B4-BE49-F238E27FC236}">
                <a16:creationId xmlns:a16="http://schemas.microsoft.com/office/drawing/2014/main" id="{AC6CD6FE-63FB-BC45-9760-7821C3F419E3}"/>
              </a:ext>
            </a:extLst>
          </p:cNvPr>
          <p:cNvGraphicFramePr>
            <a:graphicFrameLocks noGrp="1"/>
          </p:cNvGraphicFramePr>
          <p:nvPr>
            <p:ph idx="1"/>
          </p:nvPr>
        </p:nvGraphicFramePr>
        <p:xfrm>
          <a:off x="198783" y="1590261"/>
          <a:ext cx="11155017" cy="5049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2079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A53FF5E-123B-7F4C-8817-39D844E7F6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8262" r="1" b="11263"/>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9"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A364B7D5-FF99-2B4F-B106-70CB9075F3B6}"/>
              </a:ext>
            </a:extLst>
          </p:cNvPr>
          <p:cNvSpPr txBox="1"/>
          <p:nvPr/>
        </p:nvSpPr>
        <p:spPr>
          <a:xfrm>
            <a:off x="8999662" y="4632055"/>
            <a:ext cx="2800452" cy="1754326"/>
          </a:xfrm>
          <a:prstGeom prst="rect">
            <a:avLst/>
          </a:prstGeom>
          <a:noFill/>
        </p:spPr>
        <p:txBody>
          <a:bodyPr wrap="square" rtlCol="0">
            <a:spAutoFit/>
          </a:bodyPr>
          <a:lstStyle/>
          <a:p>
            <a:r>
              <a:rPr lang="en-US" sz="3600" dirty="0"/>
              <a:t>“But we don’t qualify for financial aid!”</a:t>
            </a:r>
          </a:p>
        </p:txBody>
      </p:sp>
    </p:spTree>
    <p:extLst>
      <p:ext uri="{BB962C8B-B14F-4D97-AF65-F5344CB8AC3E}">
        <p14:creationId xmlns:p14="http://schemas.microsoft.com/office/powerpoint/2010/main" val="972859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social media post&#10;&#10;Description automatically generated">
            <a:extLst>
              <a:ext uri="{FF2B5EF4-FFF2-40B4-BE49-F238E27FC236}">
                <a16:creationId xmlns:a16="http://schemas.microsoft.com/office/drawing/2014/main" id="{3430F266-F736-DC40-81D8-BAA1AE6579DE}"/>
              </a:ext>
            </a:extLst>
          </p:cNvPr>
          <p:cNvPicPr>
            <a:picLocks noGrp="1" noChangeAspect="1"/>
          </p:cNvPicPr>
          <p:nvPr>
            <p:ph sz="half" idx="1"/>
          </p:nvPr>
        </p:nvPicPr>
        <p:blipFill>
          <a:blip r:embed="rId3"/>
          <a:stretch>
            <a:fillRect/>
          </a:stretch>
        </p:blipFill>
        <p:spPr>
          <a:xfrm>
            <a:off x="-117231" y="0"/>
            <a:ext cx="12438185" cy="6858000"/>
          </a:xfrm>
        </p:spPr>
      </p:pic>
    </p:spTree>
    <p:extLst>
      <p:ext uri="{BB962C8B-B14F-4D97-AF65-F5344CB8AC3E}">
        <p14:creationId xmlns:p14="http://schemas.microsoft.com/office/powerpoint/2010/main" val="1746511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744217-55C4-0141-9CDD-96360C610FFA}"/>
              </a:ext>
            </a:extLst>
          </p:cNvPr>
          <p:cNvSpPr>
            <a:spLocks noGrp="1"/>
          </p:cNvSpPr>
          <p:nvPr>
            <p:ph type="title"/>
          </p:nvPr>
        </p:nvSpPr>
        <p:spPr>
          <a:xfrm>
            <a:off x="838200" y="119966"/>
            <a:ext cx="10515600" cy="1325563"/>
          </a:xfrm>
        </p:spPr>
        <p:txBody>
          <a:bodyPr>
            <a:normAutofit fontScale="90000"/>
          </a:bodyPr>
          <a:lstStyle/>
          <a:p>
            <a:pPr algn="ctr"/>
            <a:r>
              <a:rPr lang="en-US" sz="4800" dirty="0"/>
              <a:t>How does a family’s “need” status impact their potential for loans?</a:t>
            </a:r>
          </a:p>
        </p:txBody>
      </p:sp>
      <p:sp>
        <p:nvSpPr>
          <p:cNvPr id="8" name="TextBox 7">
            <a:extLst>
              <a:ext uri="{FF2B5EF4-FFF2-40B4-BE49-F238E27FC236}">
                <a16:creationId xmlns:a16="http://schemas.microsoft.com/office/drawing/2014/main" id="{85BB8667-C568-3946-81EA-66451D6D118F}"/>
              </a:ext>
            </a:extLst>
          </p:cNvPr>
          <p:cNvSpPr txBox="1"/>
          <p:nvPr/>
        </p:nvSpPr>
        <p:spPr>
          <a:xfrm>
            <a:off x="460918" y="1445529"/>
            <a:ext cx="10892882" cy="3139321"/>
          </a:xfrm>
          <a:prstGeom prst="rect">
            <a:avLst/>
          </a:prstGeom>
          <a:solidFill>
            <a:schemeClr val="accent5">
              <a:lumMod val="50000"/>
            </a:schemeClr>
          </a:solidFill>
        </p:spPr>
        <p:txBody>
          <a:bodyPr wrap="square" rtlCol="0">
            <a:spAutoFit/>
          </a:bodyPr>
          <a:lstStyle/>
          <a:p>
            <a:pPr marL="285750" indent="-285750">
              <a:buFont typeface="Arial" panose="020B0604020202020204" pitchFamily="34" charset="0"/>
              <a:buChar char="•"/>
            </a:pPr>
            <a:r>
              <a:rPr lang="en-US" sz="3600" dirty="0">
                <a:solidFill>
                  <a:schemeClr val="bg1"/>
                </a:solidFill>
              </a:rPr>
              <a:t>Need changes school to school</a:t>
            </a:r>
          </a:p>
          <a:p>
            <a:endParaRPr lang="en-US" sz="3600" dirty="0">
              <a:solidFill>
                <a:schemeClr val="bg1"/>
              </a:solidFill>
            </a:endParaRPr>
          </a:p>
          <a:p>
            <a:pPr marL="285750" indent="-285750">
              <a:buFont typeface="Arial" panose="020B0604020202020204" pitchFamily="34" charset="0"/>
              <a:buChar char="•"/>
            </a:pPr>
            <a:r>
              <a:rPr lang="en-US" sz="3600" dirty="0">
                <a:solidFill>
                  <a:schemeClr val="bg1"/>
                </a:solidFill>
              </a:rPr>
              <a:t>Need gives students access to subsidized student loans through the Federal loan program (Stafford)</a:t>
            </a:r>
          </a:p>
          <a:p>
            <a:endParaRPr lang="en-US" sz="36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46031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72833D1-2FA0-6D48-BD98-2A76BF643AFB}"/>
              </a:ext>
            </a:extLst>
          </p:cNvPr>
          <p:cNvGraphicFramePr/>
          <p:nvPr>
            <p:extLst>
              <p:ext uri="{D42A27DB-BD31-4B8C-83A1-F6EECF244321}">
                <p14:modId xmlns:p14="http://schemas.microsoft.com/office/powerpoint/2010/main" val="1415033813"/>
              </p:ext>
            </p:extLst>
          </p:nvPr>
        </p:nvGraphicFramePr>
        <p:xfrm>
          <a:off x="118753" y="1389412"/>
          <a:ext cx="11887199" cy="5468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098E0A2-EFC4-2844-83E7-540A0DFF331A}"/>
              </a:ext>
            </a:extLst>
          </p:cNvPr>
          <p:cNvSpPr txBox="1"/>
          <p:nvPr/>
        </p:nvSpPr>
        <p:spPr>
          <a:xfrm>
            <a:off x="57823" y="296883"/>
            <a:ext cx="12009057" cy="707886"/>
          </a:xfrm>
          <a:prstGeom prst="rect">
            <a:avLst/>
          </a:prstGeom>
          <a:noFill/>
        </p:spPr>
        <p:txBody>
          <a:bodyPr wrap="none" rtlCol="0">
            <a:spAutoFit/>
          </a:bodyPr>
          <a:lstStyle/>
          <a:p>
            <a:r>
              <a:rPr lang="en-US" sz="4000" dirty="0"/>
              <a:t>The best scholarship money goes to the smart searchers!</a:t>
            </a:r>
          </a:p>
        </p:txBody>
      </p:sp>
    </p:spTree>
    <p:extLst>
      <p:ext uri="{BB962C8B-B14F-4D97-AF65-F5344CB8AC3E}">
        <p14:creationId xmlns:p14="http://schemas.microsoft.com/office/powerpoint/2010/main" val="240673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BA861C-6B84-CC4F-AACC-F062778E3291}"/>
              </a:ext>
            </a:extLst>
          </p:cNvPr>
          <p:cNvSpPr txBox="1"/>
          <p:nvPr/>
        </p:nvSpPr>
        <p:spPr>
          <a:xfrm>
            <a:off x="678117" y="2572018"/>
            <a:ext cx="10835763" cy="3323987"/>
          </a:xfrm>
          <a:prstGeom prst="rect">
            <a:avLst/>
          </a:prstGeom>
          <a:solidFill>
            <a:schemeClr val="accent5">
              <a:lumMod val="50000"/>
            </a:schemeClr>
          </a:solidFill>
        </p:spPr>
        <p:txBody>
          <a:bodyPr wrap="square" rtlCol="0">
            <a:spAutoFit/>
          </a:bodyPr>
          <a:lstStyle/>
          <a:p>
            <a:pPr marL="457200" indent="-457200">
              <a:buFont typeface="+mj-lt"/>
              <a:buAutoNum type="arabicPeriod"/>
            </a:pPr>
            <a:r>
              <a:rPr lang="en-US" sz="3200" dirty="0">
                <a:solidFill>
                  <a:schemeClr val="bg1"/>
                </a:solidFill>
              </a:rPr>
              <a:t>Have the money talk with students early in the college search</a:t>
            </a:r>
          </a:p>
          <a:p>
            <a:pPr marL="457200" indent="-457200">
              <a:buFont typeface="+mj-lt"/>
              <a:buAutoNum type="arabicPeriod"/>
            </a:pPr>
            <a:r>
              <a:rPr lang="en-US" sz="3200" dirty="0">
                <a:solidFill>
                  <a:schemeClr val="bg1"/>
                </a:solidFill>
              </a:rPr>
              <a:t>Determine your strategy for who has skin in the game and determine what the “maximum” bottom line is</a:t>
            </a:r>
          </a:p>
          <a:p>
            <a:pPr marL="457200" indent="-457200">
              <a:buFont typeface="+mj-lt"/>
              <a:buAutoNum type="arabicPeriod"/>
            </a:pPr>
            <a:r>
              <a:rPr lang="en-US" sz="3200" dirty="0">
                <a:solidFill>
                  <a:schemeClr val="bg1"/>
                </a:solidFill>
              </a:rPr>
              <a:t>Have an open discussion around loans and use real world examples to illustrate payback (average new car $37,000 vs average student loan debt $32,000)</a:t>
            </a:r>
          </a:p>
          <a:p>
            <a:endParaRPr lang="en-US" dirty="0">
              <a:solidFill>
                <a:schemeClr val="bg1"/>
              </a:solidFill>
            </a:endParaRPr>
          </a:p>
        </p:txBody>
      </p:sp>
      <p:sp>
        <p:nvSpPr>
          <p:cNvPr id="2" name="TextBox 1">
            <a:extLst>
              <a:ext uri="{FF2B5EF4-FFF2-40B4-BE49-F238E27FC236}">
                <a16:creationId xmlns:a16="http://schemas.microsoft.com/office/drawing/2014/main" id="{783E7E29-1AB5-8A4E-B6B6-D536C9A4BFAF}"/>
              </a:ext>
            </a:extLst>
          </p:cNvPr>
          <p:cNvSpPr txBox="1"/>
          <p:nvPr/>
        </p:nvSpPr>
        <p:spPr>
          <a:xfrm>
            <a:off x="752153" y="613214"/>
            <a:ext cx="10687692" cy="923330"/>
          </a:xfrm>
          <a:prstGeom prst="rect">
            <a:avLst/>
          </a:prstGeom>
          <a:solidFill>
            <a:schemeClr val="accent5">
              <a:lumMod val="50000"/>
            </a:schemeClr>
          </a:solidFill>
        </p:spPr>
        <p:txBody>
          <a:bodyPr wrap="square" rtlCol="0">
            <a:spAutoFit/>
          </a:bodyPr>
          <a:lstStyle/>
          <a:p>
            <a:pPr algn="ctr"/>
            <a:r>
              <a:rPr lang="en-US" sz="5400" dirty="0">
                <a:solidFill>
                  <a:schemeClr val="bg1"/>
                </a:solidFill>
              </a:rPr>
              <a:t>3 financial tips all families should use:</a:t>
            </a:r>
          </a:p>
        </p:txBody>
      </p:sp>
    </p:spTree>
    <p:extLst>
      <p:ext uri="{BB962C8B-B14F-4D97-AF65-F5344CB8AC3E}">
        <p14:creationId xmlns:p14="http://schemas.microsoft.com/office/powerpoint/2010/main" val="695336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6636</TotalTime>
  <Words>2423</Words>
  <Application>Microsoft Macintosh PowerPoint</Application>
  <PresentationFormat>Widescreen</PresentationFormat>
  <Paragraphs>228</Paragraphs>
  <Slides>27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Comic Sans MS</vt:lpstr>
      <vt:lpstr>Noto Symbol</vt:lpstr>
      <vt:lpstr>Wingdings</vt:lpstr>
      <vt:lpstr>Office Theme</vt:lpstr>
      <vt:lpstr>PowerPoint Presentation</vt:lpstr>
      <vt:lpstr>PowerPoint Presentation</vt:lpstr>
      <vt:lpstr>PowerPoint Presentation</vt:lpstr>
      <vt:lpstr>There are multiple ways to fund a successful financial college experience together!</vt:lpstr>
      <vt:lpstr>PowerPoint Presentation</vt:lpstr>
      <vt:lpstr>PowerPoint Presentation</vt:lpstr>
      <vt:lpstr>How does a family’s “need” status impact their potential for loans?</vt:lpstr>
      <vt:lpstr>PowerPoint Presentation</vt:lpstr>
      <vt:lpstr>PowerPoint Presentation</vt:lpstr>
      <vt:lpstr>Loan Considerations!</vt:lpstr>
      <vt:lpstr>PowerPoint Presentation</vt:lpstr>
      <vt:lpstr>PowerPoint Presentation</vt:lpstr>
      <vt:lpstr>PowerPoint Presentation</vt:lpstr>
      <vt:lpstr>PowerPoint Presentation</vt:lpstr>
      <vt:lpstr>Guidelines for Debt </vt:lpstr>
      <vt:lpstr>529’s</vt:lpstr>
      <vt:lpstr>Other Contributors (Grandparents,  aunts and uncles, etc.)</vt:lpstr>
      <vt:lpstr>PowerPoint Presentation</vt:lpstr>
      <vt:lpstr>PowerPoint Presentation</vt:lpstr>
      <vt:lpstr>PowerPoint Presentation</vt:lpstr>
      <vt:lpstr>Questions?</vt:lpstr>
      <vt:lpstr>Every family can get some help</vt:lpstr>
      <vt:lpstr>What is a FAFSA and what on earth does it mean?</vt:lpstr>
      <vt:lpstr>What would you recommend?</vt:lpstr>
      <vt:lpstr>What would you recommend?</vt:lpstr>
      <vt:lpstr>What would you recommend?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Lessa Scherrer</dc:creator>
  <cp:lastModifiedBy>Lessa Scherrer</cp:lastModifiedBy>
  <cp:revision>26</cp:revision>
  <dcterms:created xsi:type="dcterms:W3CDTF">2020-02-19T19:00:47Z</dcterms:created>
  <dcterms:modified xsi:type="dcterms:W3CDTF">2020-02-25T16:19:45Z</dcterms:modified>
</cp:coreProperties>
</file>