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e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6" r:id="rId1"/>
    <p:sldMasterId id="2147483697" r:id="rId2"/>
    <p:sldMasterId id="2147483737" r:id="rId3"/>
    <p:sldMasterId id="2147483746" r:id="rId4"/>
    <p:sldMasterId id="2147483761" r:id="rId5"/>
  </p:sldMasterIdLst>
  <p:notesMasterIdLst>
    <p:notesMasterId r:id="rId37"/>
  </p:notesMasterIdLst>
  <p:sldIdLst>
    <p:sldId id="437" r:id="rId6"/>
    <p:sldId id="256" r:id="rId7"/>
    <p:sldId id="333" r:id="rId8"/>
    <p:sldId id="364" r:id="rId9"/>
    <p:sldId id="361" r:id="rId10"/>
    <p:sldId id="362" r:id="rId11"/>
    <p:sldId id="363" r:id="rId12"/>
    <p:sldId id="331" r:id="rId13"/>
    <p:sldId id="332" r:id="rId14"/>
    <p:sldId id="259" r:id="rId15"/>
    <p:sldId id="268" r:id="rId16"/>
    <p:sldId id="336" r:id="rId17"/>
    <p:sldId id="337" r:id="rId18"/>
    <p:sldId id="281" r:id="rId19"/>
    <p:sldId id="339" r:id="rId20"/>
    <p:sldId id="340" r:id="rId21"/>
    <p:sldId id="341" r:id="rId22"/>
    <p:sldId id="342" r:id="rId23"/>
    <p:sldId id="390" r:id="rId24"/>
    <p:sldId id="367" r:id="rId25"/>
    <p:sldId id="279" r:id="rId26"/>
    <p:sldId id="346" r:id="rId27"/>
    <p:sldId id="345" r:id="rId28"/>
    <p:sldId id="360" r:id="rId29"/>
    <p:sldId id="348" r:id="rId30"/>
    <p:sldId id="349" r:id="rId31"/>
    <p:sldId id="356" r:id="rId32"/>
    <p:sldId id="368" r:id="rId33"/>
    <p:sldId id="369" r:id="rId34"/>
    <p:sldId id="370" r:id="rId35"/>
    <p:sldId id="329" r:id="rId36"/>
  </p:sldIdLst>
  <p:sldSz cx="12192000" cy="6858000"/>
  <p:notesSz cx="6854825" cy="9293225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516A"/>
    <a:srgbClr val="154D6A"/>
    <a:srgbClr val="18526A"/>
    <a:srgbClr val="0A496A"/>
    <a:srgbClr val="1E44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67" autoAdjust="0"/>
    <p:restoredTop sz="93797" autoAdjust="0"/>
  </p:normalViewPr>
  <p:slideViewPr>
    <p:cSldViewPr snapToGrid="0">
      <p:cViewPr varScale="1">
        <p:scale>
          <a:sx n="107" d="100"/>
          <a:sy n="107" d="100"/>
        </p:scale>
        <p:origin x="576" y="16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0212" cy="4651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3025" y="0"/>
            <a:ext cx="2970212" cy="4651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31788" y="696913"/>
            <a:ext cx="6192837" cy="34845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414837"/>
            <a:ext cx="5483224" cy="41814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360"/>
              </a:spcBef>
              <a:spcAft>
                <a:spcPts val="0"/>
              </a:spcAft>
              <a:defRPr/>
            </a:lvl1pPr>
            <a:lvl2pPr marL="457200" marR="0" indent="0" algn="l" rtl="0">
              <a:spcBef>
                <a:spcPts val="360"/>
              </a:spcBef>
              <a:spcAft>
                <a:spcPts val="0"/>
              </a:spcAft>
              <a:defRPr/>
            </a:lvl2pPr>
            <a:lvl3pPr marL="914400" marR="0" indent="0" algn="l" rtl="0">
              <a:spcBef>
                <a:spcPts val="360"/>
              </a:spcBef>
              <a:spcAft>
                <a:spcPts val="0"/>
              </a:spcAft>
              <a:defRPr/>
            </a:lvl3pPr>
            <a:lvl4pPr marL="1371600" marR="0" indent="0" algn="l" rtl="0">
              <a:spcBef>
                <a:spcPts val="360"/>
              </a:spcBef>
              <a:spcAft>
                <a:spcPts val="0"/>
              </a:spcAft>
              <a:defRPr/>
            </a:lvl4pPr>
            <a:lvl5pPr marL="1828800" marR="0" indent="0" algn="l" rtl="0">
              <a:spcBef>
                <a:spcPts val="360"/>
              </a:spcBef>
              <a:spcAft>
                <a:spcPts val="0"/>
              </a:spcAft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826500"/>
            <a:ext cx="2970212" cy="4651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3025" y="8826500"/>
            <a:ext cx="2970212" cy="465138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b" anchorCtr="0">
            <a:noAutofit/>
          </a:bodyPr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20092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Welcome slide – have up while guests are arriving. </a:t>
            </a:r>
          </a:p>
          <a:p>
            <a:endParaRPr lang="en-US" dirty="0"/>
          </a:p>
          <a:p>
            <a:r>
              <a:rPr lang="en-US" dirty="0"/>
              <a:t>Thank you for joining us this evening to discuss College Planning.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3A38D3-AB9F-43C3-9D1A-13ED527423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3598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 txBox="1">
            <a:spLocks noGrp="1"/>
          </p:cNvSpPr>
          <p:nvPr>
            <p:ph type="sldNum" idx="12"/>
          </p:nvPr>
        </p:nvSpPr>
        <p:spPr>
          <a:xfrm>
            <a:off x="3883025" y="8826500"/>
            <a:ext cx="2970212" cy="465138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lang="en-US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Shape 413"/>
          <p:cNvSpPr>
            <a:spLocks noGrp="1" noRot="1" noChangeAspect="1"/>
          </p:cNvSpPr>
          <p:nvPr>
            <p:ph type="sldImg" idx="2"/>
          </p:nvPr>
        </p:nvSpPr>
        <p:spPr>
          <a:xfrm>
            <a:off x="331788" y="696913"/>
            <a:ext cx="6192837" cy="34845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4" name="Shape 414"/>
          <p:cNvSpPr txBox="1">
            <a:spLocks noGrp="1"/>
          </p:cNvSpPr>
          <p:nvPr>
            <p:ph type="body" idx="1"/>
          </p:nvPr>
        </p:nvSpPr>
        <p:spPr>
          <a:xfrm>
            <a:off x="685800" y="4414837"/>
            <a:ext cx="5483224" cy="4181475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 transfer poll after this slide</a:t>
            </a:r>
            <a:endParaRPr sz="12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6439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6913"/>
            <a:ext cx="6192837" cy="3484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 separate buckets of money, some families get to draw from both buckets but every family can draw from the merit bucket if they understand how it works.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00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6913"/>
            <a:ext cx="6192837" cy="3484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EFC is up to roughly 47% of the adjusted gross income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2209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Shape 537"/>
          <p:cNvSpPr txBox="1">
            <a:spLocks noGrp="1"/>
          </p:cNvSpPr>
          <p:nvPr>
            <p:ph type="body" idx="1"/>
          </p:nvPr>
        </p:nvSpPr>
        <p:spPr>
          <a:xfrm>
            <a:off x="685800" y="4414837"/>
            <a:ext cx="5483224" cy="418147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38" name="Shape 538"/>
          <p:cNvSpPr>
            <a:spLocks noGrp="1" noRot="1" noChangeAspect="1"/>
          </p:cNvSpPr>
          <p:nvPr>
            <p:ph type="sldImg" idx="2"/>
          </p:nvPr>
        </p:nvSpPr>
        <p:spPr>
          <a:xfrm>
            <a:off x="331788" y="696913"/>
            <a:ext cx="6192837" cy="34845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6318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financial strategy poll after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837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>
            <a:spLocks noGrp="1" noRot="1" noChangeAspect="1"/>
          </p:cNvSpPr>
          <p:nvPr>
            <p:ph type="sldImg" idx="2"/>
          </p:nvPr>
        </p:nvSpPr>
        <p:spPr>
          <a:xfrm>
            <a:off x="331788" y="696913"/>
            <a:ext cx="6192837" cy="34845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448" name="Shape 448"/>
          <p:cNvSpPr txBox="1">
            <a:spLocks noGrp="1"/>
          </p:cNvSpPr>
          <p:nvPr>
            <p:ph type="body" idx="1"/>
          </p:nvPr>
        </p:nvSpPr>
        <p:spPr>
          <a:xfrm>
            <a:off x="685800" y="4414837"/>
            <a:ext cx="5483224" cy="4181475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Shape 449"/>
          <p:cNvSpPr txBox="1">
            <a:spLocks noGrp="1"/>
          </p:cNvSpPr>
          <p:nvPr>
            <p:ph type="sldNum" idx="12"/>
          </p:nvPr>
        </p:nvSpPr>
        <p:spPr>
          <a:xfrm>
            <a:off x="3883025" y="8826500"/>
            <a:ext cx="2970212" cy="465138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lang="en-US" sz="12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40504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/>
          <p:cNvSpPr txBox="1">
            <a:spLocks noGrp="1"/>
          </p:cNvSpPr>
          <p:nvPr>
            <p:ph type="sldNum" idx="12"/>
          </p:nvPr>
        </p:nvSpPr>
        <p:spPr>
          <a:xfrm>
            <a:off x="3883025" y="8826500"/>
            <a:ext cx="2970212" cy="465138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lang="en-US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Shape 516"/>
          <p:cNvSpPr>
            <a:spLocks noGrp="1" noRot="1" noChangeAspect="1"/>
          </p:cNvSpPr>
          <p:nvPr>
            <p:ph type="sldImg" idx="2"/>
          </p:nvPr>
        </p:nvSpPr>
        <p:spPr>
          <a:xfrm>
            <a:off x="331788" y="696913"/>
            <a:ext cx="6192837" cy="34845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414837"/>
            <a:ext cx="5483224" cy="4181475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22729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>
            <a:spLocks noGrp="1" noRot="1" noChangeAspect="1"/>
          </p:cNvSpPr>
          <p:nvPr>
            <p:ph type="sldImg" idx="2"/>
          </p:nvPr>
        </p:nvSpPr>
        <p:spPr>
          <a:xfrm>
            <a:off x="331788" y="696913"/>
            <a:ext cx="6192837" cy="34845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56" name="Shape 556"/>
          <p:cNvSpPr txBox="1">
            <a:spLocks noGrp="1"/>
          </p:cNvSpPr>
          <p:nvPr>
            <p:ph type="body" idx="1"/>
          </p:nvPr>
        </p:nvSpPr>
        <p:spPr>
          <a:xfrm>
            <a:off x="685800" y="4414837"/>
            <a:ext cx="5483224" cy="4181475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is the recipe for one private college, although the amounts differ college to college, the categories are VERY common</a:t>
            </a:r>
            <a:endParaRPr sz="12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Shape 557"/>
          <p:cNvSpPr txBox="1">
            <a:spLocks noGrp="1"/>
          </p:cNvSpPr>
          <p:nvPr>
            <p:ph type="sldNum" idx="12"/>
          </p:nvPr>
        </p:nvSpPr>
        <p:spPr>
          <a:xfrm>
            <a:off x="3883025" y="8826500"/>
            <a:ext cx="2970212" cy="465138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597101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685800" y="4414837"/>
            <a:ext cx="5483224" cy="418147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33" name="Shape 333"/>
          <p:cNvSpPr>
            <a:spLocks noGrp="1" noRot="1" noChangeAspect="1"/>
          </p:cNvSpPr>
          <p:nvPr>
            <p:ph type="sldImg" idx="2"/>
          </p:nvPr>
        </p:nvSpPr>
        <p:spPr>
          <a:xfrm>
            <a:off x="331788" y="696913"/>
            <a:ext cx="6192837" cy="34845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64030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6913"/>
            <a:ext cx="6192837" cy="3484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Families search with their heartstrings, romanticize it, the college landscape has changed just like our phones don’t look the same, our cars don’t</a:t>
            </a:r>
            <a:r>
              <a:rPr lang="en-US" baseline="0" dirty="0"/>
              <a:t> look or act the same, the college process has changed.  Schools and parents are playing different games, parents just don’t know 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438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sldNum" idx="12"/>
          </p:nvPr>
        </p:nvSpPr>
        <p:spPr>
          <a:xfrm>
            <a:off x="3883025" y="8826500"/>
            <a:ext cx="2970211" cy="465138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31788" y="696913"/>
            <a:ext cx="6192837" cy="34845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9" name="Shape 519"/>
          <p:cNvSpPr txBox="1">
            <a:spLocks noGrp="1"/>
          </p:cNvSpPr>
          <p:nvPr>
            <p:ph type="body" idx="1"/>
          </p:nvPr>
        </p:nvSpPr>
        <p:spPr>
          <a:xfrm>
            <a:off x="685800" y="4414837"/>
            <a:ext cx="5483224" cy="4181475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Today, 3 factors come together to create a great college search today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7466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 txBox="1">
            <a:spLocks noGrp="1"/>
          </p:cNvSpPr>
          <p:nvPr>
            <p:ph type="sldNum" idx="12"/>
          </p:nvPr>
        </p:nvSpPr>
        <p:spPr>
          <a:xfrm>
            <a:off x="3883025" y="8826500"/>
            <a:ext cx="2970212" cy="465138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rtl val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344" name="Shape 344"/>
          <p:cNvSpPr>
            <a:spLocks noGrp="1" noRot="1" noChangeAspect="1"/>
          </p:cNvSpPr>
          <p:nvPr>
            <p:ph type="sldImg" idx="2"/>
          </p:nvPr>
        </p:nvSpPr>
        <p:spPr>
          <a:xfrm>
            <a:off x="331788" y="696913"/>
            <a:ext cx="6192837" cy="34845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5" name="Shape 345"/>
          <p:cNvSpPr txBox="1">
            <a:spLocks noGrp="1"/>
          </p:cNvSpPr>
          <p:nvPr>
            <p:ph type="body" idx="1"/>
          </p:nvPr>
        </p:nvSpPr>
        <p:spPr>
          <a:xfrm>
            <a:off x="685800" y="4414837"/>
            <a:ext cx="5483224" cy="4181475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 Poll</a:t>
            </a:r>
            <a:endParaRPr sz="12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2956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 txBox="1">
            <a:spLocks noGrp="1"/>
          </p:cNvSpPr>
          <p:nvPr>
            <p:ph type="body" idx="1"/>
          </p:nvPr>
        </p:nvSpPr>
        <p:spPr>
          <a:xfrm>
            <a:off x="685800" y="4414837"/>
            <a:ext cx="5483224" cy="418147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84" name="Shape 384"/>
          <p:cNvSpPr>
            <a:spLocks noGrp="1" noRot="1" noChangeAspect="1"/>
          </p:cNvSpPr>
          <p:nvPr>
            <p:ph type="sldImg" idx="2"/>
          </p:nvPr>
        </p:nvSpPr>
        <p:spPr>
          <a:xfrm>
            <a:off x="331788" y="696913"/>
            <a:ext cx="6192837" cy="34845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82515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 txBox="1">
            <a:spLocks noGrp="1"/>
          </p:cNvSpPr>
          <p:nvPr>
            <p:ph type="sldNum" idx="12"/>
          </p:nvPr>
        </p:nvSpPr>
        <p:spPr>
          <a:xfrm>
            <a:off x="3883025" y="8826500"/>
            <a:ext cx="2970212" cy="465138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rtl val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407" name="Shape 407"/>
          <p:cNvSpPr>
            <a:spLocks noGrp="1" noRot="1" noChangeAspect="1"/>
          </p:cNvSpPr>
          <p:nvPr>
            <p:ph type="sldImg" idx="2"/>
          </p:nvPr>
        </p:nvSpPr>
        <p:spPr>
          <a:xfrm>
            <a:off x="331788" y="696913"/>
            <a:ext cx="6192837" cy="34845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8" name="Shape 408"/>
          <p:cNvSpPr txBox="1">
            <a:spLocks noGrp="1"/>
          </p:cNvSpPr>
          <p:nvPr>
            <p:ph type="body" idx="1"/>
          </p:nvPr>
        </p:nvSpPr>
        <p:spPr>
          <a:xfrm>
            <a:off x="685800" y="4414837"/>
            <a:ext cx="5483224" cy="4181475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is an array of schools around the country and their cost of attendance, notable that college will likely cost families well over 100K for a 4 year degree</a:t>
            </a:r>
            <a:endParaRPr sz="12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0188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6913"/>
            <a:ext cx="6192837" cy="3484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College is the second largest investment families will make next to their home, but most people don’t treat it as such. Also the</a:t>
            </a:r>
            <a:r>
              <a:rPr lang="en-US" baseline="0" dirty="0"/>
              <a:t> days of “working your way through college” are over.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4739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685800" y="4414837"/>
            <a:ext cx="5483224" cy="418147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dirty="0"/>
              <a:t>Because people don’t know how the game is played, we see people lining up, jumping off and hoping for the best. Hope is not a great strategy.</a:t>
            </a:r>
            <a:endParaRPr dirty="0"/>
          </a:p>
        </p:txBody>
      </p:sp>
      <p:sp>
        <p:nvSpPr>
          <p:cNvPr id="350" name="Shape 350"/>
          <p:cNvSpPr>
            <a:spLocks noGrp="1" noRot="1" noChangeAspect="1"/>
          </p:cNvSpPr>
          <p:nvPr>
            <p:ph type="sldImg" idx="2"/>
          </p:nvPr>
        </p:nvSpPr>
        <p:spPr>
          <a:xfrm>
            <a:off x="331788" y="696913"/>
            <a:ext cx="6192837" cy="34845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66168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usty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 smtClean="0"/>
              <a:pPr>
                <a:buSzPct val="25000"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ytuł i tekst pionowy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 rot="5400000">
            <a:off x="3920330" y="-1256507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65" name="Shape 16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6" name="Shape 166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 smtClean="0"/>
              <a:pPr>
                <a:buSzPct val="25000"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Tytuł pionowy i teks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 rot="5400000">
            <a:off x="7133430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 rot="5400000">
            <a:off x="1799430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71" name="Shape 17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2" name="Shape 172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3" name="Shape 17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 smtClean="0"/>
              <a:pPr>
                <a:buSzPct val="25000"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usty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2" name="Shape 182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3" name="Shape 18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 smtClean="0"/>
              <a:pPr>
                <a:buSzPct val="25000"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ctrTitle"/>
          </p:nvPr>
        </p:nvSpPr>
        <p:spPr>
          <a:xfrm>
            <a:off x="914400" y="1122362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6" name="Shape 18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/>
            </a:lvl1pPr>
            <a:lvl2pPr marL="457200" marR="0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/>
            </a:lvl2pPr>
            <a:lvl3pPr marL="914400" marR="0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/>
            </a:lvl3pPr>
            <a:lvl4pPr marL="1371600" marR="0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/>
            </a:lvl4pPr>
            <a:lvl5pPr marL="1828800" marR="0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/>
            </a:lvl5pPr>
            <a:lvl6pPr marL="2286000" marR="0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/>
            </a:lvl6pPr>
            <a:lvl7pPr marL="2743200" marR="0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/>
            </a:lvl7pPr>
            <a:lvl8pPr marL="3200400" marR="0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/>
            </a:lvl8pPr>
            <a:lvl9pPr marL="3657600" marR="0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87" name="Shape 18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8" name="Shape 18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9" name="Shape 18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 smtClean="0"/>
              <a:pPr>
                <a:buSzPct val="25000"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ytuł i zawartość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93" name="Shape 19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4" name="Shape 194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5" name="Shape 19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 smtClean="0"/>
              <a:pPr>
                <a:buSzPct val="25000"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Nagłówek sekcji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831849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831849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99" name="Shape 19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0" name="Shape 20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1" name="Shape 20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 smtClean="0"/>
              <a:pPr>
                <a:buSzPct val="25000"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wa elementy zawartości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05" name="Shape 20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06" name="Shape 20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7" name="Shape 20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8" name="Shape 20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 smtClean="0"/>
              <a:pPr>
                <a:buSzPct val="25000"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Porównanie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>
            <a:spLocks noGrp="1"/>
          </p:cNvSpPr>
          <p:nvPr>
            <p:ph type="title"/>
          </p:nvPr>
        </p:nvSpPr>
        <p:spPr>
          <a:xfrm>
            <a:off x="839788" y="365126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12" name="Shape 21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13" name="Shape 21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14" name="Shape 21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15" name="Shape 21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6" name="Shape 216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7" name="Shape 21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 smtClean="0"/>
              <a:pPr>
                <a:buSzPct val="25000"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ylko tytuł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0" name="Shape 22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1" name="Shape 22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2" name="Shape 2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 smtClean="0"/>
              <a:pPr>
                <a:buSzPct val="25000"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Zawartość z podpisem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839788" y="457201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6" name="Shape 22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27" name="Shape 2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8" name="Shape 22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9" name="Shape 2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 smtClean="0"/>
              <a:pPr>
                <a:buSzPct val="25000"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ctrTitle"/>
          </p:nvPr>
        </p:nvSpPr>
        <p:spPr>
          <a:xfrm>
            <a:off x="914400" y="1122362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/>
            </a:lvl1pPr>
            <a:lvl2pPr marL="457200" marR="0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/>
            </a:lvl2pPr>
            <a:lvl3pPr marL="914400" marR="0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/>
            </a:lvl3pPr>
            <a:lvl4pPr marL="1371600" marR="0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/>
            </a:lvl4pPr>
            <a:lvl5pPr marL="1828800" marR="0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/>
            </a:lvl5pPr>
            <a:lvl6pPr marL="2286000" marR="0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/>
            </a:lvl6pPr>
            <a:lvl7pPr marL="2743200" marR="0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/>
            </a:lvl7pPr>
            <a:lvl8pPr marL="3200400" marR="0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/>
            </a:lvl8pPr>
            <a:lvl9pPr marL="3657600" marR="0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 smtClean="0"/>
              <a:pPr>
                <a:buSzPct val="25000"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Obraz z podpisem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>
            <a:spLocks noGrp="1"/>
          </p:cNvSpPr>
          <p:nvPr>
            <p:ph type="title"/>
          </p:nvPr>
        </p:nvSpPr>
        <p:spPr>
          <a:xfrm>
            <a:off x="839788" y="457201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2" name="Shape 23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4"/>
          </a:xfrm>
          <a:prstGeom prst="rect">
            <a:avLst/>
          </a:prstGeom>
          <a:noFill/>
          <a:ln>
            <a:noFill/>
          </a:ln>
        </p:spPr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34" name="Shape 23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5" name="Shape 235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6" name="Shape 23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 smtClean="0"/>
              <a:pPr>
                <a:buSzPct val="25000"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ytuł i tekst pionowy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 rot="5400000">
            <a:off x="3920330" y="-1256507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40" name="Shape 24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1" name="Shape 24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2" name="Shape 24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 smtClean="0"/>
              <a:pPr>
                <a:buSzPct val="25000"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Tytuł pionowy i teks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title"/>
          </p:nvPr>
        </p:nvSpPr>
        <p:spPr>
          <a:xfrm rot="5400000">
            <a:off x="7133430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 rot="5400000">
            <a:off x="1799430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46" name="Shape 24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7" name="Shape 24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8" name="Shape 24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 smtClean="0"/>
              <a:pPr>
                <a:buSzPct val="25000"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609600" y="381001"/>
            <a:ext cx="10972800" cy="13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1082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Font typeface="Noto Symbol"/>
              <a:buChar char="■"/>
              <a:defRPr/>
            </a:lvl1pPr>
            <a:lvl2pPr marL="742950" indent="-170180" algn="l" rtl="0"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Font typeface="Noto Symbol"/>
              <a:buChar char="■"/>
              <a:defRPr/>
            </a:lvl2pPr>
            <a:lvl3pPr marL="1143000" indent="-129539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Font typeface="Noto Symbol"/>
              <a:buChar char="■"/>
              <a:defRPr/>
            </a:lvl3pPr>
            <a:lvl4pPr marL="1600200" indent="-14605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Font typeface="Noto Symbol"/>
              <a:buChar char="■"/>
              <a:defRPr/>
            </a:lvl4pPr>
            <a:lvl5pPr marL="2057400" indent="-14605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Font typeface="Noto Symbol"/>
              <a:buChar char="■"/>
              <a:defRPr/>
            </a:lvl5pPr>
            <a:lvl6pPr marL="2514600" indent="-14605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Font typeface="Noto Symbol"/>
              <a:buChar char="■"/>
              <a:defRPr/>
            </a:lvl6pPr>
            <a:lvl7pPr marL="2971800" indent="-14605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Font typeface="Noto Symbol"/>
              <a:buChar char="■"/>
              <a:defRPr/>
            </a:lvl7pPr>
            <a:lvl8pPr marL="3429000" indent="-14605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Font typeface="Noto Symbol"/>
              <a:buChar char="■"/>
              <a:defRPr/>
            </a:lvl8pPr>
            <a:lvl9pPr marL="3886200" indent="-14605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Font typeface="Noto Symbol"/>
              <a:buChar char="■"/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xfrm>
            <a:off x="609601" y="6245226"/>
            <a:ext cx="28447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4165600" y="6245226"/>
            <a:ext cx="38608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737601" y="6245226"/>
            <a:ext cx="28447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4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pPr>
                <a:buSzPct val="25000"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28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Tahoma"/>
              <a:buNone/>
              <a:defRPr/>
            </a:lvl1pPr>
            <a:lvl2pPr marL="457200" indent="0" rtl="0">
              <a:spcBef>
                <a:spcPts val="0"/>
              </a:spcBef>
              <a:buFont typeface="Tahoma"/>
              <a:buNone/>
              <a:defRPr/>
            </a:lvl2pPr>
            <a:lvl3pPr marL="914400" indent="0" rtl="0">
              <a:spcBef>
                <a:spcPts val="0"/>
              </a:spcBef>
              <a:buFont typeface="Tahoma"/>
              <a:buNone/>
              <a:defRPr/>
            </a:lvl3pPr>
            <a:lvl4pPr marL="1371600" indent="0" rtl="0">
              <a:spcBef>
                <a:spcPts val="0"/>
              </a:spcBef>
              <a:buFont typeface="Tahoma"/>
              <a:buNone/>
              <a:defRPr/>
            </a:lvl4pPr>
            <a:lvl5pPr marL="1828800" indent="0" rtl="0">
              <a:spcBef>
                <a:spcPts val="0"/>
              </a:spcBef>
              <a:buFont typeface="Tahoma"/>
              <a:buNone/>
              <a:defRPr/>
            </a:lvl5pPr>
            <a:lvl6pPr marL="2286000" indent="0" rtl="0">
              <a:spcBef>
                <a:spcPts val="0"/>
              </a:spcBef>
              <a:buFont typeface="Tahoma"/>
              <a:buNone/>
              <a:defRPr/>
            </a:lvl6pPr>
            <a:lvl7pPr marL="2743200" indent="0" rtl="0">
              <a:spcBef>
                <a:spcPts val="0"/>
              </a:spcBef>
              <a:buFont typeface="Tahoma"/>
              <a:buNone/>
              <a:defRPr/>
            </a:lvl7pPr>
            <a:lvl8pPr marL="3200400" indent="0" rtl="0">
              <a:spcBef>
                <a:spcPts val="0"/>
              </a:spcBef>
              <a:buFont typeface="Tahoma"/>
              <a:buNone/>
              <a:defRPr/>
            </a:lvl8pPr>
            <a:lvl9pPr marL="3657600" indent="0" rtl="0">
              <a:spcBef>
                <a:spcPts val="0"/>
              </a:spcBef>
              <a:buFont typeface="Tahoma"/>
              <a:buNone/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dt" idx="10"/>
          </p:nvPr>
        </p:nvSpPr>
        <p:spPr>
          <a:xfrm>
            <a:off x="609601" y="6245226"/>
            <a:ext cx="28447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ftr" idx="11"/>
          </p:nvPr>
        </p:nvSpPr>
        <p:spPr>
          <a:xfrm>
            <a:off x="4165600" y="6245226"/>
            <a:ext cx="38608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8737601" y="6245226"/>
            <a:ext cx="28447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4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pPr>
                <a:buSzPct val="25000"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55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Tahoma"/>
              <a:buNone/>
              <a:defRPr/>
            </a:lvl1pPr>
            <a:lvl2pPr marL="457200" indent="0" rtl="0">
              <a:spcBef>
                <a:spcPts val="0"/>
              </a:spcBef>
              <a:buFont typeface="Tahoma"/>
              <a:buNone/>
              <a:defRPr/>
            </a:lvl2pPr>
            <a:lvl3pPr marL="914400" indent="0" rtl="0">
              <a:spcBef>
                <a:spcPts val="0"/>
              </a:spcBef>
              <a:buFont typeface="Tahoma"/>
              <a:buNone/>
              <a:defRPr/>
            </a:lvl3pPr>
            <a:lvl4pPr marL="1371600" indent="0" rtl="0">
              <a:spcBef>
                <a:spcPts val="0"/>
              </a:spcBef>
              <a:buFont typeface="Tahoma"/>
              <a:buNone/>
              <a:defRPr/>
            </a:lvl4pPr>
            <a:lvl5pPr marL="1828800" indent="0" rtl="0">
              <a:spcBef>
                <a:spcPts val="0"/>
              </a:spcBef>
              <a:buFont typeface="Tahoma"/>
              <a:buNone/>
              <a:defRPr/>
            </a:lvl5pPr>
            <a:lvl6pPr marL="2286000" indent="0" rtl="0">
              <a:spcBef>
                <a:spcPts val="0"/>
              </a:spcBef>
              <a:buFont typeface="Tahoma"/>
              <a:buNone/>
              <a:defRPr/>
            </a:lvl6pPr>
            <a:lvl7pPr marL="2743200" indent="0" rtl="0">
              <a:spcBef>
                <a:spcPts val="0"/>
              </a:spcBef>
              <a:buFont typeface="Tahoma"/>
              <a:buNone/>
              <a:defRPr/>
            </a:lvl7pPr>
            <a:lvl8pPr marL="3200400" indent="0" rtl="0">
              <a:spcBef>
                <a:spcPts val="0"/>
              </a:spcBef>
              <a:buFont typeface="Tahoma"/>
              <a:buNone/>
              <a:defRPr/>
            </a:lvl8pPr>
            <a:lvl9pPr marL="3657600" indent="0" rtl="0">
              <a:spcBef>
                <a:spcPts val="0"/>
              </a:spcBef>
              <a:buFont typeface="Tahoma"/>
              <a:buNone/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Tahoma"/>
              <a:buNone/>
              <a:defRPr/>
            </a:lvl1pPr>
            <a:lvl2pPr marL="457200" indent="0" rtl="0">
              <a:spcBef>
                <a:spcPts val="0"/>
              </a:spcBef>
              <a:buFont typeface="Tahoma"/>
              <a:buNone/>
              <a:defRPr/>
            </a:lvl2pPr>
            <a:lvl3pPr marL="914400" indent="0" rtl="0">
              <a:spcBef>
                <a:spcPts val="0"/>
              </a:spcBef>
              <a:buFont typeface="Tahoma"/>
              <a:buNone/>
              <a:defRPr/>
            </a:lvl3pPr>
            <a:lvl4pPr marL="1371600" indent="0" rtl="0">
              <a:spcBef>
                <a:spcPts val="0"/>
              </a:spcBef>
              <a:buFont typeface="Tahoma"/>
              <a:buNone/>
              <a:defRPr/>
            </a:lvl4pPr>
            <a:lvl5pPr marL="1828800" indent="0" rtl="0">
              <a:spcBef>
                <a:spcPts val="0"/>
              </a:spcBef>
              <a:buFont typeface="Tahoma"/>
              <a:buNone/>
              <a:defRPr/>
            </a:lvl5pPr>
            <a:lvl6pPr marL="2286000" indent="0" rtl="0">
              <a:spcBef>
                <a:spcPts val="0"/>
              </a:spcBef>
              <a:buFont typeface="Tahoma"/>
              <a:buNone/>
              <a:defRPr/>
            </a:lvl6pPr>
            <a:lvl7pPr marL="2743200" indent="0" rtl="0">
              <a:spcBef>
                <a:spcPts val="0"/>
              </a:spcBef>
              <a:buFont typeface="Tahoma"/>
              <a:buNone/>
              <a:defRPr/>
            </a:lvl7pPr>
            <a:lvl8pPr marL="3200400" indent="0" rtl="0">
              <a:spcBef>
                <a:spcPts val="0"/>
              </a:spcBef>
              <a:buFont typeface="Tahoma"/>
              <a:buNone/>
              <a:defRPr/>
            </a:lvl8pPr>
            <a:lvl9pPr marL="3657600" indent="0" rtl="0">
              <a:spcBef>
                <a:spcPts val="0"/>
              </a:spcBef>
              <a:buFont typeface="Tahoma"/>
              <a:buNone/>
              <a:defRPr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609601" y="6245226"/>
            <a:ext cx="28447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4165600" y="6245226"/>
            <a:ext cx="38608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8737601" y="6245226"/>
            <a:ext cx="28447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4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pPr>
                <a:buSzPct val="25000"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12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Tahoma"/>
              <a:buNone/>
              <a:defRPr/>
            </a:lvl1pPr>
            <a:lvl2pPr marL="457200" indent="0" rtl="0">
              <a:spcBef>
                <a:spcPts val="0"/>
              </a:spcBef>
              <a:buFont typeface="Tahoma"/>
              <a:buNone/>
              <a:defRPr/>
            </a:lvl2pPr>
            <a:lvl3pPr marL="914400" indent="0" rtl="0">
              <a:spcBef>
                <a:spcPts val="0"/>
              </a:spcBef>
              <a:buFont typeface="Tahoma"/>
              <a:buNone/>
              <a:defRPr/>
            </a:lvl3pPr>
            <a:lvl4pPr marL="1371600" indent="0" rtl="0">
              <a:spcBef>
                <a:spcPts val="0"/>
              </a:spcBef>
              <a:buFont typeface="Tahoma"/>
              <a:buNone/>
              <a:defRPr/>
            </a:lvl4pPr>
            <a:lvl5pPr marL="1828800" indent="0" rtl="0">
              <a:spcBef>
                <a:spcPts val="0"/>
              </a:spcBef>
              <a:buFont typeface="Tahoma"/>
              <a:buNone/>
              <a:defRPr/>
            </a:lvl5pPr>
            <a:lvl6pPr marL="2286000" indent="0" rtl="0">
              <a:spcBef>
                <a:spcPts val="0"/>
              </a:spcBef>
              <a:buFont typeface="Tahoma"/>
              <a:buNone/>
              <a:defRPr/>
            </a:lvl6pPr>
            <a:lvl7pPr marL="2743200" indent="0" rtl="0">
              <a:spcBef>
                <a:spcPts val="0"/>
              </a:spcBef>
              <a:buFont typeface="Tahoma"/>
              <a:buNone/>
              <a:defRPr/>
            </a:lvl7pPr>
            <a:lvl8pPr marL="3200400" indent="0" rtl="0">
              <a:spcBef>
                <a:spcPts val="0"/>
              </a:spcBef>
              <a:buFont typeface="Tahoma"/>
              <a:buNone/>
              <a:defRPr/>
            </a:lvl8pPr>
            <a:lvl9pPr marL="3657600" indent="0" rtl="0">
              <a:spcBef>
                <a:spcPts val="0"/>
              </a:spcBef>
              <a:buFont typeface="Tahoma"/>
              <a:buNone/>
              <a:defRPr/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609601" y="6245226"/>
            <a:ext cx="28447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4165600" y="6245226"/>
            <a:ext cx="38608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8737601" y="6245226"/>
            <a:ext cx="28447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4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pPr>
                <a:buSzPct val="25000"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82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2" name="Shape 82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Tahoma"/>
              <a:buNone/>
              <a:defRPr/>
            </a:lvl1pPr>
            <a:lvl2pPr marL="457200" indent="0" rtl="0">
              <a:spcBef>
                <a:spcPts val="0"/>
              </a:spcBef>
              <a:buFont typeface="Tahoma"/>
              <a:buNone/>
              <a:defRPr/>
            </a:lvl2pPr>
            <a:lvl3pPr marL="914400" indent="0" rtl="0">
              <a:spcBef>
                <a:spcPts val="0"/>
              </a:spcBef>
              <a:buFont typeface="Tahoma"/>
              <a:buNone/>
              <a:defRPr/>
            </a:lvl3pPr>
            <a:lvl4pPr marL="1371600" indent="0" rtl="0">
              <a:spcBef>
                <a:spcPts val="0"/>
              </a:spcBef>
              <a:buFont typeface="Tahoma"/>
              <a:buNone/>
              <a:defRPr/>
            </a:lvl4pPr>
            <a:lvl5pPr marL="1828800" indent="0" rtl="0">
              <a:spcBef>
                <a:spcPts val="0"/>
              </a:spcBef>
              <a:buFont typeface="Tahoma"/>
              <a:buNone/>
              <a:defRPr/>
            </a:lvl5pPr>
            <a:lvl6pPr marL="2286000" indent="0" rtl="0">
              <a:spcBef>
                <a:spcPts val="0"/>
              </a:spcBef>
              <a:buFont typeface="Tahoma"/>
              <a:buNone/>
              <a:defRPr/>
            </a:lvl6pPr>
            <a:lvl7pPr marL="2743200" indent="0" rtl="0">
              <a:spcBef>
                <a:spcPts val="0"/>
              </a:spcBef>
              <a:buFont typeface="Tahoma"/>
              <a:buNone/>
              <a:defRPr/>
            </a:lvl7pPr>
            <a:lvl8pPr marL="3200400" indent="0" rtl="0">
              <a:spcBef>
                <a:spcPts val="0"/>
              </a:spcBef>
              <a:buFont typeface="Tahoma"/>
              <a:buNone/>
              <a:defRPr/>
            </a:lvl8pPr>
            <a:lvl9pPr marL="3657600" indent="0" rtl="0">
              <a:spcBef>
                <a:spcPts val="0"/>
              </a:spcBef>
              <a:buFont typeface="Tahoma"/>
              <a:buNone/>
              <a:defRPr/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dt" idx="10"/>
          </p:nvPr>
        </p:nvSpPr>
        <p:spPr>
          <a:xfrm>
            <a:off x="609601" y="6245226"/>
            <a:ext cx="28447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ftr" idx="11"/>
          </p:nvPr>
        </p:nvSpPr>
        <p:spPr>
          <a:xfrm>
            <a:off x="4165600" y="6245226"/>
            <a:ext cx="38608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8737601" y="6245226"/>
            <a:ext cx="28447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4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pPr>
                <a:buSzPct val="25000"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05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609600" y="381001"/>
            <a:ext cx="10972800" cy="13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 rot="5400000">
            <a:off x="4038599" y="-1447800"/>
            <a:ext cx="4114800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1082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Font typeface="Noto Symbol"/>
              <a:buChar char="■"/>
              <a:defRPr/>
            </a:lvl1pPr>
            <a:lvl2pPr marL="742950" indent="-170180" algn="l" rtl="0"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Font typeface="Noto Symbol"/>
              <a:buChar char="■"/>
              <a:defRPr/>
            </a:lvl2pPr>
            <a:lvl3pPr marL="1143000" indent="-129539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Font typeface="Noto Symbol"/>
              <a:buChar char="■"/>
              <a:defRPr/>
            </a:lvl3pPr>
            <a:lvl4pPr marL="1600200" indent="-14605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Font typeface="Noto Symbol"/>
              <a:buChar char="■"/>
              <a:defRPr/>
            </a:lvl4pPr>
            <a:lvl5pPr marL="2057400" indent="-14605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Font typeface="Noto Symbol"/>
              <a:buChar char="■"/>
              <a:defRPr/>
            </a:lvl5pPr>
            <a:lvl6pPr marL="2514600" indent="-14605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Font typeface="Noto Symbol"/>
              <a:buChar char="■"/>
              <a:defRPr/>
            </a:lvl6pPr>
            <a:lvl7pPr marL="2971800" indent="-14605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Font typeface="Noto Symbol"/>
              <a:buChar char="■"/>
              <a:defRPr/>
            </a:lvl7pPr>
            <a:lvl8pPr marL="3429000" indent="-14605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Font typeface="Noto Symbol"/>
              <a:buChar char="■"/>
              <a:defRPr/>
            </a:lvl8pPr>
            <a:lvl9pPr marL="3886200" indent="-14605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Font typeface="Noto Symbol"/>
              <a:buChar char="■"/>
              <a:defRPr/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dt" idx="10"/>
          </p:nvPr>
        </p:nvSpPr>
        <p:spPr>
          <a:xfrm>
            <a:off x="609601" y="6245226"/>
            <a:ext cx="28447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ftr" idx="11"/>
          </p:nvPr>
        </p:nvSpPr>
        <p:spPr>
          <a:xfrm>
            <a:off x="4165600" y="6245226"/>
            <a:ext cx="38608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xfrm>
            <a:off x="8737601" y="6245226"/>
            <a:ext cx="28447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4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pPr>
                <a:buSzPct val="25000"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41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 rot="5400000">
            <a:off x="7353301" y="1866899"/>
            <a:ext cx="5714999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 rot="5400000">
            <a:off x="1765301" y="-774700"/>
            <a:ext cx="5714999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1082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Font typeface="Noto Symbol"/>
              <a:buChar char="■"/>
              <a:defRPr/>
            </a:lvl1pPr>
            <a:lvl2pPr marL="742950" indent="-170180" algn="l" rtl="0"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Font typeface="Noto Symbol"/>
              <a:buChar char="■"/>
              <a:defRPr/>
            </a:lvl2pPr>
            <a:lvl3pPr marL="1143000" indent="-129539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Font typeface="Noto Symbol"/>
              <a:buChar char="■"/>
              <a:defRPr/>
            </a:lvl3pPr>
            <a:lvl4pPr marL="1600200" indent="-14605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Font typeface="Noto Symbol"/>
              <a:buChar char="■"/>
              <a:defRPr/>
            </a:lvl4pPr>
            <a:lvl5pPr marL="2057400" indent="-14605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Font typeface="Noto Symbol"/>
              <a:buChar char="■"/>
              <a:defRPr/>
            </a:lvl5pPr>
            <a:lvl6pPr marL="2514600" indent="-14605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Font typeface="Noto Symbol"/>
              <a:buChar char="■"/>
              <a:defRPr/>
            </a:lvl6pPr>
            <a:lvl7pPr marL="2971800" indent="-14605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Font typeface="Noto Symbol"/>
              <a:buChar char="■"/>
              <a:defRPr/>
            </a:lvl7pPr>
            <a:lvl8pPr marL="3429000" indent="-14605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Font typeface="Noto Symbol"/>
              <a:buChar char="■"/>
              <a:defRPr/>
            </a:lvl8pPr>
            <a:lvl9pPr marL="3886200" indent="-14605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Font typeface="Noto Symbol"/>
              <a:buChar char="■"/>
              <a:defRPr/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dt" idx="10"/>
          </p:nvPr>
        </p:nvSpPr>
        <p:spPr>
          <a:xfrm>
            <a:off x="609601" y="6245226"/>
            <a:ext cx="28447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ftr" idx="11"/>
          </p:nvPr>
        </p:nvSpPr>
        <p:spPr>
          <a:xfrm>
            <a:off x="4165600" y="6245226"/>
            <a:ext cx="38608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8737601" y="6245226"/>
            <a:ext cx="28447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4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pPr>
                <a:buSzPct val="25000"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34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ytuł i zawartość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 smtClean="0"/>
              <a:pPr>
                <a:buSzPct val="25000"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21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86221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1381A3-05A2-415D-AE0D-1D97B3E2730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27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180B37-D090-4458-AEC6-681199170B6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58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E94F0E-D6C3-446D-807D-D1A39D1C7DE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91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D30FCF-6DDB-4997-B7C0-73B540FB490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20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9AF91E-D8A2-4657-9AAD-A030C26CB5C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18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A33326-ADF7-4F71-8CCE-B81537F7B53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31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8ADA48-985B-47EF-B6AE-0F4CE4EA772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07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0556D2-E4EF-49E3-89E6-12997D7DB2B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76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B6D581-153B-4363-A402-89483E380AD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34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3FED1F-107F-4812-9ADF-B462362AB80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43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Nagłówek sekcji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831849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831849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 smtClean="0"/>
              <a:pPr>
                <a:buSzPct val="25000"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614B39-F3D6-4E31-80FB-1F7B3C17E39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3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981200"/>
            <a:ext cx="109728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CF44F7-2DDC-467D-82D5-5BBDECEF4E1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14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5F06D9-4D09-497D-BD19-9C2DC252A3D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42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981200"/>
            <a:ext cx="109728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8138FE-5368-47AE-9140-03D1AB5EDD5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16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48B68-08D8-4718-8EEE-AF69363AD04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 panose="020B0604020202020204" pitchFamily="34" charset="0"/>
              </a:rPr>
              <a:pPr/>
              <a:t>3/31/20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ADD9B-C789-4FCE-9975-2451C824153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 panose="020B0604020202020204" pitchFamily="34" charset="0"/>
              </a:rPr>
              <a:pPr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72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48B68-08D8-4718-8EEE-AF69363AD04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 panose="020B0604020202020204" pitchFamily="34" charset="0"/>
              </a:rPr>
              <a:pPr/>
              <a:t>3/31/20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ADD9B-C789-4FCE-9975-2451C824153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 panose="020B0604020202020204" pitchFamily="34" charset="0"/>
              </a:rPr>
              <a:pPr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99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48B68-08D8-4718-8EEE-AF69363AD04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 panose="020B0604020202020204" pitchFamily="34" charset="0"/>
              </a:rPr>
              <a:pPr/>
              <a:t>3/31/20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ADD9B-C789-4FCE-9975-2451C824153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 panose="020B0604020202020204" pitchFamily="34" charset="0"/>
              </a:rPr>
              <a:pPr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50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48B68-08D8-4718-8EEE-AF69363AD04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 panose="020B0604020202020204" pitchFamily="34" charset="0"/>
              </a:rPr>
              <a:pPr/>
              <a:t>3/31/20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ADD9B-C789-4FCE-9975-2451C824153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 panose="020B0604020202020204" pitchFamily="34" charset="0"/>
              </a:rPr>
              <a:pPr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93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48B68-08D8-4718-8EEE-AF69363AD04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 panose="020B0604020202020204" pitchFamily="34" charset="0"/>
              </a:rPr>
              <a:pPr/>
              <a:t>3/31/20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ADD9B-C789-4FCE-9975-2451C824153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 panose="020B0604020202020204" pitchFamily="34" charset="0"/>
              </a:rPr>
              <a:pPr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2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48B68-08D8-4718-8EEE-AF69363AD04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 panose="020B0604020202020204" pitchFamily="34" charset="0"/>
              </a:rPr>
              <a:pPr/>
              <a:t>3/31/20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ADD9B-C789-4FCE-9975-2451C824153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 panose="020B0604020202020204" pitchFamily="34" charset="0"/>
              </a:rPr>
              <a:pPr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71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wa elementy zawartości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 smtClean="0"/>
              <a:pPr>
                <a:buSzPct val="25000"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48B68-08D8-4718-8EEE-AF69363AD04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 panose="020B0604020202020204" pitchFamily="34" charset="0"/>
              </a:rPr>
              <a:pPr/>
              <a:t>3/31/20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ADD9B-C789-4FCE-9975-2451C824153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 panose="020B0604020202020204" pitchFamily="34" charset="0"/>
              </a:rPr>
              <a:pPr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65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48B68-08D8-4718-8EEE-AF69363AD04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 panose="020B0604020202020204" pitchFamily="34" charset="0"/>
              </a:rPr>
              <a:pPr/>
              <a:t>3/31/20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ADD9B-C789-4FCE-9975-2451C824153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 panose="020B0604020202020204" pitchFamily="34" charset="0"/>
              </a:rPr>
              <a:pPr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05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48B68-08D8-4718-8EEE-AF69363AD04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 panose="020B0604020202020204" pitchFamily="34" charset="0"/>
              </a:rPr>
              <a:pPr/>
              <a:t>3/31/20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ADD9B-C789-4FCE-9975-2451C824153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 panose="020B0604020202020204" pitchFamily="34" charset="0"/>
              </a:rPr>
              <a:pPr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47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48B68-08D8-4718-8EEE-AF69363AD04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 panose="020B0604020202020204" pitchFamily="34" charset="0"/>
              </a:rPr>
              <a:pPr/>
              <a:t>3/31/20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ADD9B-C789-4FCE-9975-2451C824153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 panose="020B0604020202020204" pitchFamily="34" charset="0"/>
              </a:rPr>
              <a:pPr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0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48B68-08D8-4718-8EEE-AF69363AD04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 panose="020B0604020202020204" pitchFamily="34" charset="0"/>
              </a:rPr>
              <a:pPr/>
              <a:t>3/31/20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ADD9B-C789-4FCE-9975-2451C824153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 panose="020B0604020202020204" pitchFamily="34" charset="0"/>
              </a:rPr>
              <a:pPr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55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Porównanie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839788" y="365126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40" name="Shape 14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 smtClean="0"/>
              <a:pPr>
                <a:buSzPct val="25000"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ylko tytuł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6" name="Shape 146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7" name="Shape 14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 smtClean="0"/>
              <a:pPr>
                <a:buSzPct val="25000"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Zawartość z podpisem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xfrm>
            <a:off x="839788" y="457201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3" name="Shape 153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 smtClean="0"/>
              <a:pPr>
                <a:buSzPct val="25000"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Obraz z podpisem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839788" y="457201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7" name="Shape 15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4"/>
          </a:xfrm>
          <a:prstGeom prst="rect">
            <a:avLst/>
          </a:prstGeom>
          <a:noFill/>
          <a:ln>
            <a:noFill/>
          </a:ln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59" name="Shape 15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0" name="Shape 16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1" name="Shape 16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 smtClean="0"/>
              <a:pPr>
                <a:buSzPct val="25000"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marR="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marR="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 smtClean="0"/>
              <a:pPr>
                <a:buSzPct val="25000"/>
              </a:pPr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marR="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marR="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77" name="Shape 17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8" name="Shape 17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9" name="Shape 17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 smtClean="0"/>
              <a:pPr>
                <a:buSzPct val="25000"/>
              </a:pPr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381001"/>
            <a:ext cx="10972800" cy="13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21082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Font typeface="Noto Symbol"/>
              <a:buChar char="■"/>
              <a:defRPr/>
            </a:lvl1pPr>
            <a:lvl2pPr marL="742950" marR="0" indent="-170180" algn="l" rtl="0"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Font typeface="Noto Symbol"/>
              <a:buChar char="■"/>
              <a:defRPr/>
            </a:lvl2pPr>
            <a:lvl3pPr marL="1143000" marR="0" indent="-129539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Font typeface="Noto Symbol"/>
              <a:buChar char="■"/>
              <a:defRPr/>
            </a:lvl3pPr>
            <a:lvl4pPr marL="1600200" marR="0" indent="-14605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Font typeface="Noto Symbol"/>
              <a:buChar char="■"/>
              <a:defRPr/>
            </a:lvl4pPr>
            <a:lvl5pPr marL="2057400" marR="0" indent="-14605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Font typeface="Noto Symbol"/>
              <a:buChar char="■"/>
              <a:defRPr/>
            </a:lvl5pPr>
            <a:lvl6pPr marL="2514600" marR="0" indent="-14605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Font typeface="Noto Symbol"/>
              <a:buChar char="■"/>
              <a:defRPr/>
            </a:lvl6pPr>
            <a:lvl7pPr marL="2971800" marR="0" indent="-14605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Font typeface="Noto Symbol"/>
              <a:buChar char="■"/>
              <a:defRPr/>
            </a:lvl7pPr>
            <a:lvl8pPr marL="3429000" marR="0" indent="-14605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Font typeface="Noto Symbol"/>
              <a:buChar char="■"/>
              <a:defRPr/>
            </a:lvl8pPr>
            <a:lvl9pPr marL="3886200" marR="0" indent="-14605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Font typeface="Noto Symbol"/>
              <a:buChar char="■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xfrm>
            <a:off x="609601" y="6245226"/>
            <a:ext cx="28447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4165600" y="6245226"/>
            <a:ext cx="38608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737601" y="6245226"/>
            <a:ext cx="28447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4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pPr>
                <a:buSzPct val="25000"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2087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8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1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61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611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 dirty="0">
              <a:solidFill>
                <a:srgbClr val="FFFFFF"/>
              </a:solidFill>
              <a:ea typeface="+mn-ea"/>
            </a:endParaRPr>
          </a:p>
        </p:txBody>
      </p:sp>
      <p:sp>
        <p:nvSpPr>
          <p:cNvPr id="8611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 dirty="0">
              <a:solidFill>
                <a:srgbClr val="FFFFFF"/>
              </a:solidFill>
              <a:ea typeface="+mn-ea"/>
            </a:endParaRPr>
          </a:p>
        </p:txBody>
      </p:sp>
      <p:sp>
        <p:nvSpPr>
          <p:cNvPr id="8611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E24030-D9D5-418A-B79B-4CD8653E5B38}" type="slidenum">
              <a:rPr lang="en-US" kern="1200">
                <a:solidFill>
                  <a:srgbClr val="FFFFFF"/>
                </a:solidFill>
                <a:ea typeface="+mn-ea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 dirty="0">
              <a:solidFill>
                <a:srgbClr val="FFFFFF"/>
              </a:solidFill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83185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 smtClean="0"/>
              <a:pPr>
                <a:buSzPct val="25000"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4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ticas.org/sites/default/files/pub_files/classof2015.pdf" TargetMode="External"/><Relationship Id="rId4" Type="http://schemas.openxmlformats.org/officeDocument/2006/relationships/hyperlink" Target="https://www.nerdwallet.com/blog/loans/student-loans/parent-plus-loans-retirement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7.jpe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0.xml"/><Relationship Id="rId4" Type="http://schemas.openxmlformats.org/officeDocument/2006/relationships/hyperlink" Target="mailto:cwittman@collegeinsidetrack.co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499" y="914401"/>
            <a:ext cx="6653005" cy="236627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362200" y="3657600"/>
            <a:ext cx="73914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639286"/>
            <a:ext cx="4495800" cy="321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639286"/>
            <a:ext cx="4495800" cy="321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93"/>
          <a:stretch/>
        </p:blipFill>
        <p:spPr bwMode="auto">
          <a:xfrm>
            <a:off x="7700991" y="3641814"/>
            <a:ext cx="2904010" cy="322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"/>
            <a:ext cx="1438275" cy="376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4944" r="1089" b="12549"/>
          <a:stretch/>
        </p:blipFill>
        <p:spPr bwMode="auto">
          <a:xfrm rot="5400000">
            <a:off x="10906580" y="-8148958"/>
            <a:ext cx="3657600" cy="1993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6" t="12207" r="22598" b="39130"/>
          <a:stretch/>
        </p:blipFill>
        <p:spPr bwMode="auto">
          <a:xfrm>
            <a:off x="3460953" y="235066"/>
            <a:ext cx="5462873" cy="2698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3DAE8B6-FACA-4EDA-9F1E-DDFFA78B84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0" y="2312593"/>
            <a:ext cx="6113992" cy="40759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1B90BA5-D5AF-462E-B381-D16A7A529F73}"/>
              </a:ext>
            </a:extLst>
          </p:cNvPr>
          <p:cNvSpPr txBox="1"/>
          <p:nvPr/>
        </p:nvSpPr>
        <p:spPr>
          <a:xfrm>
            <a:off x="8205478" y="4195075"/>
            <a:ext cx="22837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Insider Tips to Navigating the College Search Process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DE0118-8C79-4145-BCE5-DC9EF1563516}"/>
              </a:ext>
            </a:extLst>
          </p:cNvPr>
          <p:cNvSpPr txBox="1"/>
          <p:nvPr/>
        </p:nvSpPr>
        <p:spPr>
          <a:xfrm>
            <a:off x="8233538" y="2253956"/>
            <a:ext cx="22927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Welcome to our webinar - </a:t>
            </a:r>
          </a:p>
        </p:txBody>
      </p:sp>
    </p:spTree>
    <p:extLst>
      <p:ext uri="{BB962C8B-B14F-4D97-AF65-F5344CB8AC3E}">
        <p14:creationId xmlns:p14="http://schemas.microsoft.com/office/powerpoint/2010/main" val="149009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Shape 3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5310" y="157655"/>
            <a:ext cx="11619186" cy="64165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/>
          <p:nvPr/>
        </p:nvSpPr>
        <p:spPr>
          <a:xfrm>
            <a:off x="504496" y="1519555"/>
            <a:ext cx="11366938" cy="41560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buClr>
                <a:schemeClr val="hlink"/>
              </a:buClr>
              <a:buSzPct val="90000"/>
            </a:pPr>
            <a:r>
              <a:rPr lang="en-US" sz="5400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  <a:sym typeface="Comic Sans MS"/>
              </a:rPr>
              <a:t>Average family college debt:</a:t>
            </a:r>
          </a:p>
          <a:p>
            <a:pPr algn="ctr">
              <a:spcBef>
                <a:spcPts val="3300"/>
              </a:spcBef>
              <a:buClr>
                <a:schemeClr val="hlink"/>
              </a:buClr>
              <a:buSzPct val="90000"/>
            </a:pPr>
            <a:r>
              <a:rPr lang="en-US" sz="5400" b="1" u="sng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Comic Sans MS"/>
              </a:rPr>
              <a:t>$57,800+</a:t>
            </a:r>
            <a:r>
              <a:rPr lang="en-US" sz="54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Comic Sans MS"/>
              </a:rPr>
              <a:t> </a:t>
            </a:r>
            <a:r>
              <a:rPr lang="en-US" sz="5400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Comic Sans MS"/>
              </a:rPr>
              <a:t>in </a:t>
            </a:r>
            <a:r>
              <a:rPr lang="en-US" sz="5400" b="1" u="sng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Comic Sans MS"/>
              </a:rPr>
              <a:t>loans </a:t>
            </a:r>
            <a:r>
              <a:rPr lang="en-US" sz="5400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Comic Sans MS"/>
              </a:rPr>
              <a:t>for </a:t>
            </a:r>
            <a:endParaRPr lang="en-US" sz="5400" b="1" u="sng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  <a:sym typeface="Comic Sans MS"/>
            </a:endParaRPr>
          </a:p>
          <a:p>
            <a:pPr algn="ctr">
              <a:spcBef>
                <a:spcPts val="3300"/>
              </a:spcBef>
              <a:buClr>
                <a:schemeClr val="hlink"/>
              </a:buClr>
              <a:buSzPct val="90000"/>
            </a:pPr>
            <a:r>
              <a:rPr lang="en-US" sz="5400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Comic Sans MS"/>
              </a:rPr>
              <a:t>students &amp; families per child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0" y="112487"/>
            <a:ext cx="2997879" cy="12935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ADA8C55-1282-964C-B3D9-A2CD2D002CCB}"/>
              </a:ext>
            </a:extLst>
          </p:cNvPr>
          <p:cNvSpPr/>
          <p:nvPr/>
        </p:nvSpPr>
        <p:spPr>
          <a:xfrm>
            <a:off x="220716" y="6009823"/>
            <a:ext cx="118469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ct val="25000"/>
              <a:defRPr/>
            </a:pPr>
            <a:r>
              <a:rPr lang="en-US" dirty="0"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*Sources: </a:t>
            </a:r>
            <a:r>
              <a:rPr lang="en-US" dirty="0" err="1"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Nerdwallet.com</a:t>
            </a:r>
            <a:r>
              <a:rPr lang="en-US" dirty="0"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dirty="0">
                <a:hlinkClick r:id="rId4"/>
              </a:rPr>
              <a:t>Got Parent PLUS Loans? Save Money With These Alternative Payment Plans</a:t>
            </a:r>
            <a:r>
              <a:rPr lang="en-US" dirty="0"/>
              <a:t> and </a:t>
            </a:r>
            <a:r>
              <a:rPr lang="en-US" dirty="0">
                <a:hlinkClick r:id="rId5"/>
              </a:rPr>
              <a:t>The Institute for College Access and Success</a:t>
            </a:r>
            <a:r>
              <a:rPr lang="en-US" dirty="0"/>
              <a:t> </a:t>
            </a:r>
            <a:r>
              <a:rPr lang="en-US" dirty="0"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accessed 8-18-17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667BB7EF-0023-D948-B665-7DD71EF3778F}"/>
              </a:ext>
            </a:extLst>
          </p:cNvPr>
          <p:cNvSpPr/>
          <p:nvPr/>
        </p:nvSpPr>
        <p:spPr>
          <a:xfrm>
            <a:off x="646386" y="1481974"/>
            <a:ext cx="10815145" cy="1166633"/>
          </a:xfrm>
          <a:custGeom>
            <a:avLst/>
            <a:gdLst>
              <a:gd name="connsiteX0" fmla="*/ 0 w 10815145"/>
              <a:gd name="connsiteY0" fmla="*/ 0 h 1872000"/>
              <a:gd name="connsiteX1" fmla="*/ 10815145 w 10815145"/>
              <a:gd name="connsiteY1" fmla="*/ 0 h 1872000"/>
              <a:gd name="connsiteX2" fmla="*/ 10815145 w 10815145"/>
              <a:gd name="connsiteY2" fmla="*/ 1872000 h 1872000"/>
              <a:gd name="connsiteX3" fmla="*/ 0 w 10815145"/>
              <a:gd name="connsiteY3" fmla="*/ 1872000 h 1872000"/>
              <a:gd name="connsiteX4" fmla="*/ 0 w 10815145"/>
              <a:gd name="connsiteY4" fmla="*/ 0 h 18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15145" h="1872000">
                <a:moveTo>
                  <a:pt x="0" y="0"/>
                </a:moveTo>
                <a:lnTo>
                  <a:pt x="10815145" y="0"/>
                </a:lnTo>
                <a:lnTo>
                  <a:pt x="10815145" y="1872000"/>
                </a:lnTo>
                <a:lnTo>
                  <a:pt x="0" y="1872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2064" tIns="292608" rIns="512064" bIns="292608" numCol="1" spcCol="1270" anchor="ctr" anchorCtr="0">
            <a:noAutofit/>
          </a:bodyPr>
          <a:lstStyle/>
          <a:p>
            <a:pPr marL="0" lvl="0" indent="0" algn="ctr" defTabSz="3200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7200" b="1" i="0" kern="1200" baseline="0" dirty="0">
                <a:latin typeface="Calibri" panose="020F0502020204030204" pitchFamily="34" charset="0"/>
                <a:cs typeface="Calibri" panose="020F0502020204030204" pitchFamily="34" charset="0"/>
              </a:rPr>
              <a:t>2 Types of Aid</a:t>
            </a:r>
            <a:endParaRPr lang="en-US" sz="720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E8A4C21-58F5-204E-B483-A21A0574F440}"/>
              </a:ext>
            </a:extLst>
          </p:cNvPr>
          <p:cNvSpPr/>
          <p:nvPr/>
        </p:nvSpPr>
        <p:spPr>
          <a:xfrm>
            <a:off x="646386" y="3353974"/>
            <a:ext cx="10815145" cy="2854800"/>
          </a:xfrm>
          <a:custGeom>
            <a:avLst/>
            <a:gdLst>
              <a:gd name="connsiteX0" fmla="*/ 0 w 10815145"/>
              <a:gd name="connsiteY0" fmla="*/ 0 h 2854800"/>
              <a:gd name="connsiteX1" fmla="*/ 10815145 w 10815145"/>
              <a:gd name="connsiteY1" fmla="*/ 0 h 2854800"/>
              <a:gd name="connsiteX2" fmla="*/ 10815145 w 10815145"/>
              <a:gd name="connsiteY2" fmla="*/ 2854800 h 2854800"/>
              <a:gd name="connsiteX3" fmla="*/ 0 w 10815145"/>
              <a:gd name="connsiteY3" fmla="*/ 2854800 h 2854800"/>
              <a:gd name="connsiteX4" fmla="*/ 0 w 10815145"/>
              <a:gd name="connsiteY4" fmla="*/ 0 h 285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15145" h="2854800">
                <a:moveTo>
                  <a:pt x="0" y="0"/>
                </a:moveTo>
                <a:lnTo>
                  <a:pt x="10815145" y="0"/>
                </a:lnTo>
                <a:lnTo>
                  <a:pt x="10815145" y="2854800"/>
                </a:lnTo>
                <a:lnTo>
                  <a:pt x="0" y="2854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6710" tIns="346710" rIns="462280" bIns="520065" numCol="1" spcCol="1270" anchor="t" anchorCtr="0">
            <a:noAutofit/>
          </a:bodyPr>
          <a:lstStyle/>
          <a:p>
            <a:pPr marL="285750" lvl="1" indent="-285750" algn="ctr" defTabSz="28892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6500" kern="1200" dirty="0"/>
              <a:t>Need Based Aid</a:t>
            </a:r>
          </a:p>
          <a:p>
            <a:pPr marL="285750" lvl="1" indent="-285750" algn="ctr" defTabSz="28892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6500" kern="1200" dirty="0"/>
              <a:t>Merit Based Aid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588"/>
            <a:ext cx="2792927" cy="120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39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54"/>
          <p:cNvSpPr/>
          <p:nvPr/>
        </p:nvSpPr>
        <p:spPr>
          <a:xfrm>
            <a:off x="441434" y="5199797"/>
            <a:ext cx="11256580" cy="158200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indent="-342900" algn="ctr">
              <a:buClr>
                <a:schemeClr val="dk2"/>
              </a:buClr>
              <a:buSzPct val="25000"/>
            </a:pPr>
            <a:r>
              <a:rPr lang="en-US" sz="54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Comic Sans MS"/>
              </a:rPr>
              <a:t>FAFSA vs. CSS/Profile</a:t>
            </a:r>
          </a:p>
          <a:p>
            <a:pPr marL="342900" indent="-342900" algn="ctr">
              <a:buClr>
                <a:schemeClr val="dk2"/>
              </a:buClr>
              <a:buSzPct val="25000"/>
            </a:pPr>
            <a:r>
              <a:rPr lang="en-US" sz="3600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Comic Sans MS"/>
              </a:rPr>
              <a:t>Expected Family Contribution (EFC)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" y="2"/>
            <a:ext cx="12975020" cy="5328743"/>
            <a:chOff x="272956" y="1"/>
            <a:chExt cx="8816455" cy="5081231"/>
          </a:xfrm>
        </p:grpSpPr>
        <p:sp>
          <p:nvSpPr>
            <p:cNvPr id="4" name="Shape 354"/>
            <p:cNvSpPr/>
            <p:nvPr/>
          </p:nvSpPr>
          <p:spPr>
            <a:xfrm>
              <a:off x="272956" y="1"/>
              <a:ext cx="8816455" cy="1023581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342900" indent="-342900" algn="ctr">
                <a:buClr>
                  <a:schemeClr val="dk2"/>
                </a:buClr>
                <a:buSzPct val="25000"/>
              </a:pPr>
              <a:r>
                <a:rPr lang="en-US" sz="6000" b="1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  <a:sym typeface="Comic Sans MS"/>
                </a:rPr>
                <a:t>2 Need-based aid forms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7522" y="1023582"/>
              <a:ext cx="6096000" cy="40576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626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3E4B"/>
        </a:solidFill>
        <a:effectLst/>
      </p:bgPr>
    </p:bg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Shape 528"/>
          <p:cNvSpPr txBox="1"/>
          <p:nvPr/>
        </p:nvSpPr>
        <p:spPr>
          <a:xfrm>
            <a:off x="2324204" y="1438108"/>
            <a:ext cx="3486788" cy="568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sz="240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  <a:sym typeface="Open Sans"/>
              </a:rPr>
              <a:t>Income from tax return</a:t>
            </a:r>
          </a:p>
          <a:p>
            <a:endParaRPr sz="2400" dirty="0">
              <a:solidFill>
                <a:srgbClr val="FFFFFF"/>
              </a:solidFill>
              <a:latin typeface="Calibri" charset="0"/>
              <a:ea typeface="Calibri" charset="0"/>
              <a:cs typeface="Calibri" charset="0"/>
              <a:sym typeface="Open Sans"/>
            </a:endParaRPr>
          </a:p>
          <a:p>
            <a:endParaRPr sz="24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endParaRPr sz="24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endParaRPr sz="24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endParaRPr sz="24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endParaRPr sz="24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endParaRPr sz="24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buSzPct val="25000"/>
            </a:pPr>
            <a:r>
              <a:rPr lang="en-US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  <p:sp>
        <p:nvSpPr>
          <p:cNvPr id="526" name="Shape 526"/>
          <p:cNvSpPr txBox="1"/>
          <p:nvPr/>
        </p:nvSpPr>
        <p:spPr>
          <a:xfrm>
            <a:off x="1818965" y="321414"/>
            <a:ext cx="6948983" cy="5847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sz="360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  <a:sym typeface="Open Sans"/>
              </a:rPr>
              <a:t>Biggest Influencers of Financial Aid</a:t>
            </a:r>
          </a:p>
        </p:txBody>
      </p:sp>
      <p:sp>
        <p:nvSpPr>
          <p:cNvPr id="527" name="Shape 527"/>
          <p:cNvSpPr txBox="1"/>
          <p:nvPr/>
        </p:nvSpPr>
        <p:spPr>
          <a:xfrm>
            <a:off x="2681811" y="1944764"/>
            <a:ext cx="3212597" cy="3385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sz="180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  <a:sym typeface="Open Sans"/>
              </a:rPr>
              <a:t>Parent non-retirement assets</a:t>
            </a:r>
          </a:p>
        </p:txBody>
      </p:sp>
      <p:sp>
        <p:nvSpPr>
          <p:cNvPr id="529" name="Shape 529"/>
          <p:cNvSpPr txBox="1"/>
          <p:nvPr/>
        </p:nvSpPr>
        <p:spPr>
          <a:xfrm>
            <a:off x="2336043" y="4403827"/>
            <a:ext cx="3904135" cy="1200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sz="240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  <a:sym typeface="Open Sans"/>
              </a:rPr>
              <a:t>Children’s assets and income </a:t>
            </a:r>
            <a:br>
              <a:rPr lang="en-US" sz="240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  <a:sym typeface="Open Sans"/>
              </a:rPr>
            </a:br>
            <a:r>
              <a:rPr lang="en-US" sz="240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  <a:sym typeface="Open Sans"/>
              </a:rPr>
              <a:t>(UGMA/UTMA, Grandparent donations)</a:t>
            </a:r>
          </a:p>
        </p:txBody>
      </p:sp>
      <p:sp>
        <p:nvSpPr>
          <p:cNvPr id="531" name="Shape 531"/>
          <p:cNvSpPr/>
          <p:nvPr/>
        </p:nvSpPr>
        <p:spPr>
          <a:xfrm>
            <a:off x="2038301" y="1621626"/>
            <a:ext cx="150175" cy="150175"/>
          </a:xfrm>
          <a:prstGeom prst="ellipse">
            <a:avLst/>
          </a:prstGeom>
          <a:solidFill>
            <a:srgbClr val="DCB855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33" name="Shape 533"/>
          <p:cNvSpPr txBox="1"/>
          <p:nvPr/>
        </p:nvSpPr>
        <p:spPr>
          <a:xfrm>
            <a:off x="2324204" y="2878822"/>
            <a:ext cx="3321394" cy="83099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sz="240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  <a:sym typeface="Open Sans"/>
              </a:rPr>
              <a:t>Number of children in college</a:t>
            </a:r>
          </a:p>
        </p:txBody>
      </p:sp>
      <p:pic>
        <p:nvPicPr>
          <p:cNvPr id="534" name="Shape 5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46999" y="1610164"/>
            <a:ext cx="3037995" cy="303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Shape 5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60640" y="3800069"/>
            <a:ext cx="2278497" cy="264971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530"/>
          <p:cNvSpPr/>
          <p:nvPr/>
        </p:nvSpPr>
        <p:spPr>
          <a:xfrm>
            <a:off x="2038300" y="3054073"/>
            <a:ext cx="150175" cy="150175"/>
          </a:xfrm>
          <a:prstGeom prst="ellipse">
            <a:avLst/>
          </a:prstGeom>
          <a:solidFill>
            <a:srgbClr val="DCB855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" name="Shape 531"/>
          <p:cNvSpPr/>
          <p:nvPr/>
        </p:nvSpPr>
        <p:spPr>
          <a:xfrm>
            <a:off x="2033855" y="4573071"/>
            <a:ext cx="150175" cy="150175"/>
          </a:xfrm>
          <a:prstGeom prst="ellipse">
            <a:avLst/>
          </a:prstGeom>
          <a:solidFill>
            <a:srgbClr val="DCB855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3583" y="0"/>
            <a:ext cx="2592222" cy="1325562"/>
          </a:xfrm>
        </p:spPr>
        <p:txBody>
          <a:bodyPr/>
          <a:lstStyle/>
          <a:p>
            <a:r>
              <a:rPr lang="en-US" sz="4800" dirty="0">
                <a:latin typeface="Calibri" charset="0"/>
                <a:ea typeface="Calibri" charset="0"/>
                <a:cs typeface="Calibri" charset="0"/>
              </a:rPr>
              <a:t>Tip #1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452"/>
            <a:ext cx="3263462" cy="1408144"/>
          </a:xfrm>
          <a:prstGeom prst="rect">
            <a:avLst/>
          </a:prstGeom>
        </p:spPr>
      </p:pic>
      <p:sp>
        <p:nvSpPr>
          <p:cNvPr id="4" name="Shape 341"/>
          <p:cNvSpPr txBox="1">
            <a:spLocks/>
          </p:cNvSpPr>
          <p:nvPr/>
        </p:nvSpPr>
        <p:spPr>
          <a:xfrm>
            <a:off x="178130" y="3206337"/>
            <a:ext cx="11847675" cy="349134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marL="342900" indent="-342900">
              <a:buClr>
                <a:schemeClr val="hlink"/>
              </a:buClr>
              <a:buSzPct val="50000"/>
              <a:buFont typeface="Noto Symbol"/>
              <a:buChar char="■"/>
            </a:pPr>
            <a:r>
              <a:rPr lang="en-US" sz="3600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  <a:sym typeface="Comic Sans MS"/>
              </a:rPr>
              <a:t>Child assessed @ 20%</a:t>
            </a:r>
          </a:p>
          <a:p>
            <a:pPr marL="342900" indent="-342900">
              <a:spcBef>
                <a:spcPts val="520"/>
              </a:spcBef>
              <a:buClr>
                <a:schemeClr val="hlink"/>
              </a:buClr>
              <a:buSzPct val="50000"/>
              <a:buFont typeface="Noto Symbol"/>
              <a:buChar char="■"/>
            </a:pPr>
            <a:r>
              <a:rPr lang="en-US" sz="3600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  <a:sym typeface="Comic Sans MS"/>
              </a:rPr>
              <a:t>Parent rate is 5.64%</a:t>
            </a:r>
          </a:p>
          <a:p>
            <a:pPr marL="342900" indent="-342900">
              <a:spcBef>
                <a:spcPts val="520"/>
              </a:spcBef>
              <a:buClr>
                <a:schemeClr val="hlink"/>
              </a:buClr>
              <a:buSzPct val="50000"/>
              <a:buFont typeface="Noto Symbol"/>
              <a:buChar char="■"/>
            </a:pPr>
            <a:r>
              <a:rPr lang="en-US" sz="3600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  <a:sym typeface="Comic Sans MS"/>
              </a:rPr>
              <a:t>529 plans are assessed at parent’s rate, UGMA/UTMA at child’s rate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8B282B-9532-4341-B160-C0EB76CC7A10}"/>
              </a:ext>
            </a:extLst>
          </p:cNvPr>
          <p:cNvSpPr txBox="1"/>
          <p:nvPr/>
        </p:nvSpPr>
        <p:spPr>
          <a:xfrm>
            <a:off x="730886" y="1604230"/>
            <a:ext cx="110927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720"/>
              </a:spcBef>
              <a:buSzPct val="64999"/>
            </a:pPr>
            <a:r>
              <a:rPr lang="en-US" sz="4000" dirty="0">
                <a:solidFill>
                  <a:schemeClr val="tx1"/>
                </a:solidFill>
                <a:latin typeface="Calibri" charset="0"/>
                <a:ea typeface="Comic Sans MS"/>
                <a:cs typeface="Calibri" charset="0"/>
                <a:sym typeface="Comic Sans MS"/>
              </a:rPr>
              <a:t>If you will be need based at some schools, assure kid’s assets are not in their name!</a:t>
            </a:r>
            <a:endParaRPr lang="en-US" sz="4000" dirty="0">
              <a:solidFill>
                <a:schemeClr val="tx1"/>
              </a:solidFill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73893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99778" y="1945"/>
            <a:ext cx="2592222" cy="1325562"/>
          </a:xfrm>
        </p:spPr>
        <p:txBody>
          <a:bodyPr/>
          <a:lstStyle/>
          <a:p>
            <a:r>
              <a:rPr lang="en-US" sz="4800" dirty="0">
                <a:latin typeface="Calibri" charset="0"/>
                <a:ea typeface="Calibri" charset="0"/>
                <a:cs typeface="Calibri" charset="0"/>
              </a:rPr>
              <a:t>Tip #2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" y="39479"/>
            <a:ext cx="2928097" cy="1263439"/>
          </a:xfrm>
          <a:prstGeom prst="rect">
            <a:avLst/>
          </a:prstGeom>
        </p:spPr>
      </p:pic>
      <p:sp>
        <p:nvSpPr>
          <p:cNvPr id="4" name="Shape 341"/>
          <p:cNvSpPr txBox="1">
            <a:spLocks/>
          </p:cNvSpPr>
          <p:nvPr/>
        </p:nvSpPr>
        <p:spPr>
          <a:xfrm>
            <a:off x="126125" y="1844566"/>
            <a:ext cx="11934496" cy="485577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spcBef>
                <a:spcPts val="720"/>
              </a:spcBef>
              <a:buSzPct val="64999"/>
            </a:pPr>
            <a:endParaRPr lang="en-US" sz="4400" dirty="0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900" indent="-342900">
              <a:buClr>
                <a:schemeClr val="hlink"/>
              </a:buClr>
              <a:buSzPct val="50000"/>
              <a:buFont typeface="Noto Symbol"/>
              <a:buChar char="■"/>
            </a:pPr>
            <a:r>
              <a:rPr lang="en-US" sz="4400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  <a:sym typeface="Comic Sans MS"/>
              </a:rPr>
              <a:t>42% contain errors that cost a family money</a:t>
            </a:r>
          </a:p>
          <a:p>
            <a:pPr marL="342900" indent="-342900">
              <a:spcBef>
                <a:spcPts val="520"/>
              </a:spcBef>
              <a:buClr>
                <a:schemeClr val="hlink"/>
              </a:buClr>
              <a:buSzPct val="50000"/>
              <a:buFont typeface="Noto Symbol"/>
              <a:buChar char="■"/>
            </a:pPr>
            <a:r>
              <a:rPr lang="en-US" sz="4400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  <a:sym typeface="Comic Sans MS"/>
              </a:rPr>
              <a:t>FAFSA-Your primary residence and your retirement are not counted as assets </a:t>
            </a:r>
          </a:p>
          <a:p>
            <a:pPr marL="342900" indent="-342900">
              <a:spcBef>
                <a:spcPts val="520"/>
              </a:spcBef>
              <a:buClr>
                <a:schemeClr val="hlink"/>
              </a:buClr>
              <a:buSzPct val="50000"/>
              <a:buFont typeface="Noto Symbol"/>
              <a:buChar char="■"/>
            </a:pPr>
            <a:r>
              <a:rPr lang="en-US" sz="4400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  <a:sym typeface="Comic Sans MS"/>
              </a:rPr>
              <a:t>CSS/Profile is different</a:t>
            </a:r>
          </a:p>
          <a:p>
            <a:pPr>
              <a:spcBef>
                <a:spcPts val="720"/>
              </a:spcBef>
              <a:buSzPct val="64999"/>
            </a:pPr>
            <a:endParaRPr lang="en-US" sz="3600" dirty="0">
              <a:solidFill>
                <a:schemeClr val="tx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384E4B-FEE1-0341-80C0-7C4FFEC251CB}"/>
              </a:ext>
            </a:extLst>
          </p:cNvPr>
          <p:cNvSpPr txBox="1"/>
          <p:nvPr/>
        </p:nvSpPr>
        <p:spPr>
          <a:xfrm>
            <a:off x="1538289" y="1201316"/>
            <a:ext cx="91262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720"/>
              </a:spcBef>
              <a:buSzPct val="64999"/>
            </a:pPr>
            <a:r>
              <a:rPr lang="en-US" sz="44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Review financial aid forms for accuracy</a:t>
            </a:r>
          </a:p>
        </p:txBody>
      </p:sp>
    </p:spTree>
    <p:extLst>
      <p:ext uri="{BB962C8B-B14F-4D97-AF65-F5344CB8AC3E}">
        <p14:creationId xmlns:p14="http://schemas.microsoft.com/office/powerpoint/2010/main" val="118008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19535" y="1"/>
            <a:ext cx="899301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hlink"/>
              </a:buClr>
              <a:buSzPct val="64999"/>
            </a:pPr>
            <a:r>
              <a:rPr lang="en-US" sz="80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Comic Sans MS"/>
              </a:rPr>
              <a:t>Merit Aid</a:t>
            </a:r>
          </a:p>
        </p:txBody>
      </p:sp>
      <p:sp>
        <p:nvSpPr>
          <p:cNvPr id="6" name="Rectangle 5"/>
          <p:cNvSpPr/>
          <p:nvPr/>
        </p:nvSpPr>
        <p:spPr>
          <a:xfrm>
            <a:off x="1619535" y="5171918"/>
            <a:ext cx="899301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hlink"/>
              </a:buClr>
              <a:buSzPct val="64999"/>
            </a:pPr>
            <a:r>
              <a:rPr lang="en-US" sz="44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Comic Sans MS"/>
              </a:rPr>
              <a:t>AP, PSEO, standardized test scores, GPA, sports, etc.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524000"/>
            <a:ext cx="762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32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99778" y="0"/>
            <a:ext cx="2592222" cy="1325562"/>
          </a:xfrm>
        </p:spPr>
        <p:txBody>
          <a:bodyPr/>
          <a:lstStyle/>
          <a:p>
            <a:r>
              <a:rPr lang="en-US" sz="4800" dirty="0">
                <a:latin typeface="Calibri" charset="0"/>
                <a:ea typeface="Calibri" charset="0"/>
                <a:cs typeface="Calibri" charset="0"/>
              </a:rPr>
              <a:t>Tip #3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452"/>
            <a:ext cx="3184634" cy="1374131"/>
          </a:xfrm>
          <a:prstGeom prst="rect">
            <a:avLst/>
          </a:prstGeom>
        </p:spPr>
      </p:pic>
      <p:sp>
        <p:nvSpPr>
          <p:cNvPr id="4" name="Shape 341"/>
          <p:cNvSpPr txBox="1">
            <a:spLocks/>
          </p:cNvSpPr>
          <p:nvPr/>
        </p:nvSpPr>
        <p:spPr>
          <a:xfrm>
            <a:off x="110358" y="1528583"/>
            <a:ext cx="11966027" cy="518752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algn="ctr">
              <a:spcBef>
                <a:spcPts val="720"/>
              </a:spcBef>
              <a:buSzPct val="64999"/>
            </a:pPr>
            <a:endParaRPr lang="en-US" sz="6000" dirty="0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>
              <a:spcBef>
                <a:spcPts val="720"/>
              </a:spcBef>
              <a:buSzPct val="64999"/>
            </a:pPr>
            <a:r>
              <a:rPr lang="en-US" sz="6000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To get the most merit aid, spend the majority of your time finding the right college! </a:t>
            </a:r>
          </a:p>
          <a:p>
            <a:pPr algn="ctr">
              <a:spcBef>
                <a:spcPts val="720"/>
              </a:spcBef>
              <a:buSzPct val="64999"/>
            </a:pPr>
            <a:r>
              <a:rPr lang="en-US" sz="6000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(not private scholarships)</a:t>
            </a:r>
            <a:endParaRPr lang="en-US" sz="6000" dirty="0">
              <a:solidFill>
                <a:srgbClr val="0070C0"/>
              </a:solidFill>
              <a:latin typeface="Calibri" charset="0"/>
              <a:ea typeface="Calibri" charset="0"/>
              <a:cs typeface="Calibri" charset="0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07538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516A"/>
        </a:solid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/>
          <p:nvPr/>
        </p:nvSpPr>
        <p:spPr>
          <a:xfrm>
            <a:off x="1818966" y="321414"/>
            <a:ext cx="5092675" cy="5847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sz="32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Scholarship/Grant Sources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1841803" y="2015735"/>
            <a:ext cx="1510997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r">
              <a:buSzPct val="25000"/>
            </a:pPr>
            <a:r>
              <a:rPr lang="en-US" sz="18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Federal </a:t>
            </a:r>
            <a:br>
              <a:rPr lang="en-US" sz="18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18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government</a:t>
            </a:r>
          </a:p>
        </p:txBody>
      </p:sp>
      <p:sp>
        <p:nvSpPr>
          <p:cNvPr id="424" name="Shape 424"/>
          <p:cNvSpPr txBox="1"/>
          <p:nvPr/>
        </p:nvSpPr>
        <p:spPr>
          <a:xfrm>
            <a:off x="7692945" y="1134295"/>
            <a:ext cx="1366684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sz="18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Employers</a:t>
            </a:r>
          </a:p>
        </p:txBody>
      </p:sp>
      <p:sp>
        <p:nvSpPr>
          <p:cNvPr id="425" name="Shape 425"/>
          <p:cNvSpPr txBox="1"/>
          <p:nvPr/>
        </p:nvSpPr>
        <p:spPr>
          <a:xfrm>
            <a:off x="8297855" y="2174551"/>
            <a:ext cx="1779639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sz="18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Private scholarships</a:t>
            </a:r>
          </a:p>
        </p:txBody>
      </p:sp>
      <p:sp>
        <p:nvSpPr>
          <p:cNvPr id="426" name="Shape 426"/>
          <p:cNvSpPr txBox="1"/>
          <p:nvPr/>
        </p:nvSpPr>
        <p:spPr>
          <a:xfrm>
            <a:off x="8703477" y="2943321"/>
            <a:ext cx="1779639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State governments</a:t>
            </a:r>
          </a:p>
        </p:txBody>
      </p:sp>
      <p:sp>
        <p:nvSpPr>
          <p:cNvPr id="427" name="Shape 427"/>
          <p:cNvSpPr txBox="1"/>
          <p:nvPr/>
        </p:nvSpPr>
        <p:spPr>
          <a:xfrm>
            <a:off x="2070918" y="5080942"/>
            <a:ext cx="1408472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r">
              <a:buSzPct val="25000"/>
            </a:pPr>
            <a:r>
              <a:rPr lang="en-US" sz="18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Colleges</a:t>
            </a:r>
          </a:p>
        </p:txBody>
      </p:sp>
      <p:sp>
        <p:nvSpPr>
          <p:cNvPr id="428" name="Shape 428"/>
          <p:cNvSpPr txBox="1"/>
          <p:nvPr/>
        </p:nvSpPr>
        <p:spPr>
          <a:xfrm>
            <a:off x="3394585" y="2040423"/>
            <a:ext cx="1374060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sz="3600">
                <a:solidFill>
                  <a:srgbClr val="68D8D9"/>
                </a:solidFill>
                <a:latin typeface="Open Sans"/>
                <a:ea typeface="Open Sans"/>
                <a:cs typeface="Open Sans"/>
                <a:sym typeface="Open Sans"/>
              </a:rPr>
              <a:t>40%</a:t>
            </a:r>
          </a:p>
        </p:txBody>
      </p:sp>
      <p:sp>
        <p:nvSpPr>
          <p:cNvPr id="429" name="Shape 429"/>
          <p:cNvSpPr txBox="1"/>
          <p:nvPr/>
        </p:nvSpPr>
        <p:spPr>
          <a:xfrm>
            <a:off x="3411574" y="4964565"/>
            <a:ext cx="1374060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sz="3600" dirty="0">
                <a:solidFill>
                  <a:srgbClr val="68D8D9"/>
                </a:solidFill>
                <a:latin typeface="Open Sans"/>
                <a:ea typeface="Open Sans"/>
                <a:cs typeface="Open Sans"/>
                <a:sym typeface="Open Sans"/>
              </a:rPr>
              <a:t>35%</a:t>
            </a:r>
          </a:p>
        </p:txBody>
      </p:sp>
      <p:sp>
        <p:nvSpPr>
          <p:cNvPr id="430" name="Shape 430"/>
          <p:cNvSpPr txBox="1"/>
          <p:nvPr/>
        </p:nvSpPr>
        <p:spPr>
          <a:xfrm>
            <a:off x="7696897" y="2965442"/>
            <a:ext cx="1374060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sz="3600">
                <a:solidFill>
                  <a:srgbClr val="68D8D9"/>
                </a:solidFill>
                <a:latin typeface="Open Sans"/>
                <a:ea typeface="Open Sans"/>
                <a:cs typeface="Open Sans"/>
                <a:sym typeface="Open Sans"/>
              </a:rPr>
              <a:t>11%</a:t>
            </a:r>
          </a:p>
        </p:txBody>
      </p:sp>
      <p:sp>
        <p:nvSpPr>
          <p:cNvPr id="431" name="Shape 431"/>
          <p:cNvSpPr txBox="1"/>
          <p:nvPr/>
        </p:nvSpPr>
        <p:spPr>
          <a:xfrm>
            <a:off x="7487918" y="2145078"/>
            <a:ext cx="1374060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sz="3600">
                <a:solidFill>
                  <a:srgbClr val="68D8D9"/>
                </a:solidFill>
                <a:latin typeface="Open Sans"/>
                <a:ea typeface="Open Sans"/>
                <a:cs typeface="Open Sans"/>
                <a:sym typeface="Open Sans"/>
              </a:rPr>
              <a:t>7%</a:t>
            </a:r>
          </a:p>
        </p:txBody>
      </p:sp>
      <p:sp>
        <p:nvSpPr>
          <p:cNvPr id="432" name="Shape 432"/>
          <p:cNvSpPr txBox="1"/>
          <p:nvPr/>
        </p:nvSpPr>
        <p:spPr>
          <a:xfrm>
            <a:off x="6875634" y="1010233"/>
            <a:ext cx="962335" cy="64462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sz="3600" dirty="0">
                <a:solidFill>
                  <a:srgbClr val="68D8D9"/>
                </a:solidFill>
                <a:latin typeface="Open Sans"/>
                <a:ea typeface="Open Sans"/>
                <a:cs typeface="Open Sans"/>
                <a:sym typeface="Open Sans"/>
              </a:rPr>
              <a:t>6%</a:t>
            </a:r>
          </a:p>
        </p:txBody>
      </p:sp>
      <p:cxnSp>
        <p:nvCxnSpPr>
          <p:cNvPr id="433" name="Shape 433"/>
          <p:cNvCxnSpPr/>
          <p:nvPr/>
        </p:nvCxnSpPr>
        <p:spPr>
          <a:xfrm rot="10800000">
            <a:off x="4497533" y="2365857"/>
            <a:ext cx="212800" cy="0"/>
          </a:xfrm>
          <a:prstGeom prst="straightConnector1">
            <a:avLst/>
          </a:prstGeom>
          <a:noFill/>
          <a:ln w="12700" cap="flat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434" name="Shape 434"/>
          <p:cNvCxnSpPr/>
          <p:nvPr/>
        </p:nvCxnSpPr>
        <p:spPr>
          <a:xfrm>
            <a:off x="4705350" y="2363587"/>
            <a:ext cx="468228" cy="475865"/>
          </a:xfrm>
          <a:prstGeom prst="straightConnector1">
            <a:avLst/>
          </a:prstGeom>
          <a:noFill/>
          <a:ln w="12700" cap="flat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435" name="Shape 435"/>
          <p:cNvCxnSpPr/>
          <p:nvPr/>
        </p:nvCxnSpPr>
        <p:spPr>
          <a:xfrm flipH="1">
            <a:off x="4705351" y="4692316"/>
            <a:ext cx="508333" cy="610248"/>
          </a:xfrm>
          <a:prstGeom prst="straightConnector1">
            <a:avLst/>
          </a:prstGeom>
          <a:noFill/>
          <a:ln w="12700" cap="flat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437" name="Shape 437"/>
          <p:cNvCxnSpPr/>
          <p:nvPr/>
        </p:nvCxnSpPr>
        <p:spPr>
          <a:xfrm rot="10800000">
            <a:off x="7014099" y="2431366"/>
            <a:ext cx="448050" cy="4176"/>
          </a:xfrm>
          <a:prstGeom prst="straightConnector1">
            <a:avLst/>
          </a:prstGeom>
          <a:noFill/>
          <a:ln w="12700" cap="flat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438" name="Shape 438"/>
          <p:cNvCxnSpPr/>
          <p:nvPr/>
        </p:nvCxnSpPr>
        <p:spPr>
          <a:xfrm rot="10800000">
            <a:off x="7511970" y="3234609"/>
            <a:ext cx="149149" cy="0"/>
          </a:xfrm>
          <a:prstGeom prst="straightConnector1">
            <a:avLst/>
          </a:prstGeom>
          <a:noFill/>
          <a:ln w="12700" cap="flat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440" name="Shape 440"/>
          <p:cNvCxnSpPr/>
          <p:nvPr/>
        </p:nvCxnSpPr>
        <p:spPr>
          <a:xfrm flipH="1">
            <a:off x="6236084" y="1438680"/>
            <a:ext cx="675556" cy="673616"/>
          </a:xfrm>
          <a:prstGeom prst="straightConnector1">
            <a:avLst/>
          </a:prstGeom>
          <a:noFill/>
          <a:ln w="12700" cap="flat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441" name="Shape 441"/>
          <p:cNvCxnSpPr/>
          <p:nvPr/>
        </p:nvCxnSpPr>
        <p:spPr>
          <a:xfrm rot="10800000">
            <a:off x="4497533" y="5302564"/>
            <a:ext cx="212800" cy="0"/>
          </a:xfrm>
          <a:prstGeom prst="straightConnector1">
            <a:avLst/>
          </a:prstGeom>
          <a:noFill/>
          <a:ln w="12700" cap="flat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</p:cxnSp>
      <p:grpSp>
        <p:nvGrpSpPr>
          <p:cNvPr id="442" name="Shape 442"/>
          <p:cNvGrpSpPr/>
          <p:nvPr/>
        </p:nvGrpSpPr>
        <p:grpSpPr>
          <a:xfrm>
            <a:off x="5408769" y="3170324"/>
            <a:ext cx="1152132" cy="1152132"/>
            <a:chOff x="3863189" y="3185360"/>
            <a:chExt cx="1152132" cy="1152132"/>
          </a:xfrm>
        </p:grpSpPr>
        <p:sp>
          <p:nvSpPr>
            <p:cNvPr id="443" name="Shape 443"/>
            <p:cNvSpPr/>
            <p:nvPr/>
          </p:nvSpPr>
          <p:spPr>
            <a:xfrm>
              <a:off x="3863189" y="3185360"/>
              <a:ext cx="1152132" cy="1152132"/>
            </a:xfrm>
            <a:prstGeom prst="ellipse">
              <a:avLst/>
            </a:prstGeom>
            <a:solidFill>
              <a:srgbClr val="68D8D9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pic>
          <p:nvPicPr>
            <p:cNvPr id="444" name="Shape 44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083048" y="3426678"/>
              <a:ext cx="712412" cy="66949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45" name="Shape 4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26106" y="1988159"/>
            <a:ext cx="5717457" cy="35911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9547867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r>
              <a:rPr lang="en-US" sz="4400" dirty="0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bb</a:t>
            </a:r>
            <a:endParaRPr sz="4400" dirty="0">
              <a:solidFill>
                <a:schemeClr val="lt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26" name="Shape 32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95003" y="0"/>
            <a:ext cx="1228700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Shape 327"/>
          <p:cNvSpPr txBox="1"/>
          <p:nvPr/>
        </p:nvSpPr>
        <p:spPr>
          <a:xfrm>
            <a:off x="-95004" y="5364293"/>
            <a:ext cx="5472347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sz="4800" i="1" dirty="0">
                <a:solidFill>
                  <a:schemeClr val="lt1"/>
                </a:solidFill>
                <a:latin typeface="Calibri" charset="0"/>
                <a:ea typeface="Calibri" charset="0"/>
                <a:cs typeface="Calibri" charset="0"/>
                <a:sym typeface="Tahoma"/>
              </a:rPr>
              <a:t>Cozy Wittman</a:t>
            </a:r>
          </a:p>
          <a:p>
            <a:pPr>
              <a:buSzPct val="25000"/>
            </a:pPr>
            <a:r>
              <a:rPr lang="en-US" sz="3200" i="1" dirty="0">
                <a:solidFill>
                  <a:schemeClr val="lt1"/>
                </a:solidFill>
                <a:latin typeface="Calibri" charset="0"/>
                <a:ea typeface="Calibri" charset="0"/>
                <a:cs typeface="Calibri" charset="0"/>
                <a:sym typeface="Tahoma"/>
              </a:rPr>
              <a:t>Education &amp; Partnerships</a:t>
            </a:r>
          </a:p>
        </p:txBody>
      </p:sp>
      <p:sp>
        <p:nvSpPr>
          <p:cNvPr id="328" name="Shape 328"/>
          <p:cNvSpPr txBox="1"/>
          <p:nvPr/>
        </p:nvSpPr>
        <p:spPr>
          <a:xfrm>
            <a:off x="0" y="5286360"/>
            <a:ext cx="4146529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endParaRPr lang="en-US" sz="3200" dirty="0">
              <a:solidFill>
                <a:schemeClr val="lt1"/>
              </a:solidFill>
              <a:latin typeface="Calibri" charset="0"/>
              <a:ea typeface="Calibri" charset="0"/>
              <a:cs typeface="Calibri" charset="0"/>
              <a:sym typeface="Tahoma"/>
            </a:endParaRPr>
          </a:p>
        </p:txBody>
      </p:sp>
      <p:sp>
        <p:nvSpPr>
          <p:cNvPr id="8" name="Shape 327"/>
          <p:cNvSpPr txBox="1"/>
          <p:nvPr/>
        </p:nvSpPr>
        <p:spPr>
          <a:xfrm>
            <a:off x="-95002" y="184370"/>
            <a:ext cx="12287002" cy="166818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buSzPct val="25000"/>
            </a:pPr>
            <a:r>
              <a:rPr lang="en-US" sz="5400" b="1" dirty="0">
                <a:solidFill>
                  <a:schemeClr val="lt1"/>
                </a:solidFill>
                <a:latin typeface="Calibri" charset="0"/>
                <a:ea typeface="Calibri" charset="0"/>
                <a:cs typeface="Calibri" charset="0"/>
                <a:sym typeface="Tahoma"/>
              </a:rPr>
              <a:t>7 Insider Tips to </a:t>
            </a:r>
          </a:p>
          <a:p>
            <a:pPr algn="ctr">
              <a:buSzPct val="25000"/>
            </a:pPr>
            <a:r>
              <a:rPr lang="en-US" sz="5400" b="1" dirty="0">
                <a:solidFill>
                  <a:schemeClr val="lt1"/>
                </a:solidFill>
                <a:latin typeface="Calibri" charset="0"/>
                <a:ea typeface="Calibri" charset="0"/>
                <a:cs typeface="Calibri" charset="0"/>
                <a:sym typeface="Tahoma"/>
              </a:rPr>
              <a:t>Navigating the College Search Process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7127" y="324"/>
            <a:ext cx="9144000" cy="1325562"/>
          </a:xfrm>
        </p:spPr>
        <p:txBody>
          <a:bodyPr/>
          <a:lstStyle/>
          <a:p>
            <a:pPr algn="ctr"/>
            <a:r>
              <a:rPr lang="en-US" sz="3600" dirty="0">
                <a:latin typeface="Calibri" charset="0"/>
                <a:ea typeface="Calibri" charset="0"/>
                <a:cs typeface="Calibri" charset="0"/>
              </a:rPr>
              <a:t>Top 2 mistakes families make with merit aid?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449" y="5772119"/>
            <a:ext cx="2028358" cy="87521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607127" y="1109913"/>
            <a:ext cx="9144000" cy="2532473"/>
            <a:chOff x="83127" y="1084687"/>
            <a:chExt cx="9144000" cy="2532473"/>
          </a:xfrm>
        </p:grpSpPr>
        <p:sp>
          <p:nvSpPr>
            <p:cNvPr id="4" name="Rectangle 3"/>
            <p:cNvSpPr/>
            <p:nvPr/>
          </p:nvSpPr>
          <p:spPr>
            <a:xfrm>
              <a:off x="83127" y="1084687"/>
              <a:ext cx="91440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Clr>
                  <a:srgbClr val="C00000"/>
                </a:buClr>
                <a:buSzPct val="64999"/>
              </a:pPr>
              <a:r>
                <a:rPr lang="en-US" sz="3600" b="1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  <a:sym typeface="Comic Sans MS"/>
                </a:rPr>
                <a:t>Not all colleges offer merit aid!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7399" y="1731018"/>
              <a:ext cx="2860303" cy="188614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2F67CBE-649A-2640-9D18-458259ECE289}"/>
              </a:ext>
            </a:extLst>
          </p:cNvPr>
          <p:cNvGrpSpPr/>
          <p:nvPr/>
        </p:nvGrpSpPr>
        <p:grpSpPr>
          <a:xfrm>
            <a:off x="2141516" y="3866845"/>
            <a:ext cx="8075221" cy="2780485"/>
            <a:chOff x="617515" y="3866844"/>
            <a:chExt cx="8075221" cy="278048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99DD94C-1CFB-A745-919E-278F8BF35B6B}"/>
                </a:ext>
              </a:extLst>
            </p:cNvPr>
            <p:cNvSpPr txBox="1"/>
            <p:nvPr/>
          </p:nvSpPr>
          <p:spPr>
            <a:xfrm>
              <a:off x="617515" y="3866844"/>
              <a:ext cx="80752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Narrow the field of colleges too soon!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D030EAA-9279-6648-8946-A42BAF927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6760" y="4726379"/>
              <a:ext cx="3201583" cy="19209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085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Shape 512"/>
          <p:cNvSpPr txBox="1">
            <a:spLocks noGrp="1"/>
          </p:cNvSpPr>
          <p:nvPr>
            <p:ph type="title"/>
          </p:nvPr>
        </p:nvSpPr>
        <p:spPr>
          <a:xfrm>
            <a:off x="581891" y="840374"/>
            <a:ext cx="11032177" cy="8815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SzPct val="25000"/>
            </a:pPr>
            <a:r>
              <a:rPr lang="en-US" sz="6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Tahoma"/>
              </a:rPr>
              <a:t>Look for schools …</a:t>
            </a:r>
          </a:p>
        </p:txBody>
      </p:sp>
      <p:sp>
        <p:nvSpPr>
          <p:cNvPr id="513" name="Shape 513"/>
          <p:cNvSpPr txBox="1">
            <a:spLocks noGrp="1"/>
          </p:cNvSpPr>
          <p:nvPr>
            <p:ph type="body" idx="1"/>
          </p:nvPr>
        </p:nvSpPr>
        <p:spPr>
          <a:xfrm>
            <a:off x="173421" y="1900269"/>
            <a:ext cx="11871433" cy="476854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indent="-342900">
              <a:spcBef>
                <a:spcPts val="640"/>
              </a:spcBef>
              <a:buClr>
                <a:schemeClr val="hlink"/>
              </a:buClr>
              <a:buSzPct val="50000"/>
              <a:buFont typeface="Noto Symbol"/>
              <a:buChar char="■"/>
            </a:pPr>
            <a:r>
              <a:rPr lang="en-US" sz="4800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  <a:sym typeface="Comic Sans MS"/>
              </a:rPr>
              <a:t>Offer merit aid</a:t>
            </a:r>
          </a:p>
          <a:p>
            <a:pPr marL="342900" indent="-342900">
              <a:spcBef>
                <a:spcPts val="640"/>
              </a:spcBef>
              <a:buClr>
                <a:schemeClr val="hlink"/>
              </a:buClr>
              <a:buSzPct val="50000"/>
              <a:buFont typeface="Noto Symbol"/>
              <a:buChar char="■"/>
            </a:pPr>
            <a:r>
              <a:rPr lang="en-US" sz="4800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  <a:sym typeface="Comic Sans MS"/>
              </a:rPr>
              <a:t>Where student would bring something interesting:</a:t>
            </a:r>
          </a:p>
          <a:p>
            <a:pPr lvl="1" indent="-342900">
              <a:spcBef>
                <a:spcPts val="640"/>
              </a:spcBef>
              <a:buClr>
                <a:schemeClr val="hlink"/>
              </a:buClr>
              <a:buSzPct val="64999"/>
            </a:pPr>
            <a:r>
              <a:rPr lang="en-US" sz="4800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  <a:sym typeface="Comic Sans MS"/>
              </a:rPr>
              <a:t>Grades and test scores in the top 25-33%</a:t>
            </a:r>
          </a:p>
          <a:p>
            <a:pPr lvl="1" indent="-342900">
              <a:spcBef>
                <a:spcPts val="640"/>
              </a:spcBef>
              <a:buClr>
                <a:schemeClr val="hlink"/>
              </a:buClr>
              <a:buSzPct val="64999"/>
            </a:pPr>
            <a:r>
              <a:rPr lang="en-US" sz="4800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  <a:sym typeface="Comic Sans MS"/>
              </a:rPr>
              <a:t>Extra-curricular talents</a:t>
            </a:r>
          </a:p>
          <a:p>
            <a:pPr lvl="1" indent="-342900">
              <a:spcBef>
                <a:spcPts val="640"/>
              </a:spcBef>
              <a:buClr>
                <a:schemeClr val="hlink"/>
              </a:buClr>
              <a:buSzPct val="64999"/>
            </a:pPr>
            <a:r>
              <a:rPr lang="en-US" sz="4800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  <a:sym typeface="Comic Sans MS"/>
              </a:rPr>
              <a:t>Gender or ethnicity</a:t>
            </a:r>
            <a:endParaRPr sz="4800" dirty="0">
              <a:solidFill>
                <a:srgbClr val="0070C0"/>
              </a:solidFill>
              <a:latin typeface="Calibri" charset="0"/>
              <a:ea typeface="Calibri" charset="0"/>
              <a:cs typeface="Calibri" charset="0"/>
              <a:sym typeface="Comic Sans MS"/>
            </a:endParaRPr>
          </a:p>
          <a:p>
            <a:pPr marL="342900" indent="-227330">
              <a:spcBef>
                <a:spcPts val="560"/>
              </a:spcBef>
              <a:buClr>
                <a:schemeClr val="hlink"/>
              </a:buClr>
              <a:buNone/>
            </a:pPr>
            <a:endParaRPr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015"/>
            <a:ext cx="2456370" cy="10598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99778" y="0"/>
            <a:ext cx="2592222" cy="1325562"/>
          </a:xfrm>
        </p:spPr>
        <p:txBody>
          <a:bodyPr/>
          <a:lstStyle/>
          <a:p>
            <a:r>
              <a:rPr lang="en-US" sz="4800" dirty="0">
                <a:latin typeface="Calibri" charset="0"/>
                <a:ea typeface="Calibri" charset="0"/>
                <a:cs typeface="Calibri" charset="0"/>
              </a:rPr>
              <a:t>Tip #4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92" y="154452"/>
            <a:ext cx="2893891" cy="1248679"/>
          </a:xfrm>
          <a:prstGeom prst="rect">
            <a:avLst/>
          </a:prstGeom>
        </p:spPr>
      </p:pic>
      <p:sp>
        <p:nvSpPr>
          <p:cNvPr id="4" name="Shape 341"/>
          <p:cNvSpPr txBox="1">
            <a:spLocks/>
          </p:cNvSpPr>
          <p:nvPr/>
        </p:nvSpPr>
        <p:spPr>
          <a:xfrm>
            <a:off x="123692" y="1757074"/>
            <a:ext cx="11936929" cy="499056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lvl="0">
              <a:buClr>
                <a:schemeClr val="hlink"/>
              </a:buClr>
              <a:buSzPct val="64999"/>
            </a:pPr>
            <a:endParaRPr lang="en-US" sz="1600" dirty="0">
              <a:solidFill>
                <a:schemeClr val="tx1"/>
              </a:solidFill>
              <a:latin typeface="+mn-lt"/>
              <a:ea typeface="Comic Sans MS"/>
              <a:cs typeface="Comic Sans MS"/>
              <a:sym typeface="Comic Sans MS"/>
            </a:endParaRPr>
          </a:p>
          <a:p>
            <a:pPr marL="342900" indent="-342900">
              <a:buClr>
                <a:schemeClr val="hlink"/>
              </a:buClr>
              <a:buSzPct val="50000"/>
              <a:buFont typeface="Noto Symbol"/>
              <a:buChar char="■"/>
            </a:pPr>
            <a:r>
              <a:rPr lang="en-US" sz="4400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  <a:sym typeface="Comic Sans MS"/>
              </a:rPr>
              <a:t>50% of students attend college within 100 mi of home</a:t>
            </a:r>
          </a:p>
          <a:p>
            <a:pPr marL="342900" indent="-342900">
              <a:spcBef>
                <a:spcPts val="640"/>
              </a:spcBef>
              <a:buClr>
                <a:schemeClr val="hlink"/>
              </a:buClr>
              <a:buSzPct val="50000"/>
              <a:buFont typeface="Noto Symbol"/>
              <a:buChar char="■"/>
            </a:pPr>
            <a:r>
              <a:rPr lang="en-US" sz="4400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  <a:sym typeface="Tahoma"/>
              </a:rPr>
              <a:t>Most colleges have the bulk of applicants from local communities</a:t>
            </a:r>
          </a:p>
          <a:p>
            <a:pPr marL="342900" indent="-342900">
              <a:spcBef>
                <a:spcPts val="640"/>
              </a:spcBef>
              <a:buClr>
                <a:schemeClr val="hlink"/>
              </a:buClr>
              <a:buSzPct val="50000"/>
              <a:buFont typeface="Noto Symbol"/>
              <a:buChar char="■"/>
            </a:pPr>
            <a:r>
              <a:rPr lang="en-US" sz="4400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  <a:sym typeface="Tahoma"/>
              </a:rPr>
              <a:t>Supply and demand is king – NYC vs Buffalo</a:t>
            </a:r>
          </a:p>
          <a:p>
            <a:pPr marL="342900" indent="-342900">
              <a:spcBef>
                <a:spcPts val="640"/>
              </a:spcBef>
              <a:buClr>
                <a:schemeClr val="hlink"/>
              </a:buClr>
              <a:buSzPct val="50000"/>
              <a:buFont typeface="Noto Symbol"/>
              <a:buChar char="■"/>
            </a:pPr>
            <a:r>
              <a:rPr lang="en-US" sz="4400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  <a:sym typeface="Tahoma"/>
              </a:rPr>
              <a:t>Location can save families $15,000 a year</a:t>
            </a:r>
            <a:endParaRPr lang="en-US" sz="4400" dirty="0">
              <a:solidFill>
                <a:srgbClr val="0070C0"/>
              </a:solidFill>
              <a:latin typeface="Calibri" charset="0"/>
              <a:ea typeface="Calibri" charset="0"/>
              <a:cs typeface="Calibri" charset="0"/>
              <a:sym typeface="Comic Sans M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54D13A-BC71-664D-A455-4095104B9A31}"/>
              </a:ext>
            </a:extLst>
          </p:cNvPr>
          <p:cNvSpPr txBox="1"/>
          <p:nvPr/>
        </p:nvSpPr>
        <p:spPr>
          <a:xfrm>
            <a:off x="2691741" y="1049188"/>
            <a:ext cx="68387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Consider Schools in other states</a:t>
            </a:r>
          </a:p>
        </p:txBody>
      </p:sp>
    </p:spTree>
    <p:extLst>
      <p:ext uri="{BB962C8B-B14F-4D97-AF65-F5344CB8AC3E}">
        <p14:creationId xmlns:p14="http://schemas.microsoft.com/office/powerpoint/2010/main" val="416122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99778" y="0"/>
            <a:ext cx="2592222" cy="1325562"/>
          </a:xfrm>
        </p:spPr>
        <p:txBody>
          <a:bodyPr/>
          <a:lstStyle/>
          <a:p>
            <a:r>
              <a:rPr lang="en-US" sz="4800" dirty="0">
                <a:latin typeface="Calibri" charset="0"/>
                <a:ea typeface="Calibri" charset="0"/>
                <a:cs typeface="Calibri" charset="0"/>
              </a:rPr>
              <a:t>Tip #5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22729" cy="1390569"/>
          </a:xfrm>
          <a:prstGeom prst="rect">
            <a:avLst/>
          </a:prstGeom>
        </p:spPr>
      </p:pic>
      <p:sp>
        <p:nvSpPr>
          <p:cNvPr id="4" name="Shape 341"/>
          <p:cNvSpPr txBox="1">
            <a:spLocks/>
          </p:cNvSpPr>
          <p:nvPr/>
        </p:nvSpPr>
        <p:spPr>
          <a:xfrm>
            <a:off x="110359" y="2449833"/>
            <a:ext cx="11918731" cy="423474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lvl="0">
              <a:buClr>
                <a:schemeClr val="hlink"/>
              </a:buClr>
              <a:buSzPct val="64999"/>
            </a:pPr>
            <a:endParaRPr lang="en-US" sz="12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  <a:sym typeface="Comic Sans MS"/>
            </a:endParaRPr>
          </a:p>
          <a:p>
            <a:pPr marL="342900" indent="-342900">
              <a:buClr>
                <a:schemeClr val="hlink"/>
              </a:buClr>
              <a:buSzPct val="50000"/>
              <a:buFont typeface="Noto Symbol"/>
              <a:buChar char="■"/>
            </a:pPr>
            <a:r>
              <a:rPr lang="en-US" sz="4400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  <a:sym typeface="Comic Sans MS"/>
              </a:rPr>
              <a:t>Goal is to be in top 25% of college’s scores</a:t>
            </a:r>
          </a:p>
          <a:p>
            <a:pPr marL="342900" indent="-342900">
              <a:buClr>
                <a:schemeClr val="hlink"/>
              </a:buClr>
              <a:buSzPct val="50000"/>
              <a:buFont typeface="Noto Symbol"/>
              <a:buChar char="■"/>
            </a:pPr>
            <a:r>
              <a:rPr lang="en-US" sz="4400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  <a:sym typeface="Comic Sans MS"/>
              </a:rPr>
              <a:t>Investment in test prep may be worth it</a:t>
            </a:r>
          </a:p>
          <a:p>
            <a:pPr marL="342900" indent="-342900">
              <a:spcBef>
                <a:spcPts val="640"/>
              </a:spcBef>
              <a:buClr>
                <a:schemeClr val="hlink"/>
              </a:buClr>
              <a:buSzPct val="50000"/>
              <a:buFont typeface="Noto Symbol"/>
              <a:buChar char="■"/>
            </a:pPr>
            <a:r>
              <a:rPr lang="en-US" sz="4400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  <a:sym typeface="Comic Sans MS"/>
              </a:rPr>
              <a:t>Test optional - If student does poorly on standardized tests consider 1000+ colleges that do not require them (www.fairtest.org)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324807-B699-134C-8192-C6AA860EA6C6}"/>
              </a:ext>
            </a:extLst>
          </p:cNvPr>
          <p:cNvSpPr txBox="1"/>
          <p:nvPr/>
        </p:nvSpPr>
        <p:spPr>
          <a:xfrm>
            <a:off x="236483" y="1036626"/>
            <a:ext cx="11508827" cy="1536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720"/>
              </a:spcBef>
              <a:buSzPct val="64999"/>
            </a:pPr>
            <a:r>
              <a:rPr lang="en-US" sz="44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1 or 2 more points on the ACT or SAT </a:t>
            </a:r>
          </a:p>
          <a:p>
            <a:pPr algn="ctr">
              <a:spcBef>
                <a:spcPts val="720"/>
              </a:spcBef>
              <a:buSzPct val="64999"/>
            </a:pPr>
            <a:r>
              <a:rPr lang="en-US" sz="44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can be worth $1,000’s</a:t>
            </a:r>
          </a:p>
        </p:txBody>
      </p:sp>
    </p:spTree>
    <p:extLst>
      <p:ext uri="{BB962C8B-B14F-4D97-AF65-F5344CB8AC3E}">
        <p14:creationId xmlns:p14="http://schemas.microsoft.com/office/powerpoint/2010/main" val="33001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 txBox="1">
            <a:spLocks noGrp="1"/>
          </p:cNvSpPr>
          <p:nvPr>
            <p:ph type="title"/>
          </p:nvPr>
        </p:nvSpPr>
        <p:spPr>
          <a:xfrm>
            <a:off x="6647793" y="115864"/>
            <a:ext cx="5227093" cy="137643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4400" dirty="0">
                <a:solidFill>
                  <a:schemeClr val="lt2"/>
                </a:solidFill>
                <a:latin typeface="Calibri" charset="0"/>
                <a:ea typeface="Calibri" charset="0"/>
                <a:cs typeface="Calibri" charset="0"/>
                <a:sym typeface="Tahoma"/>
              </a:rPr>
              <a:t>Anatomy of 1 College’s Merit Aid</a:t>
            </a:r>
          </a:p>
        </p:txBody>
      </p:sp>
      <p:sp>
        <p:nvSpPr>
          <p:cNvPr id="553" name="Shape 553"/>
          <p:cNvSpPr txBox="1">
            <a:spLocks noGrp="1"/>
          </p:cNvSpPr>
          <p:nvPr>
            <p:ph type="body" idx="1"/>
          </p:nvPr>
        </p:nvSpPr>
        <p:spPr>
          <a:xfrm>
            <a:off x="409902" y="1895901"/>
            <a:ext cx="11619187" cy="4962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64999"/>
              <a:buNone/>
            </a:pPr>
            <a:endParaRPr lang="en-US" sz="2200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>
              <a:spcBef>
                <a:spcPts val="0"/>
              </a:spcBef>
              <a:buSzPct val="64999"/>
            </a:pPr>
            <a:r>
              <a:rPr lang="en-US" sz="2800" dirty="0">
                <a:solidFill>
                  <a:schemeClr val="lt1"/>
                </a:solidFill>
                <a:latin typeface="Calibri" charset="0"/>
                <a:ea typeface="Calibri" charset="0"/>
                <a:cs typeface="Calibri" charset="0"/>
                <a:sym typeface="Tahoma"/>
              </a:rPr>
              <a:t>Demonstrated Interest- $3,000 (Don’t be “stealth” candidate) </a:t>
            </a:r>
          </a:p>
          <a:p>
            <a:pPr indent="-342900">
              <a:spcBef>
                <a:spcPts val="400"/>
              </a:spcBef>
              <a:buSzPct val="64999"/>
            </a:pPr>
            <a:r>
              <a:rPr lang="en-US" sz="2800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  <a:sym typeface="Tahoma"/>
              </a:rPr>
              <a:t>Lives out of state-$2,000-$15,000</a:t>
            </a:r>
          </a:p>
          <a:p>
            <a:pPr indent="-342900">
              <a:spcBef>
                <a:spcPts val="400"/>
              </a:spcBef>
              <a:buSzPct val="64999"/>
            </a:pPr>
            <a:r>
              <a:rPr lang="en-US" sz="2800" dirty="0">
                <a:solidFill>
                  <a:schemeClr val="lt1"/>
                </a:solidFill>
                <a:latin typeface="Calibri" charset="0"/>
                <a:ea typeface="Calibri" charset="0"/>
                <a:cs typeface="Calibri" charset="0"/>
                <a:sym typeface="Tahoma"/>
              </a:rPr>
              <a:t>“A” in class-$62 for every “A” on transcript</a:t>
            </a:r>
          </a:p>
          <a:p>
            <a:pPr indent="-342900">
              <a:spcBef>
                <a:spcPts val="400"/>
              </a:spcBef>
              <a:buSzPct val="64999"/>
            </a:pPr>
            <a:r>
              <a:rPr lang="en-US" sz="2800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  <a:sym typeface="Tahoma"/>
              </a:rPr>
              <a:t>Rigorous class-$400 for every AP, IB, etc.</a:t>
            </a:r>
          </a:p>
          <a:p>
            <a:pPr indent="-342900">
              <a:spcBef>
                <a:spcPts val="400"/>
              </a:spcBef>
              <a:buSzPct val="64999"/>
            </a:pPr>
            <a:r>
              <a:rPr lang="en-US" sz="2800" dirty="0">
                <a:solidFill>
                  <a:schemeClr val="lt1"/>
                </a:solidFill>
                <a:latin typeface="Calibri" charset="0"/>
                <a:ea typeface="Calibri" charset="0"/>
                <a:cs typeface="Calibri" charset="0"/>
                <a:sym typeface="Tahoma"/>
              </a:rPr>
              <a:t>Excellent letter of recommendation-$1,800</a:t>
            </a:r>
          </a:p>
          <a:p>
            <a:pPr indent="-342900">
              <a:spcBef>
                <a:spcPts val="400"/>
              </a:spcBef>
              <a:buSzPct val="64999"/>
            </a:pPr>
            <a:r>
              <a:rPr lang="en-US" sz="2800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  <a:sym typeface="Tahoma"/>
              </a:rPr>
              <a:t>Increase ACT score-$425 for every point above avg.</a:t>
            </a:r>
          </a:p>
          <a:p>
            <a:pPr indent="-342900">
              <a:spcBef>
                <a:spcPts val="400"/>
              </a:spcBef>
              <a:buSzPct val="64999"/>
            </a:pPr>
            <a:r>
              <a:rPr lang="en-US" sz="2800" dirty="0">
                <a:solidFill>
                  <a:schemeClr val="lt1"/>
                </a:solidFill>
                <a:latin typeface="Calibri" charset="0"/>
                <a:ea typeface="Calibri" charset="0"/>
                <a:cs typeface="Calibri" charset="0"/>
                <a:sym typeface="Tahoma"/>
              </a:rPr>
              <a:t>FAFSA-$1,800 for completing</a:t>
            </a:r>
          </a:p>
          <a:p>
            <a:pPr indent="-342900">
              <a:spcBef>
                <a:spcPts val="400"/>
              </a:spcBef>
              <a:buSzPct val="64999"/>
            </a:pPr>
            <a:r>
              <a:rPr lang="en-US" sz="2800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  <a:sym typeface="Tahoma"/>
              </a:rPr>
              <a:t>CSS/Profile-$2,500 for completing</a:t>
            </a:r>
          </a:p>
          <a:p>
            <a:pPr indent="-342900">
              <a:spcBef>
                <a:spcPts val="400"/>
              </a:spcBef>
              <a:buSzPct val="64999"/>
            </a:pPr>
            <a:r>
              <a:rPr lang="en-US" sz="2800" dirty="0">
                <a:solidFill>
                  <a:schemeClr val="lt1"/>
                </a:solidFill>
                <a:latin typeface="Calibri" charset="0"/>
                <a:ea typeface="Calibri" charset="0"/>
                <a:cs typeface="Calibri" charset="0"/>
                <a:sym typeface="Tahoma"/>
              </a:rPr>
              <a:t>Essay-$1,100-8,500 for excellent essay</a:t>
            </a:r>
          </a:p>
          <a:p>
            <a:pPr indent="-243840">
              <a:spcBef>
                <a:spcPts val="480"/>
              </a:spcBef>
              <a:buNone/>
            </a:pPr>
            <a:endParaRPr sz="2400" dirty="0">
              <a:solidFill>
                <a:schemeClr val="lt1"/>
              </a:solidFill>
              <a:latin typeface="+mj-lt"/>
              <a:ea typeface="Tahoma"/>
              <a:cs typeface="Tahoma"/>
              <a:sym typeface="Tahoma"/>
            </a:endParaRPr>
          </a:p>
          <a:p>
            <a:pPr>
              <a:buNone/>
            </a:pPr>
            <a:endParaRPr sz="3200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26" y="115864"/>
            <a:ext cx="4293711" cy="188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36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5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5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5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5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99778" y="77569"/>
            <a:ext cx="2592222" cy="1325562"/>
          </a:xfrm>
        </p:spPr>
        <p:txBody>
          <a:bodyPr/>
          <a:lstStyle/>
          <a:p>
            <a:r>
              <a:rPr lang="en-US" sz="4800" dirty="0"/>
              <a:t>Tip #6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8"/>
            <a:ext cx="3243087" cy="1399353"/>
          </a:xfrm>
          <a:prstGeom prst="rect">
            <a:avLst/>
          </a:prstGeom>
        </p:spPr>
      </p:pic>
      <p:sp>
        <p:nvSpPr>
          <p:cNvPr id="4" name="Shape 341"/>
          <p:cNvSpPr txBox="1">
            <a:spLocks/>
          </p:cNvSpPr>
          <p:nvPr/>
        </p:nvSpPr>
        <p:spPr>
          <a:xfrm>
            <a:off x="141890" y="2317531"/>
            <a:ext cx="11887200" cy="443011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lvl="0">
              <a:buClr>
                <a:schemeClr val="hlink"/>
              </a:buClr>
              <a:buSzPct val="64999"/>
            </a:pPr>
            <a:endParaRPr lang="en-US" sz="1200" dirty="0">
              <a:solidFill>
                <a:schemeClr val="tx1"/>
              </a:solidFill>
              <a:latin typeface="+mn-lt"/>
              <a:ea typeface="Comic Sans MS"/>
              <a:cs typeface="Comic Sans MS"/>
              <a:sym typeface="Comic Sans MS"/>
            </a:endParaRPr>
          </a:p>
          <a:p>
            <a:pPr marL="342900" indent="-342900">
              <a:spcBef>
                <a:spcPts val="640"/>
              </a:spcBef>
              <a:buClr>
                <a:schemeClr val="hlink"/>
              </a:buClr>
              <a:buSzPct val="50000"/>
              <a:buFont typeface="Noto Symbol"/>
              <a:buChar char="■"/>
            </a:pPr>
            <a:r>
              <a:rPr lang="en-US" sz="4000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  <a:sym typeface="Tahoma"/>
              </a:rPr>
              <a:t>Called an “appeal,” a little secret colleges don’t want you to know about</a:t>
            </a:r>
          </a:p>
          <a:p>
            <a:pPr marL="342900" indent="-342900">
              <a:spcBef>
                <a:spcPts val="640"/>
              </a:spcBef>
              <a:buClr>
                <a:schemeClr val="hlink"/>
              </a:buClr>
              <a:buSzPct val="50000"/>
              <a:buFont typeface="Noto Symbol"/>
              <a:buChar char="■"/>
            </a:pPr>
            <a:r>
              <a:rPr lang="en-US" sz="4000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  <a:sym typeface="Tahoma"/>
              </a:rPr>
              <a:t>Need a reason like a better offer from another college, family circumstance change, etc.</a:t>
            </a:r>
          </a:p>
          <a:p>
            <a:pPr marL="342900" indent="-342900">
              <a:spcBef>
                <a:spcPts val="640"/>
              </a:spcBef>
              <a:buClr>
                <a:schemeClr val="hlink"/>
              </a:buClr>
              <a:buSzPct val="50000"/>
              <a:buFont typeface="Noto Symbol"/>
              <a:buChar char="■"/>
            </a:pPr>
            <a:r>
              <a:rPr lang="en-US" sz="4000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  <a:sym typeface="Tahoma"/>
              </a:rPr>
              <a:t>Appeals can save families additional thousands if done correctly.</a:t>
            </a:r>
            <a:endParaRPr lang="en-US" sz="4000" dirty="0">
              <a:solidFill>
                <a:srgbClr val="0070C0"/>
              </a:solidFill>
              <a:latin typeface="Calibri" charset="0"/>
              <a:ea typeface="Calibri" charset="0"/>
              <a:cs typeface="Calibri" charset="0"/>
              <a:sym typeface="Comic Sans M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53EBD9-EB4A-E74F-A827-5014F742B43C}"/>
              </a:ext>
            </a:extLst>
          </p:cNvPr>
          <p:cNvSpPr txBox="1"/>
          <p:nvPr/>
        </p:nvSpPr>
        <p:spPr>
          <a:xfrm>
            <a:off x="2207172" y="1166648"/>
            <a:ext cx="78037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720"/>
              </a:spcBef>
              <a:buSzPct val="64999"/>
            </a:pPr>
            <a:r>
              <a:rPr lang="en-US" sz="44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Negotiate the financial aid award</a:t>
            </a:r>
          </a:p>
        </p:txBody>
      </p:sp>
    </p:spTree>
    <p:extLst>
      <p:ext uri="{BB962C8B-B14F-4D97-AF65-F5344CB8AC3E}">
        <p14:creationId xmlns:p14="http://schemas.microsoft.com/office/powerpoint/2010/main" val="45055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99778" y="0"/>
            <a:ext cx="2592222" cy="1325562"/>
          </a:xfrm>
        </p:spPr>
        <p:txBody>
          <a:bodyPr/>
          <a:lstStyle/>
          <a:p>
            <a:r>
              <a:rPr lang="en-US" sz="4800" dirty="0">
                <a:latin typeface="Calibri" charset="0"/>
                <a:ea typeface="Calibri" charset="0"/>
                <a:cs typeface="Calibri" charset="0"/>
              </a:rPr>
              <a:t>Tip #7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371"/>
            <a:ext cx="3295805" cy="1422100"/>
          </a:xfrm>
          <a:prstGeom prst="rect">
            <a:avLst/>
          </a:prstGeom>
        </p:spPr>
      </p:pic>
      <p:sp>
        <p:nvSpPr>
          <p:cNvPr id="4" name="Shape 341"/>
          <p:cNvSpPr txBox="1">
            <a:spLocks/>
          </p:cNvSpPr>
          <p:nvPr/>
        </p:nvSpPr>
        <p:spPr>
          <a:xfrm>
            <a:off x="157656" y="2429300"/>
            <a:ext cx="11855668" cy="425527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lvl="0">
              <a:buClr>
                <a:schemeClr val="hlink"/>
              </a:buClr>
              <a:buSzPct val="64999"/>
            </a:pPr>
            <a:endParaRPr lang="en-US" sz="1600" dirty="0">
              <a:solidFill>
                <a:schemeClr val="tx1"/>
              </a:solidFill>
              <a:latin typeface="+mn-lt"/>
              <a:ea typeface="Comic Sans MS"/>
              <a:cs typeface="Comic Sans MS"/>
              <a:sym typeface="Comic Sans MS"/>
            </a:endParaRPr>
          </a:p>
          <a:p>
            <a:pPr marL="342900" indent="-342900">
              <a:spcBef>
                <a:spcPts val="640"/>
              </a:spcBef>
              <a:buClr>
                <a:schemeClr val="hlink"/>
              </a:buClr>
              <a:buSzPct val="50000"/>
              <a:buFont typeface="Noto Symbol"/>
              <a:buChar char="■"/>
            </a:pPr>
            <a:r>
              <a:rPr lang="en-US" sz="4000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  <a:sym typeface="Tahoma"/>
              </a:rPr>
              <a:t>Time is the enemy of a great college search!</a:t>
            </a:r>
          </a:p>
          <a:p>
            <a:pPr marL="342900" indent="-342900">
              <a:spcBef>
                <a:spcPts val="640"/>
              </a:spcBef>
              <a:buClr>
                <a:schemeClr val="hlink"/>
              </a:buClr>
              <a:buSzPct val="50000"/>
              <a:buFont typeface="Noto Symbol"/>
              <a:buChar char="■"/>
            </a:pPr>
            <a:r>
              <a:rPr lang="en-US" sz="4000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  <a:sym typeface="Tahoma"/>
              </a:rPr>
              <a:t>Research and then target schools based on predicted aid</a:t>
            </a:r>
          </a:p>
          <a:p>
            <a:pPr marL="342900" indent="-342900">
              <a:spcBef>
                <a:spcPts val="640"/>
              </a:spcBef>
              <a:buClr>
                <a:schemeClr val="hlink"/>
              </a:buClr>
              <a:buSzPct val="50000"/>
              <a:buFont typeface="Noto Symbol"/>
              <a:buChar char="■"/>
            </a:pPr>
            <a:r>
              <a:rPr lang="en-US" sz="4000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  <a:sym typeface="Tahoma"/>
              </a:rPr>
              <a:t>Give yourself enough time to retake ACT if needed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193BF5-3E1B-1B45-8717-A262299A2DB0}"/>
              </a:ext>
            </a:extLst>
          </p:cNvPr>
          <p:cNvSpPr txBox="1"/>
          <p:nvPr/>
        </p:nvSpPr>
        <p:spPr>
          <a:xfrm>
            <a:off x="2506717" y="1325562"/>
            <a:ext cx="73805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720"/>
              </a:spcBef>
              <a:buSzPct val="64999"/>
            </a:pPr>
            <a:r>
              <a:rPr lang="en-US" sz="4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Start the spring of 10</a:t>
            </a:r>
            <a:r>
              <a:rPr lang="en-US" sz="4800" baseline="30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th</a:t>
            </a:r>
            <a:r>
              <a:rPr lang="en-US" sz="4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grade</a:t>
            </a:r>
          </a:p>
        </p:txBody>
      </p:sp>
    </p:spTree>
    <p:extLst>
      <p:ext uri="{BB962C8B-B14F-4D97-AF65-F5344CB8AC3E}">
        <p14:creationId xmlns:p14="http://schemas.microsoft.com/office/powerpoint/2010/main" val="357196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508"/>
            <a:ext cx="2952925" cy="1274152"/>
          </a:xfrm>
          <a:prstGeom prst="rect">
            <a:avLst/>
          </a:prstGeom>
        </p:spPr>
      </p:pic>
      <p:sp>
        <p:nvSpPr>
          <p:cNvPr id="4" name="Shape 341"/>
          <p:cNvSpPr txBox="1">
            <a:spLocks/>
          </p:cNvSpPr>
          <p:nvPr/>
        </p:nvSpPr>
        <p:spPr>
          <a:xfrm>
            <a:off x="218114" y="1501629"/>
            <a:ext cx="11778143" cy="53563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algn="ctr">
              <a:spcBef>
                <a:spcPts val="720"/>
              </a:spcBef>
              <a:buSzPct val="64999"/>
              <a:defRPr/>
            </a:pPr>
            <a:r>
              <a:rPr lang="en-US" sz="4400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The Value of Customized Search</a:t>
            </a:r>
          </a:p>
          <a:p>
            <a:pPr>
              <a:buClr>
                <a:srgbClr val="0563C1"/>
              </a:buClr>
              <a:buSzPct val="64999"/>
              <a:defRPr/>
            </a:pPr>
            <a:endParaRPr lang="en-US" sz="1600" dirty="0">
              <a:ea typeface="Comic Sans MS"/>
              <a:cs typeface="Comic Sans MS"/>
              <a:sym typeface="Comic Sans MS"/>
            </a:endParaRPr>
          </a:p>
          <a:p>
            <a:pPr>
              <a:spcBef>
                <a:spcPts val="640"/>
              </a:spcBef>
              <a:buClr>
                <a:srgbClr val="0563C1"/>
              </a:buClr>
              <a:buSzPct val="64999"/>
              <a:defRPr/>
            </a:pPr>
            <a:r>
              <a:rPr lang="en-US" sz="3600" dirty="0">
                <a:latin typeface="Calibri" charset="0"/>
                <a:ea typeface="Calibri" charset="0"/>
                <a:cs typeface="Calibri" charset="0"/>
                <a:sym typeface="Tahoma"/>
              </a:rPr>
              <a:t>Just like realtors understand the housing industry, college search professionals navigate the college search landscape and understand the “behind the scenes” things.</a:t>
            </a:r>
          </a:p>
          <a:p>
            <a:pPr>
              <a:spcBef>
                <a:spcPts val="640"/>
              </a:spcBef>
              <a:buClr>
                <a:srgbClr val="0563C1"/>
              </a:buClr>
              <a:buSzPct val="64999"/>
              <a:defRPr/>
            </a:pPr>
            <a:endParaRPr lang="en-US" sz="3600" dirty="0">
              <a:latin typeface="Calibri" charset="0"/>
              <a:ea typeface="Calibri" charset="0"/>
              <a:cs typeface="Calibri" charset="0"/>
              <a:sym typeface="Tahoma"/>
            </a:endParaRPr>
          </a:p>
          <a:p>
            <a:pPr>
              <a:spcBef>
                <a:spcPts val="640"/>
              </a:spcBef>
              <a:buClr>
                <a:srgbClr val="0563C1"/>
              </a:buClr>
              <a:buSzPct val="64999"/>
              <a:defRPr/>
            </a:pPr>
            <a:r>
              <a:rPr lang="en-US" sz="3600" dirty="0">
                <a:latin typeface="Calibri" charset="0"/>
                <a:ea typeface="Calibri" charset="0"/>
                <a:cs typeface="Calibri" charset="0"/>
                <a:sym typeface="Tahoma"/>
              </a:rPr>
              <a:t>You can do it on your own, but you will often cost yourself money</a:t>
            </a:r>
          </a:p>
        </p:txBody>
      </p:sp>
    </p:spTree>
    <p:extLst>
      <p:ext uri="{BB962C8B-B14F-4D97-AF65-F5344CB8AC3E}">
        <p14:creationId xmlns:p14="http://schemas.microsoft.com/office/powerpoint/2010/main" val="287148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5"/>
          <a:stretch/>
        </p:blipFill>
        <p:spPr>
          <a:xfrm>
            <a:off x="2674035" y="13023"/>
            <a:ext cx="6927165" cy="4864329"/>
          </a:xfrm>
          <a:prstGeom prst="rect">
            <a:avLst/>
          </a:prstGeom>
        </p:spPr>
      </p:pic>
      <p:sp>
        <p:nvSpPr>
          <p:cNvPr id="4" name="Shape 354"/>
          <p:cNvSpPr/>
          <p:nvPr/>
        </p:nvSpPr>
        <p:spPr>
          <a:xfrm>
            <a:off x="2454812" y="5094703"/>
            <a:ext cx="7146388" cy="128971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indent="-342900" algn="ctr">
              <a:buClr>
                <a:srgbClr val="2B5481"/>
              </a:buClr>
              <a:buSzPct val="25000"/>
            </a:pPr>
            <a:r>
              <a:rPr lang="en-US" sz="3600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Comic Sans MS"/>
              </a:rPr>
              <a:t>Navigate the complicated process and find the right fit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03"/>
          <a:stretch/>
        </p:blipFill>
        <p:spPr>
          <a:xfrm>
            <a:off x="1511666" y="5094703"/>
            <a:ext cx="1162369" cy="166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83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54"/>
          <p:cNvSpPr/>
          <p:nvPr/>
        </p:nvSpPr>
        <p:spPr>
          <a:xfrm>
            <a:off x="3019767" y="5126642"/>
            <a:ext cx="6541477" cy="13202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indent="-342900" algn="ctr">
              <a:buClr>
                <a:srgbClr val="2B5481"/>
              </a:buClr>
              <a:buSzPct val="25000"/>
            </a:pPr>
            <a:r>
              <a:rPr lang="en-US" sz="4400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Comic Sans MS"/>
              </a:rPr>
              <a:t>Maximize the value of your college savings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03"/>
          <a:stretch/>
        </p:blipFill>
        <p:spPr>
          <a:xfrm>
            <a:off x="1699925" y="4956310"/>
            <a:ext cx="1162369" cy="16609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867BA8-2D3E-EA41-9E7A-D4A0BB30B1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560" y="154147"/>
            <a:ext cx="6435889" cy="480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59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8377"/>
            <a:ext cx="12279086" cy="7231566"/>
          </a:xfrm>
          <a:prstGeom prst="rect">
            <a:avLst/>
          </a:prstGeom>
        </p:spPr>
      </p:pic>
      <p:sp>
        <p:nvSpPr>
          <p:cNvPr id="3" name="Shape 354"/>
          <p:cNvSpPr/>
          <p:nvPr/>
        </p:nvSpPr>
        <p:spPr>
          <a:xfrm>
            <a:off x="0" y="5320145"/>
            <a:ext cx="12279086" cy="17630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indent="-342900" algn="ctr">
              <a:buClr>
                <a:schemeClr val="dk2"/>
              </a:buClr>
              <a:buSzPct val="25000"/>
            </a:pPr>
            <a:r>
              <a:rPr lang="en-US" sz="5400" b="1" dirty="0">
                <a:solidFill>
                  <a:schemeClr val="lt1"/>
                </a:solidFill>
                <a:latin typeface="Calibri" charset="0"/>
                <a:ea typeface="Calibri" charset="0"/>
                <a:cs typeface="Calibri" charset="0"/>
                <a:sym typeface="Comic Sans MS"/>
              </a:rPr>
              <a:t>College is different than when we went to school</a:t>
            </a:r>
          </a:p>
        </p:txBody>
      </p:sp>
    </p:spTree>
    <p:extLst>
      <p:ext uri="{BB962C8B-B14F-4D97-AF65-F5344CB8AC3E}">
        <p14:creationId xmlns:p14="http://schemas.microsoft.com/office/powerpoint/2010/main" val="39144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54"/>
          <p:cNvSpPr/>
          <p:nvPr/>
        </p:nvSpPr>
        <p:spPr>
          <a:xfrm>
            <a:off x="2183142" y="4817431"/>
            <a:ext cx="7526216" cy="14534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indent="-342900" algn="ctr">
              <a:buClr>
                <a:srgbClr val="2B5481"/>
              </a:buClr>
              <a:buSzPct val="25000"/>
            </a:pPr>
            <a:r>
              <a:rPr lang="en-US" sz="4400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Comic Sans MS"/>
              </a:rPr>
              <a:t>A neutral third-party </a:t>
            </a:r>
          </a:p>
          <a:p>
            <a:pPr marL="342900" indent="-342900" algn="ctr">
              <a:buClr>
                <a:srgbClr val="2B5481"/>
              </a:buClr>
              <a:buSzPct val="25000"/>
            </a:pPr>
            <a:r>
              <a:rPr lang="en-US" sz="4400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Comic Sans MS"/>
              </a:rPr>
              <a:t>that students listen to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023" y="87976"/>
            <a:ext cx="7180729" cy="47611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03"/>
          <a:stretch/>
        </p:blipFill>
        <p:spPr>
          <a:xfrm>
            <a:off x="1363748" y="4889698"/>
            <a:ext cx="1162369" cy="166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 flipV="1">
            <a:off x="1524000" y="6187005"/>
            <a:ext cx="9144000" cy="45719"/>
          </a:xfrm>
          <a:prstGeom prst="rect">
            <a:avLst/>
          </a:prstGeom>
          <a:solidFill>
            <a:srgbClr val="070D09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kern="1200" dirty="0">
              <a:solidFill>
                <a:prstClr val="white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8900953" y="130635"/>
            <a:ext cx="30074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kern="1200" dirty="0">
                <a:solidFill>
                  <a:prstClr val="white"/>
                </a:solidFill>
                <a:latin typeface="Calibri" charset="0"/>
                <a:ea typeface="Calibri" charset="0"/>
                <a:cs typeface="Calibri" charset="0"/>
              </a:rPr>
              <a:t>Questions?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94" y="5553851"/>
            <a:ext cx="2359071" cy="10252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37DE1C-890C-434A-8E9E-ED4C5598B737}"/>
              </a:ext>
            </a:extLst>
          </p:cNvPr>
          <p:cNvSpPr txBox="1"/>
          <p:nvPr/>
        </p:nvSpPr>
        <p:spPr>
          <a:xfrm>
            <a:off x="7996053" y="5724892"/>
            <a:ext cx="4051109" cy="1015663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Cozy Wittman</a:t>
            </a:r>
          </a:p>
          <a:p>
            <a:r>
              <a:rPr lang="en-US" sz="20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cwittman@collegeinsidetrack.com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612-850-5729</a:t>
            </a:r>
          </a:p>
        </p:txBody>
      </p:sp>
    </p:spTree>
    <p:extLst>
      <p:ext uri="{BB962C8B-B14F-4D97-AF65-F5344CB8AC3E}">
        <p14:creationId xmlns:p14="http://schemas.microsoft.com/office/powerpoint/2010/main" val="304455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 txBox="1">
            <a:spLocks noGrp="1"/>
          </p:cNvSpPr>
          <p:nvPr>
            <p:ph type="title"/>
          </p:nvPr>
        </p:nvSpPr>
        <p:spPr>
          <a:xfrm>
            <a:off x="1981200" y="381001"/>
            <a:ext cx="8229600" cy="847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Clr>
                <a:schemeClr val="lt2"/>
              </a:buClr>
              <a:buSzPct val="25000"/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3 Key Factors For Success</a:t>
            </a:r>
            <a:endParaRPr lang="en-US" sz="4000" dirty="0">
              <a:solidFill>
                <a:schemeClr val="l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874034" y="1561382"/>
            <a:ext cx="6616461" cy="4149305"/>
            <a:chOff x="1350033" y="1561381"/>
            <a:chExt cx="6616461" cy="4149305"/>
          </a:xfrm>
        </p:grpSpPr>
        <p:sp>
          <p:nvSpPr>
            <p:cNvPr id="2" name="Isosceles Triangle 1"/>
            <p:cNvSpPr/>
            <p:nvPr/>
          </p:nvSpPr>
          <p:spPr>
            <a:xfrm>
              <a:off x="1350033" y="1561381"/>
              <a:ext cx="6616461" cy="4149305"/>
            </a:xfrm>
            <a:prstGeom prst="triangl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5929" y="3413184"/>
              <a:ext cx="2784668" cy="2116347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4675280" y="5591121"/>
            <a:ext cx="30139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Financial</a:t>
            </a:r>
          </a:p>
        </p:txBody>
      </p:sp>
      <p:sp>
        <p:nvSpPr>
          <p:cNvPr id="7" name="Rectangle 6"/>
          <p:cNvSpPr/>
          <p:nvPr/>
        </p:nvSpPr>
        <p:spPr>
          <a:xfrm rot="18549056">
            <a:off x="2431777" y="2681646"/>
            <a:ext cx="329128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Academic</a:t>
            </a:r>
          </a:p>
        </p:txBody>
      </p:sp>
      <p:sp>
        <p:nvSpPr>
          <p:cNvPr id="8" name="Rectangle 7"/>
          <p:cNvSpPr/>
          <p:nvPr/>
        </p:nvSpPr>
        <p:spPr>
          <a:xfrm rot="3072066">
            <a:off x="7231959" y="2615860"/>
            <a:ext cx="204254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Social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71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1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 txBox="1">
            <a:spLocks noGrp="1"/>
          </p:cNvSpPr>
          <p:nvPr>
            <p:ph type="title"/>
          </p:nvPr>
        </p:nvSpPr>
        <p:spPr>
          <a:xfrm>
            <a:off x="1981200" y="381001"/>
            <a:ext cx="8229600" cy="84729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5400" dirty="0">
                <a:solidFill>
                  <a:schemeClr val="lt2"/>
                </a:solidFill>
                <a:latin typeface="Calibri" charset="0"/>
                <a:ea typeface="Calibri" charset="0"/>
                <a:cs typeface="Calibri" charset="0"/>
                <a:sym typeface="Tahoma"/>
              </a:rPr>
              <a:t>Quiz</a:t>
            </a:r>
          </a:p>
        </p:txBody>
      </p:sp>
      <p:sp>
        <p:nvSpPr>
          <p:cNvPr id="341" name="Shape 341"/>
          <p:cNvSpPr txBox="1">
            <a:spLocks noGrp="1"/>
          </p:cNvSpPr>
          <p:nvPr>
            <p:ph idx="1"/>
          </p:nvPr>
        </p:nvSpPr>
        <p:spPr>
          <a:xfrm>
            <a:off x="199901" y="1617262"/>
            <a:ext cx="11792198" cy="52407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720"/>
              </a:spcBef>
              <a:buSzPct val="64999"/>
              <a:buNone/>
            </a:pPr>
            <a:r>
              <a:rPr lang="en-US" sz="3600" dirty="0">
                <a:latin typeface="Calibri" charset="0"/>
                <a:ea typeface="Calibri" charset="0"/>
                <a:cs typeface="Calibri" charset="0"/>
              </a:rPr>
              <a:t>As a percentage, how much has state tuition increased at the University of MN since 1987?</a:t>
            </a:r>
            <a:endParaRPr lang="en-US" sz="3600" dirty="0">
              <a:solidFill>
                <a:schemeClr val="lt1"/>
              </a:solidFill>
              <a:latin typeface="Calibri" charset="0"/>
              <a:ea typeface="Calibri" charset="0"/>
              <a:cs typeface="Calibri" charset="0"/>
              <a:sym typeface="Comic Sans MS"/>
            </a:endParaRPr>
          </a:p>
          <a:p>
            <a:pPr>
              <a:spcBef>
                <a:spcPts val="720"/>
              </a:spcBef>
              <a:spcAft>
                <a:spcPts val="0"/>
              </a:spcAft>
              <a:buClr>
                <a:schemeClr val="tx1"/>
              </a:buClr>
              <a:buSzPct val="50000"/>
              <a:buFont typeface="Noto Symbol"/>
              <a:buChar char="■"/>
            </a:pPr>
            <a:r>
              <a:rPr lang="en-US" sz="3600" dirty="0">
                <a:solidFill>
                  <a:schemeClr val="lt1"/>
                </a:solidFill>
                <a:latin typeface="Calibri" charset="0"/>
                <a:ea typeface="Calibri" charset="0"/>
                <a:cs typeface="Calibri" charset="0"/>
                <a:sym typeface="Comic Sans MS"/>
              </a:rPr>
              <a:t>107%</a:t>
            </a:r>
          </a:p>
          <a:p>
            <a:pPr>
              <a:spcBef>
                <a:spcPts val="720"/>
              </a:spcBef>
              <a:spcAft>
                <a:spcPts val="0"/>
              </a:spcAft>
              <a:buClr>
                <a:schemeClr val="tx1"/>
              </a:buClr>
              <a:buSzPct val="50000"/>
              <a:buFont typeface="Noto Symbol"/>
              <a:buChar char="■"/>
            </a:pPr>
            <a:r>
              <a:rPr lang="en-US" sz="3600" dirty="0">
                <a:solidFill>
                  <a:schemeClr val="lt1"/>
                </a:solidFill>
                <a:latin typeface="Calibri" charset="0"/>
                <a:ea typeface="Calibri" charset="0"/>
                <a:cs typeface="Calibri" charset="0"/>
                <a:sym typeface="Comic Sans MS"/>
              </a:rPr>
              <a:t>230%</a:t>
            </a:r>
          </a:p>
          <a:p>
            <a:pPr>
              <a:spcBef>
                <a:spcPts val="720"/>
              </a:spcBef>
              <a:spcAft>
                <a:spcPts val="0"/>
              </a:spcAft>
              <a:buClr>
                <a:schemeClr val="tx1"/>
              </a:buClr>
              <a:buSzPct val="50000"/>
              <a:buFont typeface="Noto Symbol"/>
              <a:buChar char="■"/>
            </a:pPr>
            <a:r>
              <a:rPr lang="en-US" sz="3600" dirty="0">
                <a:solidFill>
                  <a:schemeClr val="lt1"/>
                </a:solidFill>
                <a:latin typeface="Calibri" charset="0"/>
                <a:ea typeface="Calibri" charset="0"/>
                <a:cs typeface="Calibri" charset="0"/>
                <a:sym typeface="Comic Sans MS"/>
              </a:rPr>
              <a:t>350%</a:t>
            </a:r>
          </a:p>
          <a:p>
            <a:pPr>
              <a:spcBef>
                <a:spcPts val="720"/>
              </a:spcBef>
              <a:spcAft>
                <a:spcPts val="0"/>
              </a:spcAft>
              <a:buClr>
                <a:schemeClr val="tx1"/>
              </a:buClr>
              <a:buSzPct val="50000"/>
              <a:buFont typeface="Noto Symbol"/>
              <a:buChar char="■"/>
            </a:pPr>
            <a:r>
              <a:rPr lang="en-US" sz="3600" dirty="0">
                <a:solidFill>
                  <a:schemeClr val="lt1"/>
                </a:solidFill>
                <a:latin typeface="Calibri" charset="0"/>
                <a:ea typeface="Calibri" charset="0"/>
                <a:cs typeface="Calibri" charset="0"/>
                <a:sym typeface="Comic Sans MS"/>
              </a:rPr>
              <a:t>570%</a:t>
            </a:r>
          </a:p>
          <a:p>
            <a:pPr>
              <a:spcBef>
                <a:spcPts val="720"/>
              </a:spcBef>
              <a:spcAft>
                <a:spcPts val="0"/>
              </a:spcAft>
              <a:buClr>
                <a:schemeClr val="tx1"/>
              </a:buClr>
              <a:buSzPct val="50000"/>
              <a:buFont typeface="Noto Symbol"/>
              <a:buChar char="■"/>
            </a:pPr>
            <a:r>
              <a:rPr lang="en-US" sz="3600" dirty="0">
                <a:solidFill>
                  <a:schemeClr val="lt1"/>
                </a:solidFill>
                <a:latin typeface="Calibri" charset="0"/>
                <a:ea typeface="Calibri" charset="0"/>
                <a:cs typeface="Calibri" charset="0"/>
                <a:sym typeface="Comic Sans MS"/>
              </a:rPr>
              <a:t>I need my T1 calculator to figure that out</a:t>
            </a:r>
          </a:p>
          <a:p>
            <a:pPr indent="-194310">
              <a:spcBef>
                <a:spcPts val="720"/>
              </a:spcBef>
              <a:spcAft>
                <a:spcPts val="0"/>
              </a:spcAft>
              <a:buNone/>
            </a:pPr>
            <a:endParaRPr sz="3600" dirty="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52250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title"/>
          </p:nvPr>
        </p:nvSpPr>
        <p:spPr>
          <a:xfrm>
            <a:off x="-126124" y="381001"/>
            <a:ext cx="12192000" cy="9490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6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Tahoma"/>
              </a:rPr>
              <a:t>University of MN increase since ‘87</a:t>
            </a:r>
          </a:p>
        </p:txBody>
      </p:sp>
      <p:sp>
        <p:nvSpPr>
          <p:cNvPr id="381" name="Shape 381"/>
          <p:cNvSpPr txBox="1">
            <a:spLocks noGrp="1"/>
          </p:cNvSpPr>
          <p:nvPr>
            <p:ph idx="1"/>
          </p:nvPr>
        </p:nvSpPr>
        <p:spPr>
          <a:xfrm>
            <a:off x="2095686" y="1330036"/>
            <a:ext cx="6929436" cy="13017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64999"/>
              <a:buNone/>
            </a:pPr>
            <a:r>
              <a:rPr lang="en-US" sz="6000" dirty="0">
                <a:solidFill>
                  <a:schemeClr val="lt1"/>
                </a:solidFill>
                <a:latin typeface="Calibri" charset="0"/>
                <a:ea typeface="Calibri" charset="0"/>
                <a:cs typeface="Calibri" charset="0"/>
                <a:sym typeface="Tahoma"/>
              </a:rPr>
              <a:t>570%</a:t>
            </a:r>
          </a:p>
        </p:txBody>
      </p:sp>
      <p:sp>
        <p:nvSpPr>
          <p:cNvPr id="4" name="Shape 380"/>
          <p:cNvSpPr txBox="1">
            <a:spLocks/>
          </p:cNvSpPr>
          <p:nvPr/>
        </p:nvSpPr>
        <p:spPr>
          <a:xfrm>
            <a:off x="1596921" y="2989139"/>
            <a:ext cx="8240761" cy="3506253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>
                <a:lumMod val="50000"/>
              </a:schemeClr>
            </a:outerShdw>
          </a:effectLst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>
              <a:buSzPct val="25000"/>
              <a:defRPr/>
            </a:pPr>
            <a:r>
              <a:rPr lang="en-US" sz="6000" dirty="0">
                <a:solidFill>
                  <a:schemeClr val="tx1"/>
                </a:solidFill>
                <a:effectLst>
                  <a:innerShdw blurRad="38100" dist="38100" dir="2700000">
                    <a:prstClr val="black">
                      <a:alpha val="0"/>
                    </a:prstClr>
                  </a:innerShdw>
                </a:effectLst>
                <a:latin typeface="Calibri" charset="0"/>
                <a:ea typeface="Calibri" charset="0"/>
                <a:cs typeface="Calibri" charset="0"/>
                <a:sym typeface="Tahoma"/>
              </a:rPr>
              <a:t>Private Colleges</a:t>
            </a:r>
          </a:p>
          <a:p>
            <a:pPr>
              <a:buSzPct val="25000"/>
              <a:defRPr/>
            </a:pPr>
            <a:r>
              <a:rPr lang="en-US" sz="6000" dirty="0">
                <a:solidFill>
                  <a:schemeClr val="tx1"/>
                </a:solidFill>
                <a:effectLst>
                  <a:innerShdw blurRad="38100" dist="38100" dir="2700000">
                    <a:prstClr val="black">
                      <a:alpha val="0"/>
                    </a:prstClr>
                  </a:innerShdw>
                </a:effectLst>
                <a:latin typeface="Calibri" charset="0"/>
                <a:ea typeface="Calibri" charset="0"/>
                <a:cs typeface="Calibri" charset="0"/>
                <a:sym typeface="Tahoma"/>
              </a:rPr>
              <a:t>415%</a:t>
            </a:r>
          </a:p>
          <a:p>
            <a:pPr>
              <a:buSzPct val="25000"/>
              <a:defRPr/>
            </a:pPr>
            <a:endParaRPr lang="en-US" sz="4400" dirty="0">
              <a:solidFill>
                <a:schemeClr val="tx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alibri" charset="0"/>
              <a:ea typeface="Calibri" charset="0"/>
              <a:cs typeface="Calibri" charset="0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63304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 txBox="1">
            <a:spLocks noGrp="1"/>
          </p:cNvSpPr>
          <p:nvPr>
            <p:ph type="body" idx="4294967295"/>
          </p:nvPr>
        </p:nvSpPr>
        <p:spPr>
          <a:xfrm>
            <a:off x="1524000" y="18288"/>
            <a:ext cx="9144000" cy="683971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880"/>
              </a:spcBef>
              <a:spcAft>
                <a:spcPts val="0"/>
              </a:spcAft>
              <a:buFont typeface="Noto Symbol"/>
              <a:buChar char="■"/>
            </a:pPr>
            <a:r>
              <a:rPr lang="en-US" sz="4800" dirty="0">
                <a:solidFill>
                  <a:schemeClr val="lt1"/>
                </a:solidFill>
                <a:latin typeface="Calibri" charset="0"/>
                <a:ea typeface="Calibri" charset="0"/>
                <a:cs typeface="Calibri" charset="0"/>
                <a:sym typeface="Comic Sans MS"/>
              </a:rPr>
              <a:t>NYU: $73,208</a:t>
            </a:r>
          </a:p>
          <a:p>
            <a:pPr algn="ctr">
              <a:spcBef>
                <a:spcPts val="880"/>
              </a:spcBef>
              <a:spcAft>
                <a:spcPts val="0"/>
              </a:spcAft>
              <a:buFont typeface="Noto Symbol"/>
              <a:buChar char="■"/>
            </a:pPr>
            <a:r>
              <a:rPr lang="en-US" sz="4800" dirty="0">
                <a:solidFill>
                  <a:schemeClr val="lt1"/>
                </a:solidFill>
                <a:latin typeface="Calibri" charset="0"/>
                <a:ea typeface="Calibri" charset="0"/>
                <a:cs typeface="Calibri" charset="0"/>
                <a:sym typeface="Comic Sans MS"/>
              </a:rPr>
              <a:t>Northwestern: $72,980</a:t>
            </a:r>
          </a:p>
          <a:p>
            <a:pPr algn="ctr">
              <a:spcBef>
                <a:spcPts val="880"/>
              </a:spcBef>
              <a:spcAft>
                <a:spcPts val="0"/>
              </a:spcAft>
              <a:buFont typeface="Noto Symbol"/>
              <a:buChar char="■"/>
            </a:pPr>
            <a:r>
              <a:rPr lang="en-US" sz="4800" dirty="0">
                <a:solidFill>
                  <a:schemeClr val="lt1"/>
                </a:solidFill>
                <a:latin typeface="Calibri" charset="0"/>
                <a:ea typeface="Calibri" charset="0"/>
                <a:cs typeface="Calibri" charset="0"/>
                <a:sym typeface="Comic Sans MS"/>
              </a:rPr>
              <a:t>USC: $72,277</a:t>
            </a:r>
          </a:p>
          <a:p>
            <a:pPr algn="ctr">
              <a:spcBef>
                <a:spcPts val="880"/>
              </a:spcBef>
              <a:spcAft>
                <a:spcPts val="0"/>
              </a:spcAft>
              <a:buFont typeface="Noto Symbol"/>
              <a:buChar char="■"/>
            </a:pPr>
            <a:r>
              <a:rPr lang="en-US" sz="4800" dirty="0">
                <a:solidFill>
                  <a:schemeClr val="lt1"/>
                </a:solidFill>
                <a:latin typeface="Calibri" charset="0"/>
                <a:ea typeface="Calibri" charset="0"/>
                <a:cs typeface="Calibri" charset="0"/>
                <a:sym typeface="Comic Sans MS"/>
              </a:rPr>
              <a:t>Boston College: $70,588</a:t>
            </a:r>
          </a:p>
          <a:p>
            <a:pPr algn="ctr">
              <a:spcBef>
                <a:spcPts val="880"/>
              </a:spcBef>
              <a:spcAft>
                <a:spcPts val="0"/>
              </a:spcAft>
              <a:buFont typeface="Noto Symbol"/>
              <a:buChar char="■"/>
            </a:pPr>
            <a:r>
              <a:rPr lang="en-US" sz="4800" dirty="0">
                <a:solidFill>
                  <a:schemeClr val="lt1"/>
                </a:solidFill>
                <a:latin typeface="Calibri" charset="0"/>
                <a:ea typeface="Calibri" charset="0"/>
                <a:cs typeface="Calibri" charset="0"/>
                <a:sym typeface="Comic Sans MS"/>
              </a:rPr>
              <a:t>Carleton: $64,420</a:t>
            </a:r>
          </a:p>
          <a:p>
            <a:pPr algn="ctr">
              <a:spcBef>
                <a:spcPts val="880"/>
              </a:spcBef>
              <a:spcAft>
                <a:spcPts val="0"/>
              </a:spcAft>
              <a:buFont typeface="Noto Symbol"/>
              <a:buChar char="■"/>
            </a:pPr>
            <a:r>
              <a:rPr lang="en-US" sz="4800" dirty="0">
                <a:solidFill>
                  <a:schemeClr val="lt1"/>
                </a:solidFill>
                <a:latin typeface="Calibri" charset="0"/>
                <a:ea typeface="Calibri" charset="0"/>
                <a:cs typeface="Calibri" charset="0"/>
                <a:sym typeface="Comic Sans MS"/>
              </a:rPr>
              <a:t>St. Ben’s (MN): $56,880</a:t>
            </a:r>
          </a:p>
          <a:p>
            <a:pPr algn="ctr">
              <a:spcBef>
                <a:spcPts val="880"/>
              </a:spcBef>
              <a:spcAft>
                <a:spcPts val="0"/>
              </a:spcAft>
              <a:buFont typeface="Noto Symbol"/>
              <a:buChar char="■"/>
            </a:pPr>
            <a:r>
              <a:rPr lang="en-US" sz="4800" dirty="0">
                <a:solidFill>
                  <a:schemeClr val="lt1"/>
                </a:solidFill>
                <a:latin typeface="Calibri" charset="0"/>
                <a:ea typeface="Calibri" charset="0"/>
                <a:cs typeface="Calibri" charset="0"/>
                <a:sym typeface="Comic Sans MS"/>
              </a:rPr>
              <a:t>St. Thomas: $55,933</a:t>
            </a:r>
          </a:p>
          <a:p>
            <a:pPr algn="ctr">
              <a:spcBef>
                <a:spcPts val="880"/>
              </a:spcBef>
              <a:spcAft>
                <a:spcPts val="0"/>
              </a:spcAft>
              <a:buFont typeface="Noto Symbol"/>
              <a:buChar char="■"/>
            </a:pPr>
            <a:r>
              <a:rPr lang="en-US" sz="4800" dirty="0">
                <a:solidFill>
                  <a:schemeClr val="lt1"/>
                </a:solidFill>
                <a:latin typeface="Calibri" charset="0"/>
                <a:ea typeface="Calibri" charset="0"/>
                <a:cs typeface="Calibri" charset="0"/>
                <a:sym typeface="Comic Sans MS"/>
              </a:rPr>
              <a:t>University of MN: </a:t>
            </a:r>
            <a:r>
              <a:rPr lang="en-US" sz="4800">
                <a:solidFill>
                  <a:schemeClr val="lt1"/>
                </a:solidFill>
                <a:latin typeface="Calibri" charset="0"/>
                <a:ea typeface="Calibri" charset="0"/>
                <a:cs typeface="Calibri" charset="0"/>
                <a:sym typeface="Comic Sans MS"/>
              </a:rPr>
              <a:t>$29,153</a:t>
            </a:r>
            <a:endParaRPr lang="en-US" sz="4800" dirty="0">
              <a:solidFill>
                <a:schemeClr val="lt1"/>
              </a:solidFill>
              <a:latin typeface="Calibri" charset="0"/>
              <a:ea typeface="Calibri" charset="0"/>
              <a:cs typeface="Calibri" charset="0"/>
              <a:sym typeface="Comic Sans MS"/>
            </a:endParaRPr>
          </a:p>
          <a:p>
            <a:pPr algn="ctr">
              <a:spcBef>
                <a:spcPts val="880"/>
              </a:spcBef>
              <a:spcAft>
                <a:spcPts val="0"/>
              </a:spcAft>
              <a:buClr>
                <a:schemeClr val="tx1"/>
              </a:buClr>
              <a:buSzPct val="50000"/>
              <a:buFont typeface="Noto Symbol"/>
              <a:buChar char="■"/>
            </a:pPr>
            <a:endParaRPr lang="en-US" sz="4800" dirty="0">
              <a:solidFill>
                <a:schemeClr val="lt1"/>
              </a:solidFill>
              <a:latin typeface="Calibri" charset="0"/>
              <a:ea typeface="Calibri" charset="0"/>
              <a:cs typeface="Calibri" charset="0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94671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8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48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54"/>
          <p:cNvSpPr/>
          <p:nvPr/>
        </p:nvSpPr>
        <p:spPr>
          <a:xfrm>
            <a:off x="1261241" y="3398293"/>
            <a:ext cx="9884979" cy="33835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lIns="91425" tIns="45700" rIns="91425" bIns="45700" anchor="t" anchorCtr="0">
            <a:noAutofit/>
          </a:bodyPr>
          <a:lstStyle/>
          <a:p>
            <a:pPr marL="342900" indent="-342900" algn="ctr">
              <a:buClr>
                <a:schemeClr val="dk2"/>
              </a:buClr>
              <a:buSzPct val="25000"/>
            </a:pPr>
            <a:r>
              <a:rPr lang="en-US" sz="4800" b="1" dirty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  <a:sym typeface="Comic Sans MS"/>
              </a:rPr>
              <a:t>There is no purchase </a:t>
            </a:r>
          </a:p>
          <a:p>
            <a:pPr marL="342900" indent="-342900" algn="ctr">
              <a:buClr>
                <a:schemeClr val="dk2"/>
              </a:buClr>
              <a:buSzPct val="25000"/>
            </a:pPr>
            <a:r>
              <a:rPr lang="en-US" sz="4800" b="1" dirty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  <a:sym typeface="Comic Sans MS"/>
              </a:rPr>
              <a:t>as significant as college that people know so little about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1F2F0B-6FA7-684B-B984-A407A819D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241" y="105957"/>
            <a:ext cx="9632731" cy="316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9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Motyw pakietu Office">
  <a:themeElements>
    <a:clrScheme name="Motyw pakietu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Motyw pakietu 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23191</TotalTime>
  <Words>1088</Words>
  <Application>Microsoft Macintosh PowerPoint</Application>
  <PresentationFormat>Widescreen</PresentationFormat>
  <Paragraphs>171</Paragraphs>
  <Slides>31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Arial</vt:lpstr>
      <vt:lpstr>Calibri</vt:lpstr>
      <vt:lpstr>Calibri Light</vt:lpstr>
      <vt:lpstr>Comic Sans MS</vt:lpstr>
      <vt:lpstr>Noto Symbol</vt:lpstr>
      <vt:lpstr>Open Sans</vt:lpstr>
      <vt:lpstr>Tahoma</vt:lpstr>
      <vt:lpstr>Wingdings</vt:lpstr>
      <vt:lpstr>Motyw pakietu Office</vt:lpstr>
      <vt:lpstr>2_Motyw pakietu Office</vt:lpstr>
      <vt:lpstr>1_Textured</vt:lpstr>
      <vt:lpstr>2_Textured</vt:lpstr>
      <vt:lpstr>6_Motyw pakietu Office</vt:lpstr>
      <vt:lpstr>PowerPoint Presentation</vt:lpstr>
      <vt:lpstr>bb</vt:lpstr>
      <vt:lpstr>PowerPoint Presentation</vt:lpstr>
      <vt:lpstr>3 Key Factors For Success</vt:lpstr>
      <vt:lpstr>Quiz</vt:lpstr>
      <vt:lpstr>University of MN increase since ‘87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Tip #1</vt:lpstr>
      <vt:lpstr>Tip #2</vt:lpstr>
      <vt:lpstr>PowerPoint Presentation</vt:lpstr>
      <vt:lpstr>Tip #3</vt:lpstr>
      <vt:lpstr>PowerPoint Presentation</vt:lpstr>
      <vt:lpstr>Top 2 mistakes families make with merit aid?</vt:lpstr>
      <vt:lpstr>Look for schools …</vt:lpstr>
      <vt:lpstr>Tip #4</vt:lpstr>
      <vt:lpstr>Tip #5</vt:lpstr>
      <vt:lpstr>Anatomy of 1 College’s Merit Aid</vt:lpstr>
      <vt:lpstr>Tip #6</vt:lpstr>
      <vt:lpstr>Tip #7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Wills</dc:creator>
  <cp:lastModifiedBy>Cozette Wittman</cp:lastModifiedBy>
  <cp:revision>126</cp:revision>
  <cp:lastPrinted>2017-06-23T14:28:12Z</cp:lastPrinted>
  <dcterms:modified xsi:type="dcterms:W3CDTF">2020-03-31T22:18:57Z</dcterms:modified>
</cp:coreProperties>
</file>