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e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401" r:id="rId4"/>
    <p:sldId id="402" r:id="rId5"/>
    <p:sldId id="403" r:id="rId6"/>
    <p:sldId id="404" r:id="rId7"/>
    <p:sldId id="259" r:id="rId8"/>
    <p:sldId id="387" r:id="rId9"/>
    <p:sldId id="400" r:id="rId10"/>
    <p:sldId id="260" r:id="rId11"/>
    <p:sldId id="392" r:id="rId12"/>
    <p:sldId id="405" r:id="rId13"/>
    <p:sldId id="366" r:id="rId14"/>
    <p:sldId id="388" r:id="rId15"/>
    <p:sldId id="3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y benanav" initials="jb" lastIdx="1" clrIdx="0">
    <p:extLst>
      <p:ext uri="{19B8F6BF-5375-455C-9EA6-DF929625EA0E}">
        <p15:presenceInfo xmlns:p15="http://schemas.microsoft.com/office/powerpoint/2012/main" userId="53e768448ab9d04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995" autoAdjust="0"/>
  </p:normalViewPr>
  <p:slideViewPr>
    <p:cSldViewPr snapToGrid="0" snapToObjects="1">
      <p:cViewPr varScale="1">
        <p:scale>
          <a:sx n="90" d="100"/>
          <a:sy n="90" d="100"/>
        </p:scale>
        <p:origin x="232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E03E4-7028-7C43-AF58-289DA66789BC}" type="datetimeFigureOut">
              <a:rPr lang="en-US" smtClean="0"/>
              <a:t>4/1/20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3D629-0876-7440-915D-52C70D11F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75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117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Shape 735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6" name="Shape 736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6913"/>
            <a:ext cx="6192837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2251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5AE6D-1C8F-C14C-B6A4-6A9A9A6CD87A}" type="datetimeFigureOut">
              <a:rPr lang="en-US" smtClean="0"/>
              <a:t>4/1/20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CD72D-C652-944A-AF9E-87BC831D5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9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5AE6D-1C8F-C14C-B6A4-6A9A9A6CD87A}" type="datetimeFigureOut">
              <a:rPr lang="en-US" smtClean="0"/>
              <a:t>4/1/20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CD72D-C652-944A-AF9E-87BC831D5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6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5AE6D-1C8F-C14C-B6A4-6A9A9A6CD87A}" type="datetimeFigureOut">
              <a:rPr lang="en-US" smtClean="0"/>
              <a:t>4/1/20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CD72D-C652-944A-AF9E-87BC831D5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3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5AE6D-1C8F-C14C-B6A4-6A9A9A6CD87A}" type="datetimeFigureOut">
              <a:rPr lang="en-US" smtClean="0"/>
              <a:t>4/1/20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CD72D-C652-944A-AF9E-87BC831D5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2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5AE6D-1C8F-C14C-B6A4-6A9A9A6CD87A}" type="datetimeFigureOut">
              <a:rPr lang="en-US" smtClean="0"/>
              <a:t>4/1/20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CD72D-C652-944A-AF9E-87BC831D5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38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5AE6D-1C8F-C14C-B6A4-6A9A9A6CD87A}" type="datetimeFigureOut">
              <a:rPr lang="en-US" smtClean="0"/>
              <a:t>4/1/20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CD72D-C652-944A-AF9E-87BC831D5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1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5AE6D-1C8F-C14C-B6A4-6A9A9A6CD87A}" type="datetimeFigureOut">
              <a:rPr lang="en-US" smtClean="0"/>
              <a:t>4/1/20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CD72D-C652-944A-AF9E-87BC831D5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3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5AE6D-1C8F-C14C-B6A4-6A9A9A6CD87A}" type="datetimeFigureOut">
              <a:rPr lang="en-US" smtClean="0"/>
              <a:t>4/1/20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CD72D-C652-944A-AF9E-87BC831D5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24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5AE6D-1C8F-C14C-B6A4-6A9A9A6CD87A}" type="datetimeFigureOut">
              <a:rPr lang="en-US" smtClean="0"/>
              <a:t>4/1/20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CD72D-C652-944A-AF9E-87BC831D5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6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5AE6D-1C8F-C14C-B6A4-6A9A9A6CD87A}" type="datetimeFigureOut">
              <a:rPr lang="en-US" smtClean="0"/>
              <a:t>4/1/20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CD72D-C652-944A-AF9E-87BC831D5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4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5AE6D-1C8F-C14C-B6A4-6A9A9A6CD87A}" type="datetimeFigureOut">
              <a:rPr lang="en-US" smtClean="0"/>
              <a:t>4/1/20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CD72D-C652-944A-AF9E-87BC831D5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6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5AE6D-1C8F-C14C-B6A4-6A9A9A6CD87A}" type="datetimeFigureOut">
              <a:rPr lang="en-US" smtClean="0"/>
              <a:t>4/1/20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CD72D-C652-944A-AF9E-87BC831D5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51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visit.com/collegesearch/" TargetMode="External"/><Relationship Id="rId2" Type="http://schemas.openxmlformats.org/officeDocument/2006/relationships/hyperlink" Target="https://www.campusreel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campustours.com/" TargetMode="External"/><Relationship Id="rId4" Type="http://schemas.openxmlformats.org/officeDocument/2006/relationships/hyperlink" Target="https://campustours.com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7CFA2B-04AB-714B-987C-47370C8E1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28688"/>
            <a:ext cx="9144000" cy="1238250"/>
          </a:xfrm>
          <a:solidFill>
            <a:srgbClr val="C00000">
              <a:alpha val="69000"/>
            </a:srgbClr>
          </a:solidFill>
        </p:spPr>
        <p:txBody>
          <a:bodyPr>
            <a:normAutofit/>
          </a:bodyPr>
          <a:lstStyle/>
          <a:p>
            <a:r>
              <a:rPr lang="en-US" sz="8000" dirty="0">
                <a:latin typeface="+mn-lt"/>
              </a:rPr>
              <a:t>Covid-19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D28BF62-60E4-0045-93C4-AFD29EE42B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01926"/>
            <a:ext cx="9144000" cy="1655762"/>
          </a:xfrm>
          <a:solidFill>
            <a:srgbClr val="C00000">
              <a:alpha val="69000"/>
            </a:srgbClr>
          </a:solidFill>
        </p:spPr>
        <p:txBody>
          <a:bodyPr>
            <a:normAutofit/>
          </a:bodyPr>
          <a:lstStyle/>
          <a:p>
            <a:r>
              <a:rPr lang="en-US" sz="4000" b="1" dirty="0"/>
              <a:t>Navigating the Changing Landscape for High School Juniors/Seniors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8BA44A-C954-5745-A389-C2490454B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30" y="5129999"/>
            <a:ext cx="3347224" cy="14430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D71CA0-30A8-D646-B678-B014C67A543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93000"/>
          </a:blip>
          <a:stretch>
            <a:fillRect/>
          </a:stretch>
        </p:blipFill>
        <p:spPr>
          <a:xfrm>
            <a:off x="8743950" y="5124014"/>
            <a:ext cx="2786064" cy="144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7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1B4806-91D8-6347-9620-7BAE1C2FE27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800" b="1" dirty="0"/>
              <a:t>Take advantage of Virtual Tour Sites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A4EF64-057F-FD49-8C82-CBC8D86DB003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Clr>
                <a:srgbClr val="0070C0"/>
              </a:buClr>
            </a:pPr>
            <a:r>
              <a:rPr lang="en-US" dirty="0"/>
              <a:t> </a:t>
            </a:r>
            <a:r>
              <a:rPr lang="en-US" dirty="0">
                <a:hlinkClick r:id="rId2"/>
              </a:rPr>
              <a:t>https://www.campusreel.org/</a:t>
            </a:r>
            <a:r>
              <a:rPr lang="en-US" dirty="0"/>
              <a:t>  </a:t>
            </a:r>
          </a:p>
          <a:p>
            <a:pPr marL="0" indent="0">
              <a:buClr>
                <a:srgbClr val="0070C0"/>
              </a:buClr>
              <a:buNone/>
            </a:pPr>
            <a:endParaRPr lang="en-US" dirty="0"/>
          </a:p>
          <a:p>
            <a:pPr>
              <a:buClr>
                <a:srgbClr val="0070C0"/>
              </a:buClr>
            </a:pPr>
            <a:r>
              <a:rPr lang="en-US" dirty="0">
                <a:hlinkClick r:id="rId3"/>
              </a:rPr>
              <a:t>https://www.youvisit.com/collegesearch/</a:t>
            </a:r>
            <a:r>
              <a:rPr lang="en-US" dirty="0"/>
              <a:t>   </a:t>
            </a:r>
          </a:p>
          <a:p>
            <a:pPr>
              <a:buClr>
                <a:srgbClr val="0070C0"/>
              </a:buClr>
            </a:pPr>
            <a:endParaRPr lang="en-US" dirty="0"/>
          </a:p>
          <a:p>
            <a:pPr>
              <a:buClr>
                <a:srgbClr val="0070C0"/>
              </a:buClr>
            </a:pPr>
            <a:r>
              <a:rPr lang="en-US" dirty="0"/>
              <a:t> </a:t>
            </a:r>
            <a:r>
              <a:rPr lang="en-US" u="sng" dirty="0">
                <a:hlinkClick r:id="rId4"/>
              </a:rPr>
              <a:t>https://campustours.com/</a:t>
            </a:r>
            <a:r>
              <a:rPr lang="en-US" dirty="0"/>
              <a:t>  </a:t>
            </a:r>
          </a:p>
          <a:p>
            <a:pPr>
              <a:buClr>
                <a:srgbClr val="0070C0"/>
              </a:buClr>
            </a:pPr>
            <a:endParaRPr lang="en-US" dirty="0"/>
          </a:p>
          <a:p>
            <a:pPr>
              <a:buClr>
                <a:srgbClr val="0070C0"/>
              </a:buClr>
            </a:pPr>
            <a:r>
              <a:rPr lang="en-US" dirty="0">
                <a:hlinkClick r:id="rId5"/>
              </a:rPr>
              <a:t>https://www.ecampustours.com/</a:t>
            </a:r>
            <a:endParaRPr lang="en-US" dirty="0"/>
          </a:p>
          <a:p>
            <a:pPr>
              <a:buClr>
                <a:srgbClr val="0070C0"/>
              </a:buClr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03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0DBC0E9-D0B7-5C4E-858C-FC2FBDAFD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689306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</a:rPr>
              <a:t>Longer Term Ramifications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4E8042-4B55-C442-9F59-AAF07D756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8851"/>
            <a:ext cx="10515600" cy="3948112"/>
          </a:xfrm>
          <a:solidFill>
            <a:schemeClr val="accent6">
              <a:lumMod val="60000"/>
              <a:lumOff val="40000"/>
              <a:alpha val="88000"/>
            </a:schemeClr>
          </a:solidFill>
        </p:spPr>
        <p:txBody>
          <a:bodyPr>
            <a:normAutofit/>
          </a:bodyPr>
          <a:lstStyle/>
          <a:p>
            <a:r>
              <a:rPr lang="en-US" sz="3200" dirty="0"/>
              <a:t>Test Optional Schools</a:t>
            </a:r>
          </a:p>
          <a:p>
            <a:pPr lvl="1"/>
            <a:r>
              <a:rPr lang="en-US" sz="2000" dirty="0"/>
              <a:t>More holistic review of students</a:t>
            </a:r>
          </a:p>
          <a:p>
            <a:pPr lvl="1"/>
            <a:r>
              <a:rPr lang="en-US" sz="2000" dirty="0"/>
              <a:t>Essays/demonstrated interest/curriculum rigor</a:t>
            </a:r>
          </a:p>
          <a:p>
            <a:pPr lvl="1"/>
            <a:r>
              <a:rPr lang="en-US" sz="2000" dirty="0"/>
              <a:t>Potential to set new standards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3200" dirty="0"/>
              <a:t>Some colleges will likely not survive</a:t>
            </a:r>
          </a:p>
          <a:p>
            <a:pPr lvl="1"/>
            <a:r>
              <a:rPr lang="en-US" sz="2000" dirty="0"/>
              <a:t>Shifting volumes of kids may make relatively risk neutral schools riskier</a:t>
            </a:r>
          </a:p>
          <a:p>
            <a:pPr lvl="1"/>
            <a:r>
              <a:rPr lang="en-US" sz="2000" dirty="0"/>
              <a:t>Large flagship universities will be increasingly more challenging to get into</a:t>
            </a:r>
          </a:p>
          <a:p>
            <a:pPr lvl="1"/>
            <a:r>
              <a:rPr lang="en-US" sz="2000" dirty="0"/>
              <a:t>More high demand schools may become less merit giving as demand increases</a:t>
            </a:r>
          </a:p>
          <a:p>
            <a:pPr lvl="1"/>
            <a:r>
              <a:rPr lang="en-US" sz="2000" dirty="0"/>
              <a:t>Opportunities if you will look further away</a:t>
            </a:r>
          </a:p>
          <a:p>
            <a:pPr lvl="1"/>
            <a:endParaRPr lang="en-US" sz="1800" dirty="0"/>
          </a:p>
          <a:p>
            <a:pPr lvl="1"/>
            <a:endParaRPr lang="en-US" sz="32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2285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4512CD-9A42-AF42-82B5-9A589EB25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97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8" name="Shape 7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694" y="154451"/>
            <a:ext cx="3013643" cy="1390570"/>
          </a:xfrm>
          <a:prstGeom prst="rect">
            <a:avLst/>
          </a:prstGeom>
          <a:noFill/>
          <a:ln>
            <a:noFill/>
          </a:ln>
        </p:spPr>
      </p:pic>
      <p:sp>
        <p:nvSpPr>
          <p:cNvPr id="739" name="Shape 739"/>
          <p:cNvSpPr txBox="1"/>
          <p:nvPr/>
        </p:nvSpPr>
        <p:spPr>
          <a:xfrm>
            <a:off x="123695" y="2181990"/>
            <a:ext cx="11936926" cy="44648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0563C1"/>
              </a:buClr>
            </a:pP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640"/>
              </a:spcBef>
              <a:buClr>
                <a:srgbClr val="0563C1"/>
              </a:buClr>
              <a:buSzPct val="50000"/>
              <a:buFont typeface="Noto Sans Symbols"/>
              <a:buChar char="■"/>
            </a:pP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 advantage of the college consultation – fill out your google doc</a:t>
            </a:r>
          </a:p>
          <a:p>
            <a:pPr>
              <a:spcBef>
                <a:spcPts val="640"/>
              </a:spcBef>
              <a:buClr>
                <a:srgbClr val="0563C1"/>
              </a:buClr>
              <a:buSzPct val="50000"/>
            </a:pPr>
            <a:endParaRPr lang="en-US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640"/>
              </a:spcBef>
              <a:buClr>
                <a:srgbClr val="0563C1"/>
              </a:buClr>
              <a:buSzPct val="50000"/>
              <a:buFont typeface="Noto Sans Symbols"/>
              <a:buChar char="■"/>
            </a:pP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 too young yet? Let us know and we’ll reach out at the appropriate time</a:t>
            </a:r>
          </a:p>
          <a:p>
            <a:pPr marL="342900" indent="-342900">
              <a:spcBef>
                <a:spcPts val="640"/>
              </a:spcBef>
              <a:buClr>
                <a:srgbClr val="0563C1"/>
              </a:buClr>
              <a:buSzPct val="50000"/>
              <a:buFont typeface="Noto Sans Symbols"/>
              <a:buChar char="■"/>
            </a:pPr>
            <a:endParaRPr lang="en-US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640"/>
              </a:spcBef>
              <a:buClr>
                <a:srgbClr val="0563C1"/>
              </a:buClr>
              <a:buSzPct val="50000"/>
              <a:buFont typeface="Noto Sans Symbols"/>
              <a:buChar char="■"/>
            </a:pP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Family Newsletter about important college information/Follow us on FB</a:t>
            </a:r>
          </a:p>
          <a:p>
            <a:pPr marL="342900" indent="-342900">
              <a:spcBef>
                <a:spcPts val="640"/>
              </a:spcBef>
              <a:buClr>
                <a:srgbClr val="0563C1"/>
              </a:buClr>
              <a:buSzPct val="50000"/>
              <a:buFont typeface="Noto Sans Symbols"/>
              <a:buChar char="■"/>
            </a:pPr>
            <a:endParaRPr lang="en-US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640"/>
              </a:spcBef>
              <a:buClr>
                <a:srgbClr val="0563C1"/>
              </a:buClr>
              <a:buSzPct val="50000"/>
              <a:buFont typeface="Noto Sans Symbols"/>
              <a:buChar char="■"/>
            </a:pP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 you learn something new? Share us with the people you know!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8845F3-C406-AF4A-B2E9-324607BF7DEC}"/>
              </a:ext>
            </a:extLst>
          </p:cNvPr>
          <p:cNvSpPr txBox="1"/>
          <p:nvPr/>
        </p:nvSpPr>
        <p:spPr>
          <a:xfrm>
            <a:off x="4050994" y="1412549"/>
            <a:ext cx="36231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0070C0"/>
              </a:buClr>
              <a:buSzPct val="25000"/>
            </a:pPr>
            <a:r>
              <a:rPr lang="en-US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Housekeeping!</a:t>
            </a:r>
          </a:p>
        </p:txBody>
      </p:sp>
    </p:spTree>
    <p:extLst>
      <p:ext uri="{BB962C8B-B14F-4D97-AF65-F5344CB8AC3E}">
        <p14:creationId xmlns:p14="http://schemas.microsoft.com/office/powerpoint/2010/main" val="50555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8371"/>
            <a:ext cx="3173506" cy="1369329"/>
          </a:xfrm>
          <a:prstGeom prst="rect">
            <a:avLst/>
          </a:prstGeom>
        </p:spPr>
      </p:pic>
      <p:sp>
        <p:nvSpPr>
          <p:cNvPr id="4" name="Shape 341"/>
          <p:cNvSpPr txBox="1">
            <a:spLocks/>
          </p:cNvSpPr>
          <p:nvPr/>
        </p:nvSpPr>
        <p:spPr>
          <a:xfrm>
            <a:off x="157656" y="2429300"/>
            <a:ext cx="11855668" cy="425527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lvl="0">
              <a:buClr>
                <a:schemeClr val="hlink"/>
              </a:buClr>
              <a:buSzPct val="64999"/>
            </a:pPr>
            <a:endParaRPr lang="en-US" sz="1600" dirty="0">
              <a:solidFill>
                <a:schemeClr val="tx1"/>
              </a:solidFill>
              <a:latin typeface="+mn-lt"/>
              <a:ea typeface="Comic Sans MS"/>
              <a:cs typeface="Comic Sans MS"/>
              <a:sym typeface="Comic Sans MS"/>
            </a:endParaRPr>
          </a:p>
          <a:p>
            <a:pPr marL="342900" indent="-342900">
              <a:spcBef>
                <a:spcPts val="640"/>
              </a:spcBef>
              <a:buClr>
                <a:srgbClr val="0563C1"/>
              </a:buClr>
              <a:buSzPct val="50000"/>
              <a:buFont typeface="Noto Sans Symbols"/>
              <a:buChar char="■"/>
            </a:pP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Answer your family’s questions</a:t>
            </a:r>
          </a:p>
          <a:p>
            <a:pPr marL="342900" indent="-342900">
              <a:spcBef>
                <a:spcPts val="640"/>
              </a:spcBef>
              <a:buClr>
                <a:srgbClr val="0563C1"/>
              </a:buClr>
              <a:buSzPct val="50000"/>
              <a:buFont typeface="Noto Sans Symbols"/>
              <a:buChar char="■"/>
            </a:pPr>
            <a:endParaRPr lang="en-US" sz="3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640"/>
              </a:spcBef>
              <a:buClr>
                <a:srgbClr val="0563C1"/>
              </a:buClr>
              <a:buSzPct val="50000"/>
              <a:buFont typeface="Noto Sans Symbols"/>
              <a:buChar char="■"/>
            </a:pP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Advise on their eligibility for need-based and merit aid</a:t>
            </a:r>
          </a:p>
          <a:p>
            <a:pPr marL="342900" indent="-342900">
              <a:spcBef>
                <a:spcPts val="640"/>
              </a:spcBef>
              <a:buClr>
                <a:srgbClr val="0563C1"/>
              </a:buClr>
              <a:buSzPct val="50000"/>
              <a:buFont typeface="Noto Sans Symbols"/>
              <a:buChar char="■"/>
            </a:pPr>
            <a:endParaRPr lang="en-US" sz="3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640"/>
              </a:spcBef>
              <a:buClr>
                <a:srgbClr val="0563C1"/>
              </a:buClr>
              <a:buSzPct val="50000"/>
              <a:buFont typeface="Noto Sans Symbols"/>
              <a:buChar char="■"/>
            </a:pP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Suggest strategies that align with goals</a:t>
            </a:r>
          </a:p>
          <a:p>
            <a:pPr marL="342900" indent="-342900">
              <a:spcBef>
                <a:spcPts val="640"/>
              </a:spcBef>
              <a:buClr>
                <a:srgbClr val="0563C1"/>
              </a:buClr>
              <a:buSzPct val="50000"/>
              <a:buFont typeface="Noto Sans Symbols"/>
              <a:buChar char="■"/>
            </a:pPr>
            <a:endParaRPr lang="en-US" sz="3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640"/>
              </a:spcBef>
              <a:buClr>
                <a:srgbClr val="0563C1"/>
              </a:buClr>
              <a:buSzPct val="50000"/>
              <a:buFont typeface="Noto Sans Symbols"/>
              <a:buChar char="■"/>
            </a:pP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 your Expected Family Contribution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193BF5-3E1B-1B45-8717-A262299A2DB0}"/>
              </a:ext>
            </a:extLst>
          </p:cNvPr>
          <p:cNvSpPr txBox="1"/>
          <p:nvPr/>
        </p:nvSpPr>
        <p:spPr>
          <a:xfrm>
            <a:off x="2753365" y="1352001"/>
            <a:ext cx="71577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720"/>
              </a:spcBef>
              <a:buSzPct val="64999"/>
            </a:pPr>
            <a:r>
              <a:rPr lang="en-US" sz="5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Free Family Consultation</a:t>
            </a:r>
          </a:p>
        </p:txBody>
      </p:sp>
    </p:spTree>
    <p:extLst>
      <p:ext uri="{BB962C8B-B14F-4D97-AF65-F5344CB8AC3E}">
        <p14:creationId xmlns:p14="http://schemas.microsoft.com/office/powerpoint/2010/main" val="325140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37243B-7BBB-1348-AC00-0D7066C39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81A717-E904-E94F-901D-4986EECE0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253788" y="218262"/>
            <a:ext cx="7961376" cy="1114235"/>
          </a:xfrm>
          <a:noFill/>
        </p:spPr>
        <p:txBody>
          <a:bodyPr>
            <a:noAutofit/>
          </a:bodyPr>
          <a:lstStyle/>
          <a:p>
            <a:r>
              <a:rPr lang="en-US" sz="8000" b="1" i="1" dirty="0"/>
              <a:t>Questions?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6C2300-A179-414B-A93B-9D1EBC5F6786}"/>
              </a:ext>
            </a:extLst>
          </p:cNvPr>
          <p:cNvSpPr txBox="1"/>
          <p:nvPr/>
        </p:nvSpPr>
        <p:spPr>
          <a:xfrm>
            <a:off x="253354" y="5714249"/>
            <a:ext cx="5247334" cy="923330"/>
          </a:xfrm>
          <a:prstGeom prst="rect">
            <a:avLst/>
          </a:prstGeom>
          <a:solidFill>
            <a:schemeClr val="accent1">
              <a:lumMod val="60000"/>
              <a:lumOff val="40000"/>
              <a:alpha val="8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Cozy Wittman, Education &amp; Partnership Manager</a:t>
            </a:r>
          </a:p>
          <a:p>
            <a:r>
              <a:rPr lang="en-US" dirty="0">
                <a:solidFill>
                  <a:schemeClr val="bg1"/>
                </a:solidFill>
              </a:rPr>
              <a:t>College Inside Track</a:t>
            </a:r>
          </a:p>
          <a:p>
            <a:r>
              <a:rPr lang="en-US" dirty="0">
                <a:solidFill>
                  <a:schemeClr val="bg1"/>
                </a:solidFill>
              </a:rPr>
              <a:t>612-850-5729       </a:t>
            </a:r>
            <a:r>
              <a:rPr lang="en-US" dirty="0" err="1">
                <a:solidFill>
                  <a:schemeClr val="bg1"/>
                </a:solidFill>
              </a:rPr>
              <a:t>cwittman@collegeinsidetrack.com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41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1B4806-91D8-6347-9620-7BAE1C2FE27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Agenda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A4EF64-057F-FD49-8C82-CBC8D86DB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601" cy="4903166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Testing Changes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Financial Considerations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Touring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Longer Term Ramifications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Questions?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05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1D0210-1C89-0547-93C4-42AFAABF6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86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41413A-57B7-A54F-ABA9-859FE7EB5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37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AB109E-323F-0149-901B-4C5A994BB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65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805F86-30C2-CC4C-9B80-24D25E9B3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72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0DBC0E9-D0B7-5C4E-858C-FC2FBDAFD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21025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</a:rPr>
              <a:t>Financial Considerations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4E8042-4B55-C442-9F59-AAF07D756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00449"/>
            <a:ext cx="10515600" cy="2576513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529’s</a:t>
            </a:r>
          </a:p>
          <a:p>
            <a:pPr marL="0" indent="0" algn="ctr">
              <a:buNone/>
            </a:pPr>
            <a:r>
              <a:rPr lang="en-US" sz="4000" dirty="0"/>
              <a:t>Financial Challenges</a:t>
            </a:r>
          </a:p>
        </p:txBody>
      </p:sp>
    </p:spTree>
    <p:extLst>
      <p:ext uri="{BB962C8B-B14F-4D97-AF65-F5344CB8AC3E}">
        <p14:creationId xmlns:p14="http://schemas.microsoft.com/office/powerpoint/2010/main" val="355495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2"/>
          <p:cNvSpPr/>
          <p:nvPr/>
        </p:nvSpPr>
        <p:spPr>
          <a:xfrm>
            <a:off x="0" y="0"/>
            <a:ext cx="337882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9" name="Google Shape;309;p32"/>
          <p:cNvCxnSpPr/>
          <p:nvPr/>
        </p:nvCxnSpPr>
        <p:spPr>
          <a:xfrm rot="10800000">
            <a:off x="433231" y="2971799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FFFFFF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0" name="Google Shape;310;p32"/>
          <p:cNvSpPr txBox="1">
            <a:spLocks noGrp="1"/>
          </p:cNvSpPr>
          <p:nvPr>
            <p:ph type="title"/>
          </p:nvPr>
        </p:nvSpPr>
        <p:spPr>
          <a:xfrm>
            <a:off x="494369" y="677867"/>
            <a:ext cx="3370998" cy="5502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3600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529’s</a:t>
            </a:r>
            <a:endParaRPr sz="3600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25D06DEF-75E2-D54F-A1CF-58F24EF3330D}"/>
              </a:ext>
            </a:extLst>
          </p:cNvPr>
          <p:cNvSpPr/>
          <p:nvPr/>
        </p:nvSpPr>
        <p:spPr>
          <a:xfrm>
            <a:off x="3553133" y="251719"/>
            <a:ext cx="8128000" cy="1107225"/>
          </a:xfrm>
          <a:custGeom>
            <a:avLst/>
            <a:gdLst>
              <a:gd name="connsiteX0" fmla="*/ 0 w 8128000"/>
              <a:gd name="connsiteY0" fmla="*/ 0 h 1107225"/>
              <a:gd name="connsiteX1" fmla="*/ 8128000 w 8128000"/>
              <a:gd name="connsiteY1" fmla="*/ 0 h 1107225"/>
              <a:gd name="connsiteX2" fmla="*/ 8128000 w 8128000"/>
              <a:gd name="connsiteY2" fmla="*/ 1107225 h 1107225"/>
              <a:gd name="connsiteX3" fmla="*/ 0 w 8128000"/>
              <a:gd name="connsiteY3" fmla="*/ 1107225 h 1107225"/>
              <a:gd name="connsiteX4" fmla="*/ 0 w 8128000"/>
              <a:gd name="connsiteY4" fmla="*/ 0 h 110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000" h="1107225">
                <a:moveTo>
                  <a:pt x="0" y="0"/>
                </a:moveTo>
                <a:lnTo>
                  <a:pt x="8128000" y="0"/>
                </a:lnTo>
                <a:lnTo>
                  <a:pt x="8128000" y="1107225"/>
                </a:lnTo>
                <a:lnTo>
                  <a:pt x="0" y="11072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0823" tIns="395732" rIns="630823" bIns="142240" numCol="1" spcCol="1270" anchor="t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kern="1200" dirty="0"/>
              <a:t>Tuition, Room &amp; Board, Books, Fees, Computer, Disability equipment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5122F335-1E54-1A42-9481-2586522E8596}"/>
              </a:ext>
            </a:extLst>
          </p:cNvPr>
          <p:cNvSpPr/>
          <p:nvPr/>
        </p:nvSpPr>
        <p:spPr>
          <a:xfrm>
            <a:off x="3959533" y="217253"/>
            <a:ext cx="5801116" cy="314906"/>
          </a:xfrm>
          <a:custGeom>
            <a:avLst/>
            <a:gdLst>
              <a:gd name="connsiteX0" fmla="*/ 0 w 5801116"/>
              <a:gd name="connsiteY0" fmla="*/ 52485 h 314906"/>
              <a:gd name="connsiteX1" fmla="*/ 52485 w 5801116"/>
              <a:gd name="connsiteY1" fmla="*/ 0 h 314906"/>
              <a:gd name="connsiteX2" fmla="*/ 5748631 w 5801116"/>
              <a:gd name="connsiteY2" fmla="*/ 0 h 314906"/>
              <a:gd name="connsiteX3" fmla="*/ 5801116 w 5801116"/>
              <a:gd name="connsiteY3" fmla="*/ 52485 h 314906"/>
              <a:gd name="connsiteX4" fmla="*/ 5801116 w 5801116"/>
              <a:gd name="connsiteY4" fmla="*/ 262421 h 314906"/>
              <a:gd name="connsiteX5" fmla="*/ 5748631 w 5801116"/>
              <a:gd name="connsiteY5" fmla="*/ 314906 h 314906"/>
              <a:gd name="connsiteX6" fmla="*/ 52485 w 5801116"/>
              <a:gd name="connsiteY6" fmla="*/ 314906 h 314906"/>
              <a:gd name="connsiteX7" fmla="*/ 0 w 5801116"/>
              <a:gd name="connsiteY7" fmla="*/ 262421 h 314906"/>
              <a:gd name="connsiteX8" fmla="*/ 0 w 5801116"/>
              <a:gd name="connsiteY8" fmla="*/ 52485 h 314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01116" h="314906">
                <a:moveTo>
                  <a:pt x="0" y="52485"/>
                </a:moveTo>
                <a:cubicBezTo>
                  <a:pt x="0" y="23498"/>
                  <a:pt x="23498" y="0"/>
                  <a:pt x="52485" y="0"/>
                </a:cubicBezTo>
                <a:lnTo>
                  <a:pt x="5748631" y="0"/>
                </a:lnTo>
                <a:cubicBezTo>
                  <a:pt x="5777618" y="0"/>
                  <a:pt x="5801116" y="23498"/>
                  <a:pt x="5801116" y="52485"/>
                </a:cubicBezTo>
                <a:lnTo>
                  <a:pt x="5801116" y="262421"/>
                </a:lnTo>
                <a:cubicBezTo>
                  <a:pt x="5801116" y="291408"/>
                  <a:pt x="5777618" y="314906"/>
                  <a:pt x="5748631" y="314906"/>
                </a:cubicBezTo>
                <a:lnTo>
                  <a:pt x="52485" y="314906"/>
                </a:lnTo>
                <a:cubicBezTo>
                  <a:pt x="23498" y="314906"/>
                  <a:pt x="0" y="291408"/>
                  <a:pt x="0" y="262421"/>
                </a:cubicBezTo>
                <a:lnTo>
                  <a:pt x="0" y="5248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0425" tIns="15372" rIns="230425" bIns="15372" numCol="1" spcCol="1270" anchor="ctr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Use during college is limited to qualified expenses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783FBB62-A365-0F45-869A-8491ACE48C86}"/>
              </a:ext>
            </a:extLst>
          </p:cNvPr>
          <p:cNvSpPr/>
          <p:nvPr/>
        </p:nvSpPr>
        <p:spPr>
          <a:xfrm>
            <a:off x="3553133" y="1485113"/>
            <a:ext cx="8128000" cy="2633400"/>
          </a:xfrm>
          <a:custGeom>
            <a:avLst/>
            <a:gdLst>
              <a:gd name="connsiteX0" fmla="*/ 0 w 8128000"/>
              <a:gd name="connsiteY0" fmla="*/ 0 h 2633400"/>
              <a:gd name="connsiteX1" fmla="*/ 8128000 w 8128000"/>
              <a:gd name="connsiteY1" fmla="*/ 0 h 2633400"/>
              <a:gd name="connsiteX2" fmla="*/ 8128000 w 8128000"/>
              <a:gd name="connsiteY2" fmla="*/ 2633400 h 2633400"/>
              <a:gd name="connsiteX3" fmla="*/ 0 w 8128000"/>
              <a:gd name="connsiteY3" fmla="*/ 2633400 h 2633400"/>
              <a:gd name="connsiteX4" fmla="*/ 0 w 8128000"/>
              <a:gd name="connsiteY4" fmla="*/ 0 h 26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000" h="2633400">
                <a:moveTo>
                  <a:pt x="0" y="0"/>
                </a:moveTo>
                <a:lnTo>
                  <a:pt x="8128000" y="0"/>
                </a:lnTo>
                <a:lnTo>
                  <a:pt x="8128000" y="2633400"/>
                </a:lnTo>
                <a:lnTo>
                  <a:pt x="0" y="26334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5">
              <a:hueOff val="-3379271"/>
              <a:satOff val="-8710"/>
              <a:lumOff val="-5883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0823" tIns="395732" rIns="630823" bIns="142240" numCol="1" spcCol="1270" anchor="t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kern="1200" dirty="0"/>
              <a:t>Check in with advisor around whether yours is age based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kern="1200" dirty="0"/>
              <a:t>Consider whether using it now or later is your best option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kern="1200" dirty="0"/>
              <a:t>Consideration around Federal Student Loan/FAFSA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kern="1200" dirty="0"/>
              <a:t>With the current interest environment – consider other low interest loans rates are now starting at 3.3%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62882106-149C-A543-A032-82CDD4C93492}"/>
              </a:ext>
            </a:extLst>
          </p:cNvPr>
          <p:cNvSpPr/>
          <p:nvPr/>
        </p:nvSpPr>
        <p:spPr>
          <a:xfrm>
            <a:off x="3959533" y="1461544"/>
            <a:ext cx="6113304" cy="304008"/>
          </a:xfrm>
          <a:custGeom>
            <a:avLst/>
            <a:gdLst>
              <a:gd name="connsiteX0" fmla="*/ 0 w 6113304"/>
              <a:gd name="connsiteY0" fmla="*/ 50669 h 304008"/>
              <a:gd name="connsiteX1" fmla="*/ 50669 w 6113304"/>
              <a:gd name="connsiteY1" fmla="*/ 0 h 304008"/>
              <a:gd name="connsiteX2" fmla="*/ 6062635 w 6113304"/>
              <a:gd name="connsiteY2" fmla="*/ 0 h 304008"/>
              <a:gd name="connsiteX3" fmla="*/ 6113304 w 6113304"/>
              <a:gd name="connsiteY3" fmla="*/ 50669 h 304008"/>
              <a:gd name="connsiteX4" fmla="*/ 6113304 w 6113304"/>
              <a:gd name="connsiteY4" fmla="*/ 253339 h 304008"/>
              <a:gd name="connsiteX5" fmla="*/ 6062635 w 6113304"/>
              <a:gd name="connsiteY5" fmla="*/ 304008 h 304008"/>
              <a:gd name="connsiteX6" fmla="*/ 50669 w 6113304"/>
              <a:gd name="connsiteY6" fmla="*/ 304008 h 304008"/>
              <a:gd name="connsiteX7" fmla="*/ 0 w 6113304"/>
              <a:gd name="connsiteY7" fmla="*/ 253339 h 304008"/>
              <a:gd name="connsiteX8" fmla="*/ 0 w 6113304"/>
              <a:gd name="connsiteY8" fmla="*/ 50669 h 304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3304" h="304008">
                <a:moveTo>
                  <a:pt x="0" y="50669"/>
                </a:moveTo>
                <a:cubicBezTo>
                  <a:pt x="0" y="22685"/>
                  <a:pt x="22685" y="0"/>
                  <a:pt x="50669" y="0"/>
                </a:cubicBezTo>
                <a:lnTo>
                  <a:pt x="6062635" y="0"/>
                </a:lnTo>
                <a:cubicBezTo>
                  <a:pt x="6090619" y="0"/>
                  <a:pt x="6113304" y="22685"/>
                  <a:pt x="6113304" y="50669"/>
                </a:cubicBezTo>
                <a:lnTo>
                  <a:pt x="6113304" y="253339"/>
                </a:lnTo>
                <a:cubicBezTo>
                  <a:pt x="6113304" y="281323"/>
                  <a:pt x="6090619" y="304008"/>
                  <a:pt x="6062635" y="304008"/>
                </a:cubicBezTo>
                <a:lnTo>
                  <a:pt x="50669" y="304008"/>
                </a:lnTo>
                <a:cubicBezTo>
                  <a:pt x="22685" y="304008"/>
                  <a:pt x="0" y="281323"/>
                  <a:pt x="0" y="253339"/>
                </a:cubicBezTo>
                <a:lnTo>
                  <a:pt x="0" y="5066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379271"/>
              <a:satOff val="-8710"/>
              <a:lumOff val="-5883"/>
              <a:alphaOff val="0"/>
            </a:schemeClr>
          </a:fillRef>
          <a:effectRef idx="0">
            <a:schemeClr val="accent5">
              <a:hueOff val="-3379271"/>
              <a:satOff val="-8710"/>
              <a:lumOff val="-5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893" tIns="14840" rIns="229893" bIns="14840" numCol="1" spcCol="1270" anchor="ctr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Plan for all 4 years to maximize the value of the 529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ADE6D0B4-5195-3844-9D28-3D450E2255FC}"/>
              </a:ext>
            </a:extLst>
          </p:cNvPr>
          <p:cNvSpPr/>
          <p:nvPr/>
        </p:nvSpPr>
        <p:spPr>
          <a:xfrm>
            <a:off x="3553133" y="4246745"/>
            <a:ext cx="8128000" cy="2394000"/>
          </a:xfrm>
          <a:custGeom>
            <a:avLst/>
            <a:gdLst>
              <a:gd name="connsiteX0" fmla="*/ 0 w 8128000"/>
              <a:gd name="connsiteY0" fmla="*/ 0 h 2394000"/>
              <a:gd name="connsiteX1" fmla="*/ 8128000 w 8128000"/>
              <a:gd name="connsiteY1" fmla="*/ 0 h 2394000"/>
              <a:gd name="connsiteX2" fmla="*/ 8128000 w 8128000"/>
              <a:gd name="connsiteY2" fmla="*/ 2394000 h 2394000"/>
              <a:gd name="connsiteX3" fmla="*/ 0 w 8128000"/>
              <a:gd name="connsiteY3" fmla="*/ 2394000 h 2394000"/>
              <a:gd name="connsiteX4" fmla="*/ 0 w 8128000"/>
              <a:gd name="connsiteY4" fmla="*/ 0 h 239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000" h="2394000">
                <a:moveTo>
                  <a:pt x="0" y="0"/>
                </a:moveTo>
                <a:lnTo>
                  <a:pt x="8128000" y="0"/>
                </a:lnTo>
                <a:lnTo>
                  <a:pt x="8128000" y="2394000"/>
                </a:lnTo>
                <a:lnTo>
                  <a:pt x="0" y="2394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5">
              <a:hueOff val="-6758543"/>
              <a:satOff val="-17419"/>
              <a:lumOff val="-11765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0823" tIns="395732" rIns="630823" bIns="142240" numCol="1" spcCol="1270" anchor="t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dirty="0"/>
              <a:t>O</a:t>
            </a:r>
            <a:r>
              <a:rPr lang="en-US" sz="2000" kern="1200" dirty="0"/>
              <a:t>ne-time use of $10K to apply to student loan payment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kern="1200" dirty="0"/>
              <a:t>May have state tax implications if you live in a state that is non-conforming – check with your tax accountant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kern="1200" dirty="0"/>
              <a:t>Potential use for grandparent 529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b="1" kern="1200" dirty="0"/>
              <a:t>Before making any decision – check with your financial advisor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8F402A16-6388-F046-9566-D07520B8B6B8}"/>
              </a:ext>
            </a:extLst>
          </p:cNvPr>
          <p:cNvSpPr/>
          <p:nvPr/>
        </p:nvSpPr>
        <p:spPr>
          <a:xfrm>
            <a:off x="3959533" y="4221113"/>
            <a:ext cx="6336393" cy="306072"/>
          </a:xfrm>
          <a:custGeom>
            <a:avLst/>
            <a:gdLst>
              <a:gd name="connsiteX0" fmla="*/ 0 w 6336393"/>
              <a:gd name="connsiteY0" fmla="*/ 51013 h 306072"/>
              <a:gd name="connsiteX1" fmla="*/ 51013 w 6336393"/>
              <a:gd name="connsiteY1" fmla="*/ 0 h 306072"/>
              <a:gd name="connsiteX2" fmla="*/ 6285380 w 6336393"/>
              <a:gd name="connsiteY2" fmla="*/ 0 h 306072"/>
              <a:gd name="connsiteX3" fmla="*/ 6336393 w 6336393"/>
              <a:gd name="connsiteY3" fmla="*/ 51013 h 306072"/>
              <a:gd name="connsiteX4" fmla="*/ 6336393 w 6336393"/>
              <a:gd name="connsiteY4" fmla="*/ 255059 h 306072"/>
              <a:gd name="connsiteX5" fmla="*/ 6285380 w 6336393"/>
              <a:gd name="connsiteY5" fmla="*/ 306072 h 306072"/>
              <a:gd name="connsiteX6" fmla="*/ 51013 w 6336393"/>
              <a:gd name="connsiteY6" fmla="*/ 306072 h 306072"/>
              <a:gd name="connsiteX7" fmla="*/ 0 w 6336393"/>
              <a:gd name="connsiteY7" fmla="*/ 255059 h 306072"/>
              <a:gd name="connsiteX8" fmla="*/ 0 w 6336393"/>
              <a:gd name="connsiteY8" fmla="*/ 51013 h 30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36393" h="306072">
                <a:moveTo>
                  <a:pt x="0" y="51013"/>
                </a:moveTo>
                <a:cubicBezTo>
                  <a:pt x="0" y="22839"/>
                  <a:pt x="22839" y="0"/>
                  <a:pt x="51013" y="0"/>
                </a:cubicBezTo>
                <a:lnTo>
                  <a:pt x="6285380" y="0"/>
                </a:lnTo>
                <a:cubicBezTo>
                  <a:pt x="6313554" y="0"/>
                  <a:pt x="6336393" y="22839"/>
                  <a:pt x="6336393" y="51013"/>
                </a:cubicBezTo>
                <a:lnTo>
                  <a:pt x="6336393" y="255059"/>
                </a:lnTo>
                <a:cubicBezTo>
                  <a:pt x="6336393" y="283233"/>
                  <a:pt x="6313554" y="306072"/>
                  <a:pt x="6285380" y="306072"/>
                </a:cubicBezTo>
                <a:lnTo>
                  <a:pt x="51013" y="306072"/>
                </a:lnTo>
                <a:cubicBezTo>
                  <a:pt x="22839" y="306072"/>
                  <a:pt x="0" y="283233"/>
                  <a:pt x="0" y="255059"/>
                </a:cubicBezTo>
                <a:lnTo>
                  <a:pt x="0" y="5101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6758543"/>
              <a:satOff val="-17419"/>
              <a:lumOff val="-11765"/>
              <a:alphaOff val="0"/>
            </a:schemeClr>
          </a:fillRef>
          <a:effectRef idx="0">
            <a:schemeClr val="accent5">
              <a:hueOff val="-6758543"/>
              <a:satOff val="-17419"/>
              <a:lumOff val="-1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994" tIns="14941" rIns="229994" bIns="14941" numCol="1" spcCol="1270" anchor="ctr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New use to help pay down loans!</a:t>
            </a:r>
          </a:p>
        </p:txBody>
      </p:sp>
    </p:spTree>
    <p:extLst>
      <p:ext uri="{BB962C8B-B14F-4D97-AF65-F5344CB8AC3E}">
        <p14:creationId xmlns:p14="http://schemas.microsoft.com/office/powerpoint/2010/main" val="175459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0DBC0E9-D0B7-5C4E-858C-FC2FBDAFD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706"/>
            <a:ext cx="10515600" cy="1687305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How to think about financials now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4E8042-4B55-C442-9F59-AAF07D756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5033"/>
            <a:ext cx="10515600" cy="4592606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Interest Rate Suspension is Federal Loan only</a:t>
            </a:r>
          </a:p>
          <a:p>
            <a:endParaRPr lang="en-US" sz="2400" dirty="0"/>
          </a:p>
          <a:p>
            <a:r>
              <a:rPr lang="en-US" sz="2400" dirty="0"/>
              <a:t>Payments suspended as well – payments made pay down principle</a:t>
            </a:r>
          </a:p>
          <a:p>
            <a:endParaRPr lang="en-US" sz="2400" dirty="0"/>
          </a:p>
          <a:p>
            <a:r>
              <a:rPr lang="en-US" sz="2400" dirty="0"/>
              <a:t>If you aren’t paying balance remains the same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Colleges will </a:t>
            </a:r>
            <a:r>
              <a:rPr lang="en-US" sz="2400" i="1" dirty="0"/>
              <a:t>not</a:t>
            </a:r>
            <a:r>
              <a:rPr lang="en-US" sz="2400" dirty="0"/>
              <a:t> be readjusting awards for current seniors – FAFSA is always a snapshot in time for assets</a:t>
            </a:r>
          </a:p>
          <a:p>
            <a:endParaRPr lang="en-US" sz="2400" dirty="0"/>
          </a:p>
          <a:p>
            <a:r>
              <a:rPr lang="en-US" sz="2400" dirty="0"/>
              <a:t>Significant financial impact to the schools – unclear how they will handle the challenge</a:t>
            </a:r>
          </a:p>
          <a:p>
            <a:endParaRPr lang="en-US" sz="2400" dirty="0"/>
          </a:p>
          <a:p>
            <a:r>
              <a:rPr lang="en-US" sz="2400" dirty="0"/>
              <a:t>Opportunity to do a “financial appeal” based on current circumstances – 2 year look back on income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8225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4251</TotalTime>
  <Words>461</Words>
  <Application>Microsoft Macintosh PowerPoint</Application>
  <PresentationFormat>Widescreen</PresentationFormat>
  <Paragraphs>83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Noto Sans Symbols</vt:lpstr>
      <vt:lpstr>Office Theme</vt:lpstr>
      <vt:lpstr>Covid-19</vt:lpstr>
      <vt:lpstr>Agenda</vt:lpstr>
      <vt:lpstr>PowerPoint Presentation</vt:lpstr>
      <vt:lpstr>PowerPoint Presentation</vt:lpstr>
      <vt:lpstr>PowerPoint Presentation</vt:lpstr>
      <vt:lpstr>PowerPoint Presentation</vt:lpstr>
      <vt:lpstr>Financial Considerations</vt:lpstr>
      <vt:lpstr>529’s</vt:lpstr>
      <vt:lpstr>How to think about financials now</vt:lpstr>
      <vt:lpstr>Take advantage of Virtual Tour Sites</vt:lpstr>
      <vt:lpstr>Longer Term Ramifications</vt:lpstr>
      <vt:lpstr>PowerPoint Presentation</vt:lpstr>
      <vt:lpstr>PowerPoint Presentation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</dc:title>
  <dc:creator>Cozette Wittman</dc:creator>
  <cp:lastModifiedBy>Cozette Wittman</cp:lastModifiedBy>
  <cp:revision>32</cp:revision>
  <dcterms:created xsi:type="dcterms:W3CDTF">2020-03-14T17:24:40Z</dcterms:created>
  <dcterms:modified xsi:type="dcterms:W3CDTF">2020-04-01T20:04:35Z</dcterms:modified>
</cp:coreProperties>
</file>