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64" r:id="rId3"/>
    <p:sldId id="399" r:id="rId4"/>
    <p:sldId id="400" r:id="rId5"/>
    <p:sldId id="390" r:id="rId6"/>
    <p:sldId id="336" r:id="rId7"/>
    <p:sldId id="337" r:id="rId8"/>
    <p:sldId id="281" r:id="rId9"/>
    <p:sldId id="339" r:id="rId10"/>
    <p:sldId id="341" r:id="rId11"/>
    <p:sldId id="342" r:id="rId12"/>
    <p:sldId id="393" r:id="rId13"/>
    <p:sldId id="279" r:id="rId14"/>
    <p:sldId id="405" r:id="rId15"/>
    <p:sldId id="274" r:id="rId16"/>
    <p:sldId id="397" r:id="rId17"/>
    <p:sldId id="362" r:id="rId18"/>
    <p:sldId id="430" r:id="rId19"/>
    <p:sldId id="429" r:id="rId20"/>
    <p:sldId id="360" r:id="rId21"/>
    <p:sldId id="356" r:id="rId22"/>
    <p:sldId id="368" r:id="rId23"/>
    <p:sldId id="369" r:id="rId24"/>
    <p:sldId id="370" r:id="rId25"/>
    <p:sldId id="273" r:id="rId26"/>
    <p:sldId id="259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/>
    <p:restoredTop sz="94989"/>
  </p:normalViewPr>
  <p:slideViewPr>
    <p:cSldViewPr snapToGrid="0" snapToObjects="1">
      <p:cViewPr varScale="1">
        <p:scale>
          <a:sx n="140" d="100"/>
          <a:sy n="14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2DE4-C7D4-C146-8436-2FA8555D75A4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3FD75-6EE3-2B4B-BE1D-5C618AE3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892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3FD75-6EE3-2B4B-BE1D-5C618AE3D7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4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3FD75-6EE3-2B4B-BE1D-5C618AE3D7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69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392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recipe for one private college, although the amounts differ college to college, the categories are VERY common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1806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80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1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3 factors come together to create a great college search today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26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39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034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 this year:  $23,000 </a:t>
            </a:r>
            <a:r>
              <a:rPr lang="mr-IN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year.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99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EFC is up to roughly 47% of the adjusted gross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065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4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53-1BFE-0248-9913-98BB02E4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7FF3-C65C-E241-B0FA-4F504885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767-6135-DF4A-AEF2-5A4FF33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23C-57FE-F144-A95E-9BEF826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3E99-5AA1-3348-9A6B-D9B6990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2799-A023-8D45-A85D-37583C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1E9B-B20C-E842-A755-69AF721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6E5E-1975-694D-A9D0-8455D69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F9C-4C13-FD45-B000-0D1BDCC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36-C54C-4640-A8CD-305579D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9B4-A2E0-7948-9D3C-95FF30BE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1427-6B7B-C545-AAF0-B92455A6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789-1724-1A4D-B963-A1A3B20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5DBA-DB60-CC4B-8533-5A08DDD3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26B1-5728-494D-B4E4-E5B8B84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C8-5664-7441-B490-AB9D9BE0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27C-8753-FC43-85DA-20C0F00F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5E39-B9DE-ED4C-9B3B-96C12449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62688-0358-D443-918D-E432771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072F-733E-B545-B512-69922EA6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E989-F149-E54F-9505-328FD45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DC4-C8CE-9B40-A961-5F5B263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A0FF-F8AE-0E4F-BB75-80281D9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13FBD-0D54-D54C-B1A8-ECB3D996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1D91B-B708-8C4C-857F-B68D0B33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B12F-A5D5-B840-B1A2-C821E13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D8484-623F-C841-A5AD-A0C8D8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BF4B7-4A91-C946-8C9E-5E76202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4DE5-2BFC-6B46-B72A-D057D53B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3358A-CEDC-9245-BB28-59A0072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6F972-EE6D-8D44-ADA4-965D37B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8C2A-F8EF-1B4F-BDD2-7FAB87B8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7AAE-AABE-DA48-9A2F-753AB8DF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AE3-1D3D-6247-8561-E91E4CB2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3654-552F-694F-94E7-1BDE40A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496-E549-BE4B-9F1A-C2F1999A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903D1-61FA-8B4A-8F41-8CD46B3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F31-ECE7-8747-B3D5-1B4C5C4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BA48-18F8-1C42-85FB-1E8082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32366-E24B-E64E-AD9D-498CE767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31E-DF57-D745-A57B-8B1BCD7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C13-BBBE-034A-ACF7-E7926EAB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ED366-96D2-DC4B-9AAD-EE808E82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0CA-7A60-D949-929C-35D609FF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867D4-F325-0F45-8CDB-BA1B98F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1214-74E6-464D-A946-26E7F03D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F5C-1E34-CC4E-AEEA-593FE5EE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7CC9-36E9-5C45-88E6-45312B03C00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C66-BE99-4E4E-8D9B-2D600BE4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Collegeinsidetrack.com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2E55-A1AB-9042-8A36-6255AACE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26630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5003" y="0"/>
            <a:ext cx="122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-95004" y="5364293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0" y="5286360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-95002" y="184370"/>
            <a:ext cx="12287002" cy="1668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 Insider Tips to Navigating</a:t>
            </a:r>
          </a:p>
          <a:p>
            <a:pPr algn="ctr">
              <a:buSzPct val="25000"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College Search for Student Athletes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1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535" y="1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535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hlink"/>
              </a:buClr>
              <a:buSzPct val="64999"/>
            </a:pPr>
            <a:r>
              <a:rPr lang="en-US" sz="4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AP, PSEO, standardized test scores, GPA, sports,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778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0358" y="1528583"/>
            <a:ext cx="11966027" cy="51875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endParaRPr lang="en-US" sz="6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720"/>
              </a:spcBef>
              <a:buSzPct val="64999"/>
            </a:pPr>
            <a:r>
              <a:rPr lang="en-US" sz="6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To get the most merit aid, spend the majority of your time finding the right college! </a:t>
            </a:r>
          </a:p>
          <a:p>
            <a:pPr algn="ctr">
              <a:spcBef>
                <a:spcPts val="720"/>
              </a:spcBef>
              <a:buSzPct val="64999"/>
            </a:pPr>
            <a:r>
              <a:rPr lang="en-US" sz="6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(not private scholarships)</a:t>
            </a:r>
            <a:endParaRPr lang="en-US" sz="6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4557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0E90CFB-66F1-EE40-BA78-D4C73AA860FB}"/>
              </a:ext>
            </a:extLst>
          </p:cNvPr>
          <p:cNvSpPr/>
          <p:nvPr/>
        </p:nvSpPr>
        <p:spPr>
          <a:xfrm>
            <a:off x="118753" y="1389411"/>
            <a:ext cx="11887199" cy="1367148"/>
          </a:xfrm>
          <a:custGeom>
            <a:avLst/>
            <a:gdLst>
              <a:gd name="connsiteX0" fmla="*/ 0 w 11887199"/>
              <a:gd name="connsiteY0" fmla="*/ 1367146 h 1367146"/>
              <a:gd name="connsiteX1" fmla="*/ 1485896 w 11887199"/>
              <a:gd name="connsiteY1" fmla="*/ 0 h 1367146"/>
              <a:gd name="connsiteX2" fmla="*/ 10401303 w 11887199"/>
              <a:gd name="connsiteY2" fmla="*/ 0 h 1367146"/>
              <a:gd name="connsiteX3" fmla="*/ 11887199 w 11887199"/>
              <a:gd name="connsiteY3" fmla="*/ 1367146 h 1367146"/>
              <a:gd name="connsiteX4" fmla="*/ 0 w 118871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99" h="1367146">
                <a:moveTo>
                  <a:pt x="11887199" y="1"/>
                </a:moveTo>
                <a:lnTo>
                  <a:pt x="104013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118871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899" tIns="40641" rIns="2120901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bg2"/>
                </a:solidFill>
              </a:rPr>
              <a:t>Right Fit College List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FC4154-7EF7-A740-A6AC-135D77700780}"/>
              </a:ext>
            </a:extLst>
          </p:cNvPr>
          <p:cNvSpPr/>
          <p:nvPr/>
        </p:nvSpPr>
        <p:spPr>
          <a:xfrm>
            <a:off x="1604652" y="2756557"/>
            <a:ext cx="8915399" cy="1367147"/>
          </a:xfrm>
          <a:custGeom>
            <a:avLst/>
            <a:gdLst>
              <a:gd name="connsiteX0" fmla="*/ 0 w 8915399"/>
              <a:gd name="connsiteY0" fmla="*/ 1367146 h 1367146"/>
              <a:gd name="connsiteX1" fmla="*/ 1485896 w 8915399"/>
              <a:gd name="connsiteY1" fmla="*/ 0 h 1367146"/>
              <a:gd name="connsiteX2" fmla="*/ 7429503 w 8915399"/>
              <a:gd name="connsiteY2" fmla="*/ 0 h 1367146"/>
              <a:gd name="connsiteX3" fmla="*/ 8915399 w 8915399"/>
              <a:gd name="connsiteY3" fmla="*/ 1367146 h 1367146"/>
              <a:gd name="connsiteX4" fmla="*/ 0 w 89153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399" h="1367146">
                <a:moveTo>
                  <a:pt x="8915399" y="1"/>
                </a:moveTo>
                <a:lnTo>
                  <a:pt x="74295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89153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835" tIns="40641" rIns="1600835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2"/>
                </a:solidFill>
              </a:rPr>
              <a:t>Colleges acceptances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8F6AEE-DF00-E44B-B286-E2C272C98445}"/>
              </a:ext>
            </a:extLst>
          </p:cNvPr>
          <p:cNvSpPr/>
          <p:nvPr/>
        </p:nvSpPr>
        <p:spPr>
          <a:xfrm>
            <a:off x="3090551" y="4123703"/>
            <a:ext cx="5943599" cy="1367147"/>
          </a:xfrm>
          <a:custGeom>
            <a:avLst/>
            <a:gdLst>
              <a:gd name="connsiteX0" fmla="*/ 0 w 5943599"/>
              <a:gd name="connsiteY0" fmla="*/ 1367146 h 1367146"/>
              <a:gd name="connsiteX1" fmla="*/ 1485896 w 5943599"/>
              <a:gd name="connsiteY1" fmla="*/ 0 h 1367146"/>
              <a:gd name="connsiteX2" fmla="*/ 4457703 w 5943599"/>
              <a:gd name="connsiteY2" fmla="*/ 0 h 1367146"/>
              <a:gd name="connsiteX3" fmla="*/ 5943599 w 5943599"/>
              <a:gd name="connsiteY3" fmla="*/ 1367146 h 1367146"/>
              <a:gd name="connsiteX4" fmla="*/ 0 w 59435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599" h="1367146">
                <a:moveTo>
                  <a:pt x="5943599" y="1"/>
                </a:moveTo>
                <a:lnTo>
                  <a:pt x="44577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59435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770" tIns="40641" rIns="1080770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532513-0F39-024D-AAB3-F957ACB4B3F9}"/>
              </a:ext>
            </a:extLst>
          </p:cNvPr>
          <p:cNvSpPr/>
          <p:nvPr/>
        </p:nvSpPr>
        <p:spPr>
          <a:xfrm>
            <a:off x="4576451" y="5490852"/>
            <a:ext cx="2971800" cy="1367147"/>
          </a:xfrm>
          <a:custGeom>
            <a:avLst/>
            <a:gdLst>
              <a:gd name="connsiteX0" fmla="*/ 0 w 2971799"/>
              <a:gd name="connsiteY0" fmla="*/ 1367146 h 1367146"/>
              <a:gd name="connsiteX1" fmla="*/ 1485896 w 2971799"/>
              <a:gd name="connsiteY1" fmla="*/ 0 h 1367146"/>
              <a:gd name="connsiteX2" fmla="*/ 1485903 w 2971799"/>
              <a:gd name="connsiteY2" fmla="*/ 0 h 1367146"/>
              <a:gd name="connsiteX3" fmla="*/ 2971799 w 2971799"/>
              <a:gd name="connsiteY3" fmla="*/ 1367146 h 1367146"/>
              <a:gd name="connsiteX4" fmla="*/ 0 w 29717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799" h="1367146">
                <a:moveTo>
                  <a:pt x="2971799" y="1"/>
                </a:moveTo>
                <a:lnTo>
                  <a:pt x="14859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29717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1" tIns="40640" rIns="40640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2"/>
                </a:solidFill>
              </a:rPr>
              <a:t>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8E0A2-EFC4-2844-83E7-540A0DFF331A}"/>
              </a:ext>
            </a:extLst>
          </p:cNvPr>
          <p:cNvSpPr txBox="1"/>
          <p:nvPr/>
        </p:nvSpPr>
        <p:spPr>
          <a:xfrm>
            <a:off x="57823" y="296883"/>
            <a:ext cx="119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best scholarship money goes to the smart searchers!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8CCD5E7D-64FE-7C4A-A798-A69DE477A1D0}"/>
              </a:ext>
            </a:extLst>
          </p:cNvPr>
          <p:cNvSpPr/>
          <p:nvPr/>
        </p:nvSpPr>
        <p:spPr>
          <a:xfrm rot="10800000" flipV="1">
            <a:off x="118753" y="1970315"/>
            <a:ext cx="1047366" cy="4887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900" b="1" dirty="0">
                <a:solidFill>
                  <a:schemeClr val="bg2"/>
                </a:solidFill>
              </a:rPr>
              <a:t>Most Return to Least Return</a:t>
            </a:r>
          </a:p>
        </p:txBody>
      </p:sp>
    </p:spTree>
    <p:extLst>
      <p:ext uri="{BB962C8B-B14F-4D97-AF65-F5344CB8AC3E}">
        <p14:creationId xmlns:p14="http://schemas.microsoft.com/office/powerpoint/2010/main" val="164429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581891" y="840374"/>
            <a:ext cx="11032177" cy="881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Look for schools …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73421" y="1900269"/>
            <a:ext cx="11871433" cy="47685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Offer merit aid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Where student would bring something interesting: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Grades and test scores in the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Demographically interesting</a:t>
            </a:r>
            <a:endParaRPr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995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45" y="0"/>
            <a:ext cx="8323253" cy="6928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D53880-8D3C-DF40-B49E-EDE0302B655E}"/>
              </a:ext>
            </a:extLst>
          </p:cNvPr>
          <p:cNvSpPr txBox="1"/>
          <p:nvPr/>
        </p:nvSpPr>
        <p:spPr>
          <a:xfrm>
            <a:off x="1646" y="0"/>
            <a:ext cx="3953246" cy="67876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6A6E68-A1BF-D740-85AD-28F1FD36C035}"/>
              </a:ext>
            </a:extLst>
          </p:cNvPr>
          <p:cNvCxnSpPr>
            <a:cxnSpLocks/>
          </p:cNvCxnSpPr>
          <p:nvPr/>
        </p:nvCxnSpPr>
        <p:spPr>
          <a:xfrm>
            <a:off x="422031" y="1951892"/>
            <a:ext cx="0" cy="3569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6274D3-AF93-7B49-9F6E-FC0AE16C3182}"/>
              </a:ext>
            </a:extLst>
          </p:cNvPr>
          <p:cNvSpPr txBox="1"/>
          <p:nvPr/>
        </p:nvSpPr>
        <p:spPr>
          <a:xfrm>
            <a:off x="808892" y="2268415"/>
            <a:ext cx="23387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Realities of </a:t>
            </a:r>
          </a:p>
          <a:p>
            <a:r>
              <a:rPr lang="en-US" sz="4800" dirty="0"/>
              <a:t>College </a:t>
            </a:r>
          </a:p>
          <a:p>
            <a:r>
              <a:rPr lang="en-US" sz="4800" dirty="0"/>
              <a:t>Athletics</a:t>
            </a:r>
          </a:p>
        </p:txBody>
      </p:sp>
    </p:spTree>
    <p:extLst>
      <p:ext uri="{BB962C8B-B14F-4D97-AF65-F5344CB8AC3E}">
        <p14:creationId xmlns:p14="http://schemas.microsoft.com/office/powerpoint/2010/main" val="100260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011867DD-FD38-A048-AA4C-EE7135395935}"/>
              </a:ext>
            </a:extLst>
          </p:cNvPr>
          <p:cNvSpPr/>
          <p:nvPr/>
        </p:nvSpPr>
        <p:spPr>
          <a:xfrm>
            <a:off x="158262" y="1432370"/>
            <a:ext cx="11658600" cy="767520"/>
          </a:xfrm>
          <a:custGeom>
            <a:avLst/>
            <a:gdLst>
              <a:gd name="connsiteX0" fmla="*/ 0 w 11658600"/>
              <a:gd name="connsiteY0" fmla="*/ 127923 h 767520"/>
              <a:gd name="connsiteX1" fmla="*/ 127923 w 11658600"/>
              <a:gd name="connsiteY1" fmla="*/ 0 h 767520"/>
              <a:gd name="connsiteX2" fmla="*/ 11530677 w 11658600"/>
              <a:gd name="connsiteY2" fmla="*/ 0 h 767520"/>
              <a:gd name="connsiteX3" fmla="*/ 11658600 w 11658600"/>
              <a:gd name="connsiteY3" fmla="*/ 127923 h 767520"/>
              <a:gd name="connsiteX4" fmla="*/ 11658600 w 11658600"/>
              <a:gd name="connsiteY4" fmla="*/ 639597 h 767520"/>
              <a:gd name="connsiteX5" fmla="*/ 11530677 w 11658600"/>
              <a:gd name="connsiteY5" fmla="*/ 767520 h 767520"/>
              <a:gd name="connsiteX6" fmla="*/ 127923 w 11658600"/>
              <a:gd name="connsiteY6" fmla="*/ 767520 h 767520"/>
              <a:gd name="connsiteX7" fmla="*/ 0 w 11658600"/>
              <a:gd name="connsiteY7" fmla="*/ 639597 h 767520"/>
              <a:gd name="connsiteX8" fmla="*/ 0 w 11658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1530677" y="0"/>
                </a:lnTo>
                <a:cubicBezTo>
                  <a:pt x="11601327" y="0"/>
                  <a:pt x="11658600" y="57273"/>
                  <a:pt x="11658600" y="127923"/>
                </a:cubicBezTo>
                <a:lnTo>
                  <a:pt x="11658600" y="639597"/>
                </a:lnTo>
                <a:cubicBezTo>
                  <a:pt x="11658600" y="710247"/>
                  <a:pt x="11601327" y="767520"/>
                  <a:pt x="11530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Would you attend this school if you weren’t playing basketball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CBD9FB2-EDE6-CA46-8CF9-D9957B27191C}"/>
              </a:ext>
            </a:extLst>
          </p:cNvPr>
          <p:cNvSpPr/>
          <p:nvPr/>
        </p:nvSpPr>
        <p:spPr>
          <a:xfrm>
            <a:off x="158262" y="2292050"/>
            <a:ext cx="11658600" cy="767520"/>
          </a:xfrm>
          <a:custGeom>
            <a:avLst/>
            <a:gdLst>
              <a:gd name="connsiteX0" fmla="*/ 0 w 11658600"/>
              <a:gd name="connsiteY0" fmla="*/ 127923 h 767520"/>
              <a:gd name="connsiteX1" fmla="*/ 127923 w 11658600"/>
              <a:gd name="connsiteY1" fmla="*/ 0 h 767520"/>
              <a:gd name="connsiteX2" fmla="*/ 11530677 w 11658600"/>
              <a:gd name="connsiteY2" fmla="*/ 0 h 767520"/>
              <a:gd name="connsiteX3" fmla="*/ 11658600 w 11658600"/>
              <a:gd name="connsiteY3" fmla="*/ 127923 h 767520"/>
              <a:gd name="connsiteX4" fmla="*/ 11658600 w 11658600"/>
              <a:gd name="connsiteY4" fmla="*/ 639597 h 767520"/>
              <a:gd name="connsiteX5" fmla="*/ 11530677 w 11658600"/>
              <a:gd name="connsiteY5" fmla="*/ 767520 h 767520"/>
              <a:gd name="connsiteX6" fmla="*/ 127923 w 11658600"/>
              <a:gd name="connsiteY6" fmla="*/ 767520 h 767520"/>
              <a:gd name="connsiteX7" fmla="*/ 0 w 11658600"/>
              <a:gd name="connsiteY7" fmla="*/ 639597 h 767520"/>
              <a:gd name="connsiteX8" fmla="*/ 0 w 11658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1530677" y="0"/>
                </a:lnTo>
                <a:cubicBezTo>
                  <a:pt x="11601327" y="0"/>
                  <a:pt x="11658600" y="57273"/>
                  <a:pt x="11658600" y="127923"/>
                </a:cubicBezTo>
                <a:lnTo>
                  <a:pt x="11658600" y="639597"/>
                </a:lnTo>
                <a:cubicBezTo>
                  <a:pt x="11658600" y="710247"/>
                  <a:pt x="11601327" y="767520"/>
                  <a:pt x="11530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Talk not just to coaches but athletes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A2B97A-C513-6547-B673-18B9A659A928}"/>
              </a:ext>
            </a:extLst>
          </p:cNvPr>
          <p:cNvSpPr/>
          <p:nvPr/>
        </p:nvSpPr>
        <p:spPr>
          <a:xfrm>
            <a:off x="158262" y="3151730"/>
            <a:ext cx="11658600" cy="767520"/>
          </a:xfrm>
          <a:custGeom>
            <a:avLst/>
            <a:gdLst>
              <a:gd name="connsiteX0" fmla="*/ 0 w 11658600"/>
              <a:gd name="connsiteY0" fmla="*/ 127923 h 767520"/>
              <a:gd name="connsiteX1" fmla="*/ 127923 w 11658600"/>
              <a:gd name="connsiteY1" fmla="*/ 0 h 767520"/>
              <a:gd name="connsiteX2" fmla="*/ 11530677 w 11658600"/>
              <a:gd name="connsiteY2" fmla="*/ 0 h 767520"/>
              <a:gd name="connsiteX3" fmla="*/ 11658600 w 11658600"/>
              <a:gd name="connsiteY3" fmla="*/ 127923 h 767520"/>
              <a:gd name="connsiteX4" fmla="*/ 11658600 w 11658600"/>
              <a:gd name="connsiteY4" fmla="*/ 639597 h 767520"/>
              <a:gd name="connsiteX5" fmla="*/ 11530677 w 11658600"/>
              <a:gd name="connsiteY5" fmla="*/ 767520 h 767520"/>
              <a:gd name="connsiteX6" fmla="*/ 127923 w 11658600"/>
              <a:gd name="connsiteY6" fmla="*/ 767520 h 767520"/>
              <a:gd name="connsiteX7" fmla="*/ 0 w 11658600"/>
              <a:gd name="connsiteY7" fmla="*/ 639597 h 767520"/>
              <a:gd name="connsiteX8" fmla="*/ 0 w 11658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1530677" y="0"/>
                </a:lnTo>
                <a:cubicBezTo>
                  <a:pt x="11601327" y="0"/>
                  <a:pt x="11658600" y="57273"/>
                  <a:pt x="11658600" y="127923"/>
                </a:cubicBezTo>
                <a:lnTo>
                  <a:pt x="11658600" y="639597"/>
                </a:lnTo>
                <a:cubicBezTo>
                  <a:pt x="11658600" y="710247"/>
                  <a:pt x="11601327" y="767520"/>
                  <a:pt x="11530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How will you feel if you don’t play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28BBB09-B8FB-844F-BEA7-1B98B377A9B9}"/>
              </a:ext>
            </a:extLst>
          </p:cNvPr>
          <p:cNvSpPr/>
          <p:nvPr/>
        </p:nvSpPr>
        <p:spPr>
          <a:xfrm>
            <a:off x="158262" y="4011411"/>
            <a:ext cx="11658600" cy="767520"/>
          </a:xfrm>
          <a:custGeom>
            <a:avLst/>
            <a:gdLst>
              <a:gd name="connsiteX0" fmla="*/ 0 w 11658600"/>
              <a:gd name="connsiteY0" fmla="*/ 127923 h 767520"/>
              <a:gd name="connsiteX1" fmla="*/ 127923 w 11658600"/>
              <a:gd name="connsiteY1" fmla="*/ 0 h 767520"/>
              <a:gd name="connsiteX2" fmla="*/ 11530677 w 11658600"/>
              <a:gd name="connsiteY2" fmla="*/ 0 h 767520"/>
              <a:gd name="connsiteX3" fmla="*/ 11658600 w 11658600"/>
              <a:gd name="connsiteY3" fmla="*/ 127923 h 767520"/>
              <a:gd name="connsiteX4" fmla="*/ 11658600 w 11658600"/>
              <a:gd name="connsiteY4" fmla="*/ 639597 h 767520"/>
              <a:gd name="connsiteX5" fmla="*/ 11530677 w 11658600"/>
              <a:gd name="connsiteY5" fmla="*/ 767520 h 767520"/>
              <a:gd name="connsiteX6" fmla="*/ 127923 w 11658600"/>
              <a:gd name="connsiteY6" fmla="*/ 767520 h 767520"/>
              <a:gd name="connsiteX7" fmla="*/ 0 w 11658600"/>
              <a:gd name="connsiteY7" fmla="*/ 639597 h 767520"/>
              <a:gd name="connsiteX8" fmla="*/ 0 w 11658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1530677" y="0"/>
                </a:lnTo>
                <a:cubicBezTo>
                  <a:pt x="11601327" y="0"/>
                  <a:pt x="11658600" y="57273"/>
                  <a:pt x="11658600" y="127923"/>
                </a:cubicBezTo>
                <a:lnTo>
                  <a:pt x="11658600" y="639597"/>
                </a:lnTo>
                <a:cubicBezTo>
                  <a:pt x="11658600" y="710247"/>
                  <a:pt x="11601327" y="767520"/>
                  <a:pt x="11530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What is the academic support like for basketball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88647EB-E8FD-CC43-8862-1C06778C087A}"/>
              </a:ext>
            </a:extLst>
          </p:cNvPr>
          <p:cNvSpPr/>
          <p:nvPr/>
        </p:nvSpPr>
        <p:spPr>
          <a:xfrm>
            <a:off x="158262" y="4871091"/>
            <a:ext cx="11658600" cy="767520"/>
          </a:xfrm>
          <a:custGeom>
            <a:avLst/>
            <a:gdLst>
              <a:gd name="connsiteX0" fmla="*/ 0 w 11658600"/>
              <a:gd name="connsiteY0" fmla="*/ 127923 h 767520"/>
              <a:gd name="connsiteX1" fmla="*/ 127923 w 11658600"/>
              <a:gd name="connsiteY1" fmla="*/ 0 h 767520"/>
              <a:gd name="connsiteX2" fmla="*/ 11530677 w 11658600"/>
              <a:gd name="connsiteY2" fmla="*/ 0 h 767520"/>
              <a:gd name="connsiteX3" fmla="*/ 11658600 w 11658600"/>
              <a:gd name="connsiteY3" fmla="*/ 127923 h 767520"/>
              <a:gd name="connsiteX4" fmla="*/ 11658600 w 11658600"/>
              <a:gd name="connsiteY4" fmla="*/ 639597 h 767520"/>
              <a:gd name="connsiteX5" fmla="*/ 11530677 w 11658600"/>
              <a:gd name="connsiteY5" fmla="*/ 767520 h 767520"/>
              <a:gd name="connsiteX6" fmla="*/ 127923 w 11658600"/>
              <a:gd name="connsiteY6" fmla="*/ 767520 h 767520"/>
              <a:gd name="connsiteX7" fmla="*/ 0 w 11658600"/>
              <a:gd name="connsiteY7" fmla="*/ 639597 h 767520"/>
              <a:gd name="connsiteX8" fmla="*/ 0 w 11658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1530677" y="0"/>
                </a:lnTo>
                <a:cubicBezTo>
                  <a:pt x="11601327" y="0"/>
                  <a:pt x="11658600" y="57273"/>
                  <a:pt x="11658600" y="127923"/>
                </a:cubicBezTo>
                <a:lnTo>
                  <a:pt x="11658600" y="639597"/>
                </a:lnTo>
                <a:cubicBezTo>
                  <a:pt x="11658600" y="710247"/>
                  <a:pt x="11601327" y="767520"/>
                  <a:pt x="11530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Is my money “sport” money or academic money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479DE90-186C-BD40-9BF0-E0E8F53AAD9C}"/>
              </a:ext>
            </a:extLst>
          </p:cNvPr>
          <p:cNvSpPr/>
          <p:nvPr/>
        </p:nvSpPr>
        <p:spPr>
          <a:xfrm>
            <a:off x="158262" y="5730771"/>
            <a:ext cx="11658600" cy="767520"/>
          </a:xfrm>
          <a:custGeom>
            <a:avLst/>
            <a:gdLst>
              <a:gd name="connsiteX0" fmla="*/ 0 w 11658600"/>
              <a:gd name="connsiteY0" fmla="*/ 127923 h 767520"/>
              <a:gd name="connsiteX1" fmla="*/ 127923 w 11658600"/>
              <a:gd name="connsiteY1" fmla="*/ 0 h 767520"/>
              <a:gd name="connsiteX2" fmla="*/ 11530677 w 11658600"/>
              <a:gd name="connsiteY2" fmla="*/ 0 h 767520"/>
              <a:gd name="connsiteX3" fmla="*/ 11658600 w 11658600"/>
              <a:gd name="connsiteY3" fmla="*/ 127923 h 767520"/>
              <a:gd name="connsiteX4" fmla="*/ 11658600 w 11658600"/>
              <a:gd name="connsiteY4" fmla="*/ 639597 h 767520"/>
              <a:gd name="connsiteX5" fmla="*/ 11530677 w 11658600"/>
              <a:gd name="connsiteY5" fmla="*/ 767520 h 767520"/>
              <a:gd name="connsiteX6" fmla="*/ 127923 w 11658600"/>
              <a:gd name="connsiteY6" fmla="*/ 767520 h 767520"/>
              <a:gd name="connsiteX7" fmla="*/ 0 w 11658600"/>
              <a:gd name="connsiteY7" fmla="*/ 639597 h 767520"/>
              <a:gd name="connsiteX8" fmla="*/ 0 w 11658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11530677" y="0"/>
                </a:lnTo>
                <a:cubicBezTo>
                  <a:pt x="11601327" y="0"/>
                  <a:pt x="11658600" y="57273"/>
                  <a:pt x="11658600" y="127923"/>
                </a:cubicBezTo>
                <a:lnTo>
                  <a:pt x="11658600" y="639597"/>
                </a:lnTo>
                <a:cubicBezTo>
                  <a:pt x="11658600" y="710247"/>
                  <a:pt x="11601327" y="767520"/>
                  <a:pt x="11530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If the scholarship goes away, would you stay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04955-DB93-5E48-AF23-9292F84EF995}"/>
              </a:ext>
            </a:extLst>
          </p:cNvPr>
          <p:cNvSpPr/>
          <p:nvPr/>
        </p:nvSpPr>
        <p:spPr>
          <a:xfrm>
            <a:off x="0" y="294473"/>
            <a:ext cx="12181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Assessing your college for fit as an athlete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9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81200" y="398586"/>
            <a:ext cx="8229600" cy="847299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199901" y="1476585"/>
            <a:ext cx="11792198" cy="5240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6%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14%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25%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38%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Doesn’t everyone transfer?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323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0" y="381001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2095686" y="1330036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4999"/>
              <a:buNone/>
            </a:pPr>
            <a:r>
              <a:rPr lang="en-US" sz="60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664937" y="2631762"/>
            <a:ext cx="10782648" cy="37346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Average cost of 1 transfer:</a:t>
            </a:r>
          </a:p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$14,000</a:t>
            </a:r>
          </a:p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Cost for 2 transfers:</a:t>
            </a:r>
          </a:p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$24,000*</a:t>
            </a:r>
          </a:p>
          <a:p>
            <a:pPr>
              <a:buSzPct val="25000"/>
              <a:defRPr/>
            </a:pPr>
            <a:endParaRPr lang="en-US" sz="1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buSzPct val="25000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280333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EE3B-F4F3-B94E-A3A7-FD5FAD89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9" y="0"/>
            <a:ext cx="4473086" cy="16002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Why students leave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B59D62-5111-1F4B-99BB-80D7202E9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8398" y="193431"/>
            <a:ext cx="6923341" cy="4941277"/>
          </a:xfrm>
          <a:ln w="28575">
            <a:solidFill>
              <a:srgbClr val="C0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14DA8-150E-6848-AF48-3EB9D461D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939" y="1600200"/>
            <a:ext cx="4473086" cy="5257800"/>
          </a:xfrm>
          <a:solidFill>
            <a:srgbClr val="52A0B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see court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Coaching changes bring new recruits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Scholarship gets pulled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Burnout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63729-A752-A04B-8013-6166901A924F}"/>
              </a:ext>
            </a:extLst>
          </p:cNvPr>
          <p:cNvSpPr txBox="1"/>
          <p:nvPr/>
        </p:nvSpPr>
        <p:spPr>
          <a:xfrm>
            <a:off x="5008399" y="5451231"/>
            <a:ext cx="692334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Run Multiple scenarios – no one thinks it will happen to them</a:t>
            </a:r>
          </a:p>
        </p:txBody>
      </p:sp>
    </p:spTree>
    <p:extLst>
      <p:ext uri="{BB962C8B-B14F-4D97-AF65-F5344CB8AC3E}">
        <p14:creationId xmlns:p14="http://schemas.microsoft.com/office/powerpoint/2010/main" val="41440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4" y="0"/>
            <a:ext cx="11394831" cy="10257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3 Common Athletic Recruiting Mistakes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3E637C0-A00F-5A41-BD2C-3ECA8D4A32A6}"/>
              </a:ext>
            </a:extLst>
          </p:cNvPr>
          <p:cNvSpPr/>
          <p:nvPr/>
        </p:nvSpPr>
        <p:spPr>
          <a:xfrm>
            <a:off x="4790374" y="1028631"/>
            <a:ext cx="2675725" cy="1739221"/>
          </a:xfrm>
          <a:custGeom>
            <a:avLst/>
            <a:gdLst>
              <a:gd name="connsiteX0" fmla="*/ 0 w 2675725"/>
              <a:gd name="connsiteY0" fmla="*/ 289876 h 1739221"/>
              <a:gd name="connsiteX1" fmla="*/ 289876 w 2675725"/>
              <a:gd name="connsiteY1" fmla="*/ 0 h 1739221"/>
              <a:gd name="connsiteX2" fmla="*/ 2385849 w 2675725"/>
              <a:gd name="connsiteY2" fmla="*/ 0 h 1739221"/>
              <a:gd name="connsiteX3" fmla="*/ 2675725 w 2675725"/>
              <a:gd name="connsiteY3" fmla="*/ 289876 h 1739221"/>
              <a:gd name="connsiteX4" fmla="*/ 2675725 w 2675725"/>
              <a:gd name="connsiteY4" fmla="*/ 1449345 h 1739221"/>
              <a:gd name="connsiteX5" fmla="*/ 2385849 w 2675725"/>
              <a:gd name="connsiteY5" fmla="*/ 1739221 h 1739221"/>
              <a:gd name="connsiteX6" fmla="*/ 289876 w 2675725"/>
              <a:gd name="connsiteY6" fmla="*/ 1739221 h 1739221"/>
              <a:gd name="connsiteX7" fmla="*/ 0 w 2675725"/>
              <a:gd name="connsiteY7" fmla="*/ 1449345 h 1739221"/>
              <a:gd name="connsiteX8" fmla="*/ 0 w 2675725"/>
              <a:gd name="connsiteY8" fmla="*/ 289876 h 17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5725" h="1739221">
                <a:moveTo>
                  <a:pt x="0" y="289876"/>
                </a:moveTo>
                <a:cubicBezTo>
                  <a:pt x="0" y="129782"/>
                  <a:pt x="129782" y="0"/>
                  <a:pt x="289876" y="0"/>
                </a:cubicBezTo>
                <a:lnTo>
                  <a:pt x="2385849" y="0"/>
                </a:lnTo>
                <a:cubicBezTo>
                  <a:pt x="2545943" y="0"/>
                  <a:pt x="2675725" y="129782"/>
                  <a:pt x="2675725" y="289876"/>
                </a:cubicBezTo>
                <a:lnTo>
                  <a:pt x="2675725" y="1449345"/>
                </a:lnTo>
                <a:cubicBezTo>
                  <a:pt x="2675725" y="1609439"/>
                  <a:pt x="2545943" y="1739221"/>
                  <a:pt x="2385849" y="1739221"/>
                </a:cubicBezTo>
                <a:lnTo>
                  <a:pt x="289876" y="1739221"/>
                </a:lnTo>
                <a:cubicBezTo>
                  <a:pt x="129782" y="1739221"/>
                  <a:pt x="0" y="1609439"/>
                  <a:pt x="0" y="1449345"/>
                </a:cubicBezTo>
                <a:lnTo>
                  <a:pt x="0" y="28987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532" tIns="172532" rIns="172532" bIns="1725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Don’t understand that most athletes don’t receive a full-ride scholarship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640442A-AE6B-0845-AC31-E3E454707E56}"/>
              </a:ext>
            </a:extLst>
          </p:cNvPr>
          <p:cNvSpPr/>
          <p:nvPr/>
        </p:nvSpPr>
        <p:spPr>
          <a:xfrm>
            <a:off x="3810361" y="1898242"/>
            <a:ext cx="4635752" cy="46357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75141" y="438945"/>
                </a:moveTo>
                <a:arcTo wR="2317876" hR="2317876" stAng="18350571" swAng="3644297"/>
              </a:path>
            </a:pathLst>
          </a:custGeom>
          <a:noFill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8702C9C-21D4-1B44-AC35-F3548E9B7FBD}"/>
              </a:ext>
            </a:extLst>
          </p:cNvPr>
          <p:cNvSpPr/>
          <p:nvPr/>
        </p:nvSpPr>
        <p:spPr>
          <a:xfrm>
            <a:off x="6797714" y="4505445"/>
            <a:ext cx="2675725" cy="1739221"/>
          </a:xfrm>
          <a:custGeom>
            <a:avLst/>
            <a:gdLst>
              <a:gd name="connsiteX0" fmla="*/ 0 w 2675725"/>
              <a:gd name="connsiteY0" fmla="*/ 289876 h 1739221"/>
              <a:gd name="connsiteX1" fmla="*/ 289876 w 2675725"/>
              <a:gd name="connsiteY1" fmla="*/ 0 h 1739221"/>
              <a:gd name="connsiteX2" fmla="*/ 2385849 w 2675725"/>
              <a:gd name="connsiteY2" fmla="*/ 0 h 1739221"/>
              <a:gd name="connsiteX3" fmla="*/ 2675725 w 2675725"/>
              <a:gd name="connsiteY3" fmla="*/ 289876 h 1739221"/>
              <a:gd name="connsiteX4" fmla="*/ 2675725 w 2675725"/>
              <a:gd name="connsiteY4" fmla="*/ 1449345 h 1739221"/>
              <a:gd name="connsiteX5" fmla="*/ 2385849 w 2675725"/>
              <a:gd name="connsiteY5" fmla="*/ 1739221 h 1739221"/>
              <a:gd name="connsiteX6" fmla="*/ 289876 w 2675725"/>
              <a:gd name="connsiteY6" fmla="*/ 1739221 h 1739221"/>
              <a:gd name="connsiteX7" fmla="*/ 0 w 2675725"/>
              <a:gd name="connsiteY7" fmla="*/ 1449345 h 1739221"/>
              <a:gd name="connsiteX8" fmla="*/ 0 w 2675725"/>
              <a:gd name="connsiteY8" fmla="*/ 289876 h 17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5725" h="1739221">
                <a:moveTo>
                  <a:pt x="0" y="289876"/>
                </a:moveTo>
                <a:cubicBezTo>
                  <a:pt x="0" y="129782"/>
                  <a:pt x="129782" y="0"/>
                  <a:pt x="289876" y="0"/>
                </a:cubicBezTo>
                <a:lnTo>
                  <a:pt x="2385849" y="0"/>
                </a:lnTo>
                <a:cubicBezTo>
                  <a:pt x="2545943" y="0"/>
                  <a:pt x="2675725" y="129782"/>
                  <a:pt x="2675725" y="289876"/>
                </a:cubicBezTo>
                <a:lnTo>
                  <a:pt x="2675725" y="1449345"/>
                </a:lnTo>
                <a:cubicBezTo>
                  <a:pt x="2675725" y="1609439"/>
                  <a:pt x="2545943" y="1739221"/>
                  <a:pt x="2385849" y="1739221"/>
                </a:cubicBezTo>
                <a:lnTo>
                  <a:pt x="289876" y="1739221"/>
                </a:lnTo>
                <a:cubicBezTo>
                  <a:pt x="129782" y="1739221"/>
                  <a:pt x="0" y="1609439"/>
                  <a:pt x="0" y="1449345"/>
                </a:cubicBezTo>
                <a:lnTo>
                  <a:pt x="0" y="28987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532" tIns="172532" rIns="172532" bIns="1725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Ignore D3 schools because they don’t provide athletic scholarships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6042997-5407-144E-8AEC-269912326164}"/>
              </a:ext>
            </a:extLst>
          </p:cNvPr>
          <p:cNvSpPr/>
          <p:nvPr/>
        </p:nvSpPr>
        <p:spPr>
          <a:xfrm>
            <a:off x="3810361" y="1898242"/>
            <a:ext cx="4635752" cy="46357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19596" y="4357180"/>
                </a:moveTo>
                <a:arcTo wR="2317876" hR="2317876" stAng="3697210" swAng="3405580"/>
              </a:path>
            </a:pathLst>
          </a:custGeom>
          <a:noFill/>
        </p:spPr>
        <p:style>
          <a:lnRef idx="1">
            <a:schemeClr val="accent5">
              <a:hueOff val="-3379271"/>
              <a:satOff val="-8710"/>
              <a:lumOff val="-5883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30CC31-7F1F-A14C-829D-E8B7495BC05D}"/>
              </a:ext>
            </a:extLst>
          </p:cNvPr>
          <p:cNvSpPr/>
          <p:nvPr/>
        </p:nvSpPr>
        <p:spPr>
          <a:xfrm>
            <a:off x="2783035" y="4505445"/>
            <a:ext cx="2675725" cy="1739221"/>
          </a:xfrm>
          <a:custGeom>
            <a:avLst/>
            <a:gdLst>
              <a:gd name="connsiteX0" fmla="*/ 0 w 2675725"/>
              <a:gd name="connsiteY0" fmla="*/ 289876 h 1739221"/>
              <a:gd name="connsiteX1" fmla="*/ 289876 w 2675725"/>
              <a:gd name="connsiteY1" fmla="*/ 0 h 1739221"/>
              <a:gd name="connsiteX2" fmla="*/ 2385849 w 2675725"/>
              <a:gd name="connsiteY2" fmla="*/ 0 h 1739221"/>
              <a:gd name="connsiteX3" fmla="*/ 2675725 w 2675725"/>
              <a:gd name="connsiteY3" fmla="*/ 289876 h 1739221"/>
              <a:gd name="connsiteX4" fmla="*/ 2675725 w 2675725"/>
              <a:gd name="connsiteY4" fmla="*/ 1449345 h 1739221"/>
              <a:gd name="connsiteX5" fmla="*/ 2385849 w 2675725"/>
              <a:gd name="connsiteY5" fmla="*/ 1739221 h 1739221"/>
              <a:gd name="connsiteX6" fmla="*/ 289876 w 2675725"/>
              <a:gd name="connsiteY6" fmla="*/ 1739221 h 1739221"/>
              <a:gd name="connsiteX7" fmla="*/ 0 w 2675725"/>
              <a:gd name="connsiteY7" fmla="*/ 1449345 h 1739221"/>
              <a:gd name="connsiteX8" fmla="*/ 0 w 2675725"/>
              <a:gd name="connsiteY8" fmla="*/ 289876 h 173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5725" h="1739221">
                <a:moveTo>
                  <a:pt x="0" y="289876"/>
                </a:moveTo>
                <a:cubicBezTo>
                  <a:pt x="0" y="129782"/>
                  <a:pt x="129782" y="0"/>
                  <a:pt x="289876" y="0"/>
                </a:cubicBezTo>
                <a:lnTo>
                  <a:pt x="2385849" y="0"/>
                </a:lnTo>
                <a:cubicBezTo>
                  <a:pt x="2545943" y="0"/>
                  <a:pt x="2675725" y="129782"/>
                  <a:pt x="2675725" y="289876"/>
                </a:cubicBezTo>
                <a:lnTo>
                  <a:pt x="2675725" y="1449345"/>
                </a:lnTo>
                <a:cubicBezTo>
                  <a:pt x="2675725" y="1609439"/>
                  <a:pt x="2545943" y="1739221"/>
                  <a:pt x="2385849" y="1739221"/>
                </a:cubicBezTo>
                <a:lnTo>
                  <a:pt x="289876" y="1739221"/>
                </a:lnTo>
                <a:cubicBezTo>
                  <a:pt x="129782" y="1739221"/>
                  <a:pt x="0" y="1609439"/>
                  <a:pt x="0" y="1449345"/>
                </a:cubicBezTo>
                <a:lnTo>
                  <a:pt x="0" y="28987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532" tIns="172532" rIns="172532" bIns="17253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Can’t afford the school if the student doesn’t have a scholarship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0EA9A98-016A-2843-9C54-F5BE3D844841}"/>
              </a:ext>
            </a:extLst>
          </p:cNvPr>
          <p:cNvSpPr/>
          <p:nvPr/>
        </p:nvSpPr>
        <p:spPr>
          <a:xfrm>
            <a:off x="3810361" y="1898242"/>
            <a:ext cx="4635752" cy="46357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273" y="2583527"/>
                </a:moveTo>
                <a:arcTo wR="2317876" hR="2317876" stAng="10405132" swAng="3644297"/>
              </a:path>
            </a:pathLst>
          </a:custGeom>
          <a:noFill/>
        </p:spPr>
        <p:style>
          <a:lnRef idx="1">
            <a:schemeClr val="accent5">
              <a:hueOff val="-6758543"/>
              <a:satOff val="-17419"/>
              <a:lumOff val="-11765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7905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2"/>
              </a:buClr>
              <a:buSzPct val="25000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 Key Factors For Success</a:t>
            </a:r>
            <a:endParaRPr lang="en-US" sz="4000" dirty="0">
              <a:solidFill>
                <a:schemeClr val="l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4034" y="1561382"/>
            <a:ext cx="6616461" cy="4149305"/>
            <a:chOff x="1350033" y="1561381"/>
            <a:chExt cx="6616461" cy="4149305"/>
          </a:xfrm>
        </p:grpSpPr>
        <p:sp>
          <p:nvSpPr>
            <p:cNvPr id="2" name="Isosceles Triangle 1"/>
            <p:cNvSpPr/>
            <p:nvPr/>
          </p:nvSpPr>
          <p:spPr>
            <a:xfrm>
              <a:off x="1350033" y="1561381"/>
              <a:ext cx="6616461" cy="41493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929" y="3413184"/>
              <a:ext cx="2784668" cy="211634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675280" y="5591121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</p:txBody>
      </p:sp>
      <p:sp>
        <p:nvSpPr>
          <p:cNvPr id="7" name="Rectangle 6"/>
          <p:cNvSpPr/>
          <p:nvPr/>
        </p:nvSpPr>
        <p:spPr>
          <a:xfrm rot="18549056">
            <a:off x="2431777" y="2681646"/>
            <a:ext cx="3291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</a:p>
        </p:txBody>
      </p:sp>
      <p:sp>
        <p:nvSpPr>
          <p:cNvPr id="8" name="Rectangle 7"/>
          <p:cNvSpPr/>
          <p:nvPr/>
        </p:nvSpPr>
        <p:spPr>
          <a:xfrm rot="3072066">
            <a:off x="7231959" y="2615860"/>
            <a:ext cx="2042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7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6647793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Anatomy of 1 College’s 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09902" y="1895901"/>
            <a:ext cx="11619187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64999"/>
              <a:buNone/>
            </a:pPr>
            <a:endParaRPr lang="en-US" sz="2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>
              <a:spcBef>
                <a:spcPts val="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Demonstrated Interest- $3,000 (Don’t be “stealth” candidate) 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Lives out of state-$2,000-$15,000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“A” in class-$62 for every “A” on transcript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Rigorous class-$400 for every AP, IB, etc.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recommendation-$1,800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Increase ACT score-$425 for every point above avg.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FAFSA-$1,800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CSS/Profile-$2,500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Essay-$1,100-8,500 for excellent essay</a:t>
            </a:r>
          </a:p>
          <a:p>
            <a:pPr indent="-243840">
              <a:spcBef>
                <a:spcPts val="480"/>
              </a:spcBef>
              <a:buNone/>
            </a:pPr>
            <a:endParaRPr sz="240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>
              <a:buNone/>
            </a:pPr>
            <a:endParaRPr sz="3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" y="115864"/>
            <a:ext cx="4293711" cy="18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218114" y="1501629"/>
            <a:ext cx="11778143" cy="5356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  <a:defRPr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The Value of Customized Search</a:t>
            </a:r>
          </a:p>
          <a:p>
            <a:pPr>
              <a:buClr>
                <a:srgbClr val="0563C1"/>
              </a:buClr>
              <a:buSzPct val="64999"/>
              <a:defRPr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Tahoma"/>
              </a:rPr>
              <a:t>Just like realtors understand the housing industry, college search professionals navigate the college search landscape and understand the “behind the scenes” things.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endParaRPr lang="en-US" sz="36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Tahoma"/>
              </a:rPr>
              <a:t>You can do it on your own, but you will often cost yourself money</a:t>
            </a:r>
          </a:p>
        </p:txBody>
      </p:sp>
    </p:spTree>
    <p:extLst>
      <p:ext uri="{BB962C8B-B14F-4D97-AF65-F5344CB8AC3E}">
        <p14:creationId xmlns:p14="http://schemas.microsoft.com/office/powerpoint/2010/main" val="50202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2674035" y="13023"/>
            <a:ext cx="6927165" cy="4864329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2454812" y="5094703"/>
            <a:ext cx="7146388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Navigate the complicated process and find the right fit</a:t>
            </a:r>
          </a:p>
        </p:txBody>
      </p:sp>
    </p:spTree>
    <p:extLst>
      <p:ext uri="{BB962C8B-B14F-4D97-AF65-F5344CB8AC3E}">
        <p14:creationId xmlns:p14="http://schemas.microsoft.com/office/powerpoint/2010/main" val="3360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3019767" y="5126642"/>
            <a:ext cx="6541477" cy="1320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Maximize the value of your college savings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67BA8-2D3E-EA41-9E7A-D4A0BB30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60" y="154147"/>
            <a:ext cx="6435889" cy="48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2183142" y="4817431"/>
            <a:ext cx="7526216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3" y="87976"/>
            <a:ext cx="7180729" cy="47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5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874372-A434-7B43-A9E5-22119A8F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3C133-284C-5B4C-AB7A-38B59FF5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3"/>
            <a:ext cx="12192000" cy="7129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96E4F-C4CE-3042-9AB3-A8AB13E5FD1D}"/>
              </a:ext>
            </a:extLst>
          </p:cNvPr>
          <p:cNvSpPr txBox="1"/>
          <p:nvPr/>
        </p:nvSpPr>
        <p:spPr>
          <a:xfrm>
            <a:off x="509954" y="365125"/>
            <a:ext cx="4033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E8CC2-878E-0D46-A976-7E6D94CAD026}"/>
              </a:ext>
            </a:extLst>
          </p:cNvPr>
          <p:cNvSpPr txBox="1"/>
          <p:nvPr/>
        </p:nvSpPr>
        <p:spPr>
          <a:xfrm>
            <a:off x="257908" y="5870471"/>
            <a:ext cx="4155831" cy="923330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dirty="0">
                <a:solidFill>
                  <a:schemeClr val="bg1"/>
                </a:solidFill>
              </a:rPr>
              <a:t>College Inside Track</a:t>
            </a:r>
          </a:p>
          <a:p>
            <a:r>
              <a:rPr lang="en-US" dirty="0" err="1">
                <a:solidFill>
                  <a:schemeClr val="bg1"/>
                </a:solidFill>
              </a:rPr>
              <a:t>cwittman@collegeinsidetrack.com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0F4D9D-AF49-834F-8904-A17BC58016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975164" y="5589954"/>
            <a:ext cx="2941344" cy="12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16"/>
          <p:cNvCxnSpPr>
            <a:cxnSpLocks/>
          </p:cNvCxnSpPr>
          <p:nvPr/>
        </p:nvCxnSpPr>
        <p:spPr>
          <a:xfrm flipV="1">
            <a:off x="762000" y="2525751"/>
            <a:ext cx="0" cy="1867829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Housing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98819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01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229600" cy="8472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199901" y="1417237"/>
            <a:ext cx="11792198" cy="5240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As a percentage, how much has tuition increased at the University of WI since 1988?</a:t>
            </a: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134%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306%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480%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1053%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 need my T1 calculator to figure that out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828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508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4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University of WI increase since ‘88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0" y="1508725"/>
            <a:ext cx="12192000" cy="14804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4999"/>
              <a:buNone/>
            </a:pPr>
            <a:r>
              <a:rPr lang="en-US" sz="4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1053%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0" y="2989139"/>
            <a:ext cx="12192000" cy="38688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Private College Tuition Increase</a:t>
            </a:r>
          </a:p>
          <a:p>
            <a:pPr>
              <a:buSzPct val="100000"/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415%</a:t>
            </a:r>
          </a:p>
        </p:txBody>
      </p:sp>
    </p:spTree>
    <p:extLst>
      <p:ext uri="{BB962C8B-B14F-4D97-AF65-F5344CB8AC3E}">
        <p14:creationId xmlns:p14="http://schemas.microsoft.com/office/powerpoint/2010/main" val="75539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25" tIns="45700" rIns="91425" bIns="45700" rtlCol="0" anchor="t" anchorCtr="0">
            <a:noAutofit/>
          </a:bodyPr>
          <a:lstStyle/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endParaRPr lang="en-US" sz="1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SMU: $79,126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Boston College: $75,422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Northwestern: $81,256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omic Sans MS"/>
              </a:rPr>
              <a:t>NYU: $78,774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>
                <a:solidFill>
                  <a:schemeClr val="lt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omic Sans MS"/>
              </a:rPr>
              <a:t>UC Berkley: $40,692*</a:t>
            </a:r>
            <a:endParaRPr lang="en-US" sz="4200" dirty="0">
              <a:solidFill>
                <a:schemeClr val="lt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  <a:sym typeface="Comic Sans MS"/>
            </a:endParaRP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omic Sans MS"/>
              </a:rPr>
              <a:t>Beloit College: $63,036</a:t>
            </a:r>
          </a:p>
          <a:p>
            <a:pPr marL="342900" lvl="0" indent="-342900"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Lawrence University: $63,360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  <a:sym typeface="Comic Sans MS"/>
              </a:rPr>
              <a:t>Penn State - $36,652*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200" dirty="0">
                <a:solidFill>
                  <a:schemeClr val="l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  <a:sym typeface="Comic Sans MS"/>
              </a:rPr>
              <a:t>University of WI: $27,228*</a:t>
            </a:r>
          </a:p>
          <a:p>
            <a:pPr marL="0" indent="0" algn="r">
              <a:spcBef>
                <a:spcPts val="880"/>
              </a:spcBef>
              <a:buClr>
                <a:schemeClr val="bg1"/>
              </a:buClr>
              <a:buSzPct val="50000"/>
              <a:buNone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  <a:sym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07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67BB7EF-0023-D948-B665-7DD71EF3778F}"/>
              </a:ext>
            </a:extLst>
          </p:cNvPr>
          <p:cNvSpPr/>
          <p:nvPr/>
        </p:nvSpPr>
        <p:spPr>
          <a:xfrm>
            <a:off x="646386" y="338974"/>
            <a:ext cx="10815145" cy="1166633"/>
          </a:xfrm>
          <a:custGeom>
            <a:avLst/>
            <a:gdLst>
              <a:gd name="connsiteX0" fmla="*/ 0 w 10815145"/>
              <a:gd name="connsiteY0" fmla="*/ 0 h 1872000"/>
              <a:gd name="connsiteX1" fmla="*/ 10815145 w 10815145"/>
              <a:gd name="connsiteY1" fmla="*/ 0 h 1872000"/>
              <a:gd name="connsiteX2" fmla="*/ 10815145 w 10815145"/>
              <a:gd name="connsiteY2" fmla="*/ 1872000 h 1872000"/>
              <a:gd name="connsiteX3" fmla="*/ 0 w 10815145"/>
              <a:gd name="connsiteY3" fmla="*/ 1872000 h 1872000"/>
              <a:gd name="connsiteX4" fmla="*/ 0 w 10815145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1872000">
                <a:moveTo>
                  <a:pt x="0" y="0"/>
                </a:moveTo>
                <a:lnTo>
                  <a:pt x="10815145" y="0"/>
                </a:lnTo>
                <a:lnTo>
                  <a:pt x="10815145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2064" tIns="292608" rIns="512064" bIns="292608" numCol="1" spcCol="1270" anchor="ctr" anchorCtr="0">
            <a:noAutofit/>
          </a:bodyPr>
          <a:lstStyle/>
          <a:p>
            <a:pPr marL="0" lvl="0" indent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b="1" i="0" kern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2 Types of Aid</a:t>
            </a:r>
            <a:endParaRPr lang="en-US" sz="72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646386" y="2444262"/>
            <a:ext cx="10815145" cy="3376246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7200" kern="1200" dirty="0"/>
              <a:t>Need Based Aid</a:t>
            </a:r>
          </a:p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7200" kern="1200" dirty="0"/>
              <a:t>Merit Based Aid</a:t>
            </a:r>
          </a:p>
        </p:txBody>
      </p:sp>
    </p:spTree>
    <p:extLst>
      <p:ext uri="{BB962C8B-B14F-4D97-AF65-F5344CB8AC3E}">
        <p14:creationId xmlns:p14="http://schemas.microsoft.com/office/powerpoint/2010/main" val="36331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441434" y="5199797"/>
            <a:ext cx="11256580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5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vs. CSS/Profile</a:t>
            </a:r>
          </a:p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Expected Family Contribution (EFC)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2"/>
            <a:ext cx="12975020" cy="5328743"/>
            <a:chOff x="272956" y="1"/>
            <a:chExt cx="8816455" cy="5081231"/>
          </a:xfrm>
        </p:grpSpPr>
        <p:sp>
          <p:nvSpPr>
            <p:cNvPr id="4" name="Shape 354"/>
            <p:cNvSpPr/>
            <p:nvPr/>
          </p:nvSpPr>
          <p:spPr>
            <a:xfrm>
              <a:off x="272956" y="1"/>
              <a:ext cx="8816455" cy="10235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indent="-342900" algn="ctr">
                <a:buClr>
                  <a:schemeClr val="dk2"/>
                </a:buClr>
                <a:buSzPct val="25000"/>
              </a:pPr>
              <a:r>
                <a:rPr lang="en-US" sz="60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Comic Sans MS"/>
                </a:rPr>
                <a:t>2 Need-based aid forms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522" y="1023582"/>
              <a:ext cx="6096000" cy="405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2324204" y="1438108"/>
            <a:ext cx="3486788" cy="568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Income from tax return</a:t>
            </a:r>
          </a:p>
          <a:p>
            <a:endParaRPr sz="24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1818965" y="321414"/>
            <a:ext cx="694898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2681811" y="194476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Parent non-retirement assets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2336043" y="4403827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Children’s assets and income </a:t>
            </a:r>
            <a:b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(UGMA/UTMA, Grandparent donations)</a:t>
            </a:r>
          </a:p>
        </p:txBody>
      </p:sp>
      <p:sp>
        <p:nvSpPr>
          <p:cNvPr id="531" name="Shape 531"/>
          <p:cNvSpPr/>
          <p:nvPr/>
        </p:nvSpPr>
        <p:spPr>
          <a:xfrm>
            <a:off x="2038301" y="162162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2324204" y="2878822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999" y="1610164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0640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30"/>
          <p:cNvSpPr/>
          <p:nvPr/>
        </p:nvSpPr>
        <p:spPr>
          <a:xfrm>
            <a:off x="2038300" y="305407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531"/>
          <p:cNvSpPr/>
          <p:nvPr/>
        </p:nvSpPr>
        <p:spPr>
          <a:xfrm>
            <a:off x="2033855" y="4573071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354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583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#1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78130" y="3206337"/>
            <a:ext cx="11847675" cy="3491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Child assessed @ 20%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Parent rate is 5.64%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529 plans are assessed at parent’s rate, UGMA/UTMA at child’s rate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Two mistakes to avoid – no retirement and no home value on FAFSA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B282B-9532-4341-B160-C0EB76CC7A10}"/>
              </a:ext>
            </a:extLst>
          </p:cNvPr>
          <p:cNvSpPr txBox="1"/>
          <p:nvPr/>
        </p:nvSpPr>
        <p:spPr>
          <a:xfrm>
            <a:off x="730886" y="1604230"/>
            <a:ext cx="1109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omic Sans MS"/>
                <a:cs typeface="Calibri" charset="0"/>
                <a:sym typeface="Comic Sans MS"/>
              </a:rPr>
              <a:t>If you will be need based at some schools, assure kid’s assets are not in their name!</a:t>
            </a:r>
            <a:endParaRPr lang="en-US" sz="40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248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791</Words>
  <Application>Microsoft Macintosh PowerPoint</Application>
  <PresentationFormat>Widescreen</PresentationFormat>
  <Paragraphs>160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Noto Symbol</vt:lpstr>
      <vt:lpstr>Open Sans</vt:lpstr>
      <vt:lpstr>Tahoma</vt:lpstr>
      <vt:lpstr>Times New Roman</vt:lpstr>
      <vt:lpstr>Office Theme</vt:lpstr>
      <vt:lpstr>bb</vt:lpstr>
      <vt:lpstr>3 Key Factors For Success</vt:lpstr>
      <vt:lpstr>Quiz</vt:lpstr>
      <vt:lpstr>University of WI increase since ‘88</vt:lpstr>
      <vt:lpstr>PowerPoint Presentation</vt:lpstr>
      <vt:lpstr>PowerPoint Presentation</vt:lpstr>
      <vt:lpstr>PowerPoint Presentation</vt:lpstr>
      <vt:lpstr>PowerPoint Presentation</vt:lpstr>
      <vt:lpstr>Tip #1</vt:lpstr>
      <vt:lpstr>PowerPoint Presentation</vt:lpstr>
      <vt:lpstr>Tip #2</vt:lpstr>
      <vt:lpstr>PowerPoint Presentation</vt:lpstr>
      <vt:lpstr>Look for schools …</vt:lpstr>
      <vt:lpstr>PowerPoint Presentation</vt:lpstr>
      <vt:lpstr>PowerPoint Presentation</vt:lpstr>
      <vt:lpstr>Quiz</vt:lpstr>
      <vt:lpstr>The national transfer rate:</vt:lpstr>
      <vt:lpstr>Why students leave</vt:lpstr>
      <vt:lpstr>3 Common Athletic Recruiting Mistakes</vt:lpstr>
      <vt:lpstr>Anatomy of 1 College’s Merit 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Housing Game Plan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Cozette Wittman</cp:lastModifiedBy>
  <cp:revision>8</cp:revision>
  <dcterms:created xsi:type="dcterms:W3CDTF">2020-04-01T01:32:23Z</dcterms:created>
  <dcterms:modified xsi:type="dcterms:W3CDTF">2020-05-15T16:38:42Z</dcterms:modified>
</cp:coreProperties>
</file>