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76" r:id="rId3"/>
    <p:sldId id="278" r:id="rId4"/>
    <p:sldId id="258" r:id="rId5"/>
    <p:sldId id="277" r:id="rId6"/>
    <p:sldId id="282" r:id="rId7"/>
    <p:sldId id="274" r:id="rId8"/>
    <p:sldId id="273" r:id="rId9"/>
    <p:sldId id="281" r:id="rId10"/>
    <p:sldId id="259" r:id="rId11"/>
    <p:sldId id="279" r:id="rId12"/>
    <p:sldId id="26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87141"/>
  </p:normalViewPr>
  <p:slideViewPr>
    <p:cSldViewPr snapToGrid="0" snapToObjects="1">
      <p:cViewPr varScale="1">
        <p:scale>
          <a:sx n="79" d="100"/>
          <a:sy n="79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A2DE4-C7D4-C146-8436-2FA8555D75A4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3FD75-6EE3-2B4B-BE1D-5C618AE3D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31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will not be a comprehensive presentation for all majors or for grad school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843B8-AC80-0E4E-8430-699505EB0B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4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3FD75-6EE3-2B4B-BE1D-5C618AE3D7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Always be on the hunt!!</a:t>
            </a:r>
          </a:p>
          <a:p>
            <a:r>
              <a:rPr lang="en-US" dirty="0"/>
              <a:t>Keep your resume up to date all the time</a:t>
            </a:r>
          </a:p>
          <a:p>
            <a:endParaRPr lang="en-US" dirty="0"/>
          </a:p>
          <a:p>
            <a:r>
              <a:rPr lang="en-US" dirty="0"/>
              <a:t>Social media – they are looking at your pages as they can, searching – be prepared</a:t>
            </a:r>
          </a:p>
          <a:p>
            <a:endParaRPr lang="en-US" dirty="0"/>
          </a:p>
          <a:p>
            <a:r>
              <a:rPr lang="en-US" dirty="0"/>
              <a:t>Where do you want to work? What industries interest you, who recruits in that industry at your school?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3FD75-6EE3-2B4B-BE1D-5C618AE3D7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84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3FD75-6EE3-2B4B-BE1D-5C618AE3D7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9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you know anyone in common with the interviewer?</a:t>
            </a:r>
          </a:p>
          <a:p>
            <a:r>
              <a:rPr lang="en-US" dirty="0"/>
              <a:t>Check out the website – be curious – what interests you, what </a:t>
            </a:r>
            <a:r>
              <a:rPr lang="en-US" dirty="0" err="1"/>
              <a:t>qustions</a:t>
            </a:r>
            <a:r>
              <a:rPr lang="en-US" dirty="0"/>
              <a:t> about the company do you have. How did the interviewer end up there?</a:t>
            </a:r>
          </a:p>
          <a:p>
            <a:r>
              <a:rPr lang="en-US" dirty="0"/>
              <a:t>Know what experiences you’d like to to talk about that align with the needs of the company – what do you bring to the table to help them with their needs</a:t>
            </a:r>
          </a:p>
          <a:p>
            <a:endParaRPr lang="en-US" dirty="0"/>
          </a:p>
          <a:p>
            <a:r>
              <a:rPr lang="en-US" dirty="0"/>
              <a:t>If you were part of a team, be sure to help them know what you brought to the table and what you accomplished that could help them</a:t>
            </a:r>
          </a:p>
          <a:p>
            <a:r>
              <a:rPr lang="en-US" dirty="0"/>
              <a:t>What extra things did you take on that weren’t necessarily part of your role</a:t>
            </a:r>
          </a:p>
          <a:p>
            <a:r>
              <a:rPr lang="en-US" dirty="0"/>
              <a:t>Be a tiny bit vulnerable – when asked about qualities that need improvement – the answer isn’t I work so hard, I sometimes forget to eat lunch </a:t>
            </a:r>
            <a:r>
              <a:rPr lang="en-US" dirty="0">
                <a:sym typeface="Wingdings" pitchFamily="2" charset="2"/>
              </a:rPr>
              <a:t></a:t>
            </a:r>
          </a:p>
          <a:p>
            <a:r>
              <a:rPr lang="en-US" dirty="0">
                <a:sym typeface="Wingdings" pitchFamily="2" charset="2"/>
              </a:rPr>
              <a:t>If the interviewer is a too the point person, do your best to align, if they are a story teller, ask questions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Understand who the person is that you are interviewing with – some people will appreciate a hand written note – be sure to reference the actual meeting. If it is someone closer to your age, email is fine – when in doubt do both.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3FD75-6EE3-2B4B-BE1D-5C618AE3D7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78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Volumes of the same resume with cover letter attached </a:t>
            </a:r>
            <a:r>
              <a:rPr lang="en-US" dirty="0" err="1"/>
              <a:t>isnt</a:t>
            </a:r>
            <a:r>
              <a:rPr lang="en-US" dirty="0"/>
              <a:t> how you find a job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 employer sits on their own timeline –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although important to you, it is not always their only priority –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if you haven’t heard from them in the timeline they outlined, respectfully reach out to them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 posting doesn’t mean there is a job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some keep roles posted perpetually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often by the time a job is posted they already have lots of candidates sourced from internal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DO NOT stretch the truth – it will undoubtedly come back to haunt you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Flip side – give yourself credit for what you have done that is similar to what they are asking and put it that way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Women tend to short change and not apply, it’s ok to apply to roles where you lack some skills</a:t>
            </a:r>
            <a:endParaRPr dirty="0"/>
          </a:p>
        </p:txBody>
      </p:sp>
      <p:sp>
        <p:nvSpPr>
          <p:cNvPr id="112" name="Google Shape;1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1800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9E353-1BFE-0248-9913-98BB02E4AB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B77FF3-C65C-E241-B0FA-4F5048852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F6767-6135-DF4A-AEF2-5A4FF335F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7CC9-36E9-5C45-88E6-45312B03C007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A223C-57FE-F144-A95E-9BEF826F2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F3E99-5AA1-3348-9A6B-D9B69901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F5EB-7946-9A46-82B0-BCA1FCB1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8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22799-A023-8D45-A85D-37583C9EC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B1E9B-B20C-E842-A755-69AF72107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D6E5E-1975-694D-A9D0-8455D6932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7CC9-36E9-5C45-88E6-45312B03C007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AFF9C-4C13-FD45-B000-0D1BDCC4B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4BB36-C54C-4640-A8CD-305579DF4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F5EB-7946-9A46-82B0-BCA1FCB1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6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249B4-A2E0-7948-9D3C-95FF30BE5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71427-6B7B-C545-AAF0-B92455A62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B6789-1724-1A4D-B963-A1A3B20C8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7CC9-36E9-5C45-88E6-45312B03C007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B5DBA-DB60-CC4B-8533-5A08DDD39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C26B1-5728-494D-B4E4-E5B8B8409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F5EB-7946-9A46-82B0-BCA1FCB1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3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A71C8-5664-7441-B490-AB9D9BE06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9327C-8753-FC43-85DA-20C0F00FB2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715E39-B9DE-ED4C-9B3B-96C124496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D62688-0358-D443-918D-E43277188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7CC9-36E9-5C45-88E6-45312B03C007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9072F-733E-B545-B512-69922EA6F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3CE989-F149-E54F-9505-328FD45FE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F5EB-7946-9A46-82B0-BCA1FCB1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4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10DC4-C8CE-9B40-A961-5F5B263FE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FDA0FF-F8AE-0E4F-BB75-80281D95E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F13FBD-0D54-D54C-B1A8-ECB3D996A8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D1D91B-B708-8C4C-857F-B68D0B33BC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4AB12F-A5D5-B840-B1A2-C821E13C00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ED8484-623F-C841-A5AD-A0C8D854E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7CC9-36E9-5C45-88E6-45312B03C007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3BF4B7-4A91-C946-8C9E-5E76202D3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B14DE5-2BFC-6B46-B72A-D057D53BE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F5EB-7946-9A46-82B0-BCA1FCB1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3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881D3-3744-A442-87F3-9EEE1FC70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A4FBD2-7E44-DF46-94F7-B0A1012CB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7CC9-36E9-5C45-88E6-45312B03C007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2EDC20-AEE7-7941-B1F0-BA5F4D4CF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F4A57A-AA17-B644-9CE4-19DB6BE8A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F5EB-7946-9A46-82B0-BCA1FCB1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2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73358A-CEDC-9245-BB28-59A007218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7CC9-36E9-5C45-88E6-45312B03C007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26F972-EE6D-8D44-ADA4-965D37BA2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58C2A-F8EF-1B4F-BDD2-7FAB87B8E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F5EB-7946-9A46-82B0-BCA1FCB1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1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A7AAE-AABE-DA48-9A2F-753AB8DF2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F6AE3-1D3D-6247-8561-E91E4CB2B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F3654-552F-694F-94E7-1BDE40A4B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14496-E549-BE4B-9F1A-C2F1999A3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7CC9-36E9-5C45-88E6-45312B03C007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2903D1-61FA-8B4A-8F41-8CD46B32E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71AF31-ECE7-8747-B3D5-1B4C5C43B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F5EB-7946-9A46-82B0-BCA1FCB1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1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ABA48-18F8-1C42-85FB-1E80823A0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232366-E24B-E64E-AD9D-498CE76737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4EB31E-DF57-D745-A57B-8B1BCD7471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406C13-BBBE-034A-ACF7-E7926EABC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7CC9-36E9-5C45-88E6-45312B03C007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3ED366-96D2-DC4B-9AAD-EE808E828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BF0CA-7A60-D949-929C-35D609FF3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F5EB-7946-9A46-82B0-BCA1FCB1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alphaModFix amt="20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0867D4-F325-0F45-8CDB-BA1B98FB1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4E1214-74E6-464D-A946-26E7F03D4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F3F5C-1E34-CC4E-AEEA-593FE5EE1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27CC9-36E9-5C45-88E6-45312B03C007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82C66-BE99-4E4E-8D9B-2D600BE406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/>
              <a:t>Collegeinsidetrack.com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12E55-A1AB-9042-8A36-6255AACE4E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612-850-5729</a:t>
            </a:r>
          </a:p>
        </p:txBody>
      </p:sp>
    </p:spTree>
    <p:extLst>
      <p:ext uri="{BB962C8B-B14F-4D97-AF65-F5344CB8AC3E}">
        <p14:creationId xmlns:p14="http://schemas.microsoft.com/office/powerpoint/2010/main" val="266307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8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8F25FF-061C-F847-AA28-C993E69B2755}"/>
              </a:ext>
            </a:extLst>
          </p:cNvPr>
          <p:cNvSpPr txBox="1"/>
          <p:nvPr/>
        </p:nvSpPr>
        <p:spPr>
          <a:xfrm>
            <a:off x="1085851" y="-71438"/>
            <a:ext cx="997972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/>
              <a:t>Savvy Strategies to </a:t>
            </a:r>
          </a:p>
          <a:p>
            <a:pPr algn="ctr"/>
            <a:r>
              <a:rPr lang="en-US" sz="6600" dirty="0"/>
              <a:t>Finding an Internship or Job!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69F6E9-4224-3841-A194-AC5520ECCC5D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82000"/>
          </a:blip>
          <a:stretch>
            <a:fillRect/>
          </a:stretch>
        </p:blipFill>
        <p:spPr>
          <a:xfrm>
            <a:off x="223838" y="5451475"/>
            <a:ext cx="2747963" cy="118467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9264DD0-245F-D94D-B997-7F072FDB6814}"/>
              </a:ext>
            </a:extLst>
          </p:cNvPr>
          <p:cNvSpPr txBox="1"/>
          <p:nvPr/>
        </p:nvSpPr>
        <p:spPr>
          <a:xfrm>
            <a:off x="7493000" y="5542847"/>
            <a:ext cx="4294279" cy="1200329"/>
          </a:xfrm>
          <a:prstGeom prst="rect">
            <a:avLst/>
          </a:prstGeom>
          <a:solidFill>
            <a:schemeClr val="bg2">
              <a:lumMod val="75000"/>
              <a:alpha val="82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Cozy Wittman</a:t>
            </a:r>
          </a:p>
          <a:p>
            <a:r>
              <a:rPr lang="en-US" dirty="0"/>
              <a:t>Education &amp; Partnerships Manager</a:t>
            </a:r>
          </a:p>
          <a:p>
            <a:r>
              <a:rPr lang="en-US" dirty="0"/>
              <a:t>612-850-5729</a:t>
            </a:r>
          </a:p>
          <a:p>
            <a:r>
              <a:rPr lang="en-US" dirty="0" err="1"/>
              <a:t>cwittman@collegeinsidetrack.com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60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Google Shape;115;p16"/>
          <p:cNvCxnSpPr>
            <a:cxnSpLocks/>
          </p:cNvCxnSpPr>
          <p:nvPr/>
        </p:nvCxnSpPr>
        <p:spPr>
          <a:xfrm flipV="1">
            <a:off x="762000" y="2525751"/>
            <a:ext cx="0" cy="1867829"/>
          </a:xfrm>
          <a:prstGeom prst="straightConnector1">
            <a:avLst/>
          </a:prstGeom>
          <a:noFill/>
          <a:ln w="19050" cap="flat" cmpd="sng">
            <a:solidFill>
              <a:srgbClr val="FFFFFF">
                <a:alpha val="80000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US" sz="4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Housing</a:t>
            </a:r>
            <a:br>
              <a:rPr lang="en-US" sz="4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Game</a:t>
            </a:r>
            <a:br>
              <a:rPr lang="en-US" sz="4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Plan</a:t>
            </a:r>
            <a:endParaRPr sz="4800" dirty="0"/>
          </a:p>
        </p:txBody>
      </p:sp>
      <p:sp>
        <p:nvSpPr>
          <p:cNvPr id="5" name="Block Arc 4">
            <a:extLst>
              <a:ext uri="{FF2B5EF4-FFF2-40B4-BE49-F238E27FC236}">
                <a16:creationId xmlns:a16="http://schemas.microsoft.com/office/drawing/2014/main" id="{BA3A3F9F-FE71-0A45-BC89-87C48956E0D9}"/>
              </a:ext>
            </a:extLst>
          </p:cNvPr>
          <p:cNvSpPr/>
          <p:nvPr/>
        </p:nvSpPr>
        <p:spPr>
          <a:xfrm>
            <a:off x="-5689046" y="228341"/>
            <a:ext cx="7339004" cy="7339004"/>
          </a:xfrm>
          <a:prstGeom prst="blockArc">
            <a:avLst>
              <a:gd name="adj1" fmla="val 18900000"/>
              <a:gd name="adj2" fmla="val 2700000"/>
              <a:gd name="adj3" fmla="val 294"/>
            </a:avLst>
          </a:prstGeom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hemeClr val="accent4">
              <a:tint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7F02AC1-E2D9-9044-A1AA-ADDD947EF90C}"/>
              </a:ext>
            </a:extLst>
          </p:cNvPr>
          <p:cNvGrpSpPr/>
          <p:nvPr/>
        </p:nvGrpSpPr>
        <p:grpSpPr>
          <a:xfrm>
            <a:off x="562981" y="1427027"/>
            <a:ext cx="11161376" cy="852230"/>
            <a:chOff x="562981" y="1427027"/>
            <a:chExt cx="11161376" cy="852230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25A9CAF2-47E3-7048-AE89-1DEC898DD972}"/>
                </a:ext>
              </a:extLst>
            </p:cNvPr>
            <p:cNvSpPr/>
            <p:nvPr/>
          </p:nvSpPr>
          <p:spPr>
            <a:xfrm>
              <a:off x="989097" y="1512250"/>
              <a:ext cx="10735260" cy="681784"/>
            </a:xfrm>
            <a:custGeom>
              <a:avLst/>
              <a:gdLst>
                <a:gd name="connsiteX0" fmla="*/ 0 w 10735260"/>
                <a:gd name="connsiteY0" fmla="*/ 0 h 681784"/>
                <a:gd name="connsiteX1" fmla="*/ 10735260 w 10735260"/>
                <a:gd name="connsiteY1" fmla="*/ 0 h 681784"/>
                <a:gd name="connsiteX2" fmla="*/ 10735260 w 10735260"/>
                <a:gd name="connsiteY2" fmla="*/ 681784 h 681784"/>
                <a:gd name="connsiteX3" fmla="*/ 0 w 10735260"/>
                <a:gd name="connsiteY3" fmla="*/ 681784 h 681784"/>
                <a:gd name="connsiteX4" fmla="*/ 0 w 10735260"/>
                <a:gd name="connsiteY4" fmla="*/ 0 h 681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35260" h="681784">
                  <a:moveTo>
                    <a:pt x="0" y="0"/>
                  </a:moveTo>
                  <a:lnTo>
                    <a:pt x="10735260" y="0"/>
                  </a:lnTo>
                  <a:lnTo>
                    <a:pt x="10735260" y="681784"/>
                  </a:lnTo>
                  <a:lnTo>
                    <a:pt x="0" y="6817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1167" tIns="88900" rIns="88900" bIns="88900" numCol="1" spcCol="1270" anchor="ctr" anchorCtr="0">
              <a:noAutofit/>
            </a:bodyPr>
            <a:lstStyle/>
            <a:p>
              <a:pPr marL="0" lvl="0" indent="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500" kern="1200" dirty="0"/>
                <a:t>Quantity beats Quality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4981890-10EA-AE4F-925D-45F28F058CE2}"/>
                </a:ext>
              </a:extLst>
            </p:cNvPr>
            <p:cNvSpPr/>
            <p:nvPr/>
          </p:nvSpPr>
          <p:spPr>
            <a:xfrm>
              <a:off x="562981" y="1427027"/>
              <a:ext cx="852230" cy="852230"/>
            </a:xfrm>
            <a:prstGeom prst="ellipse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CE8A4B5-49F7-E345-9F46-576AAFE5B60D}"/>
              </a:ext>
            </a:extLst>
          </p:cNvPr>
          <p:cNvGrpSpPr/>
          <p:nvPr/>
        </p:nvGrpSpPr>
        <p:grpSpPr>
          <a:xfrm>
            <a:off x="1051528" y="2449377"/>
            <a:ext cx="10672829" cy="852230"/>
            <a:chOff x="1051528" y="2449377"/>
            <a:chExt cx="10672829" cy="852230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073F3C6A-5BDC-A24D-9B09-A8E107168FE0}"/>
                </a:ext>
              </a:extLst>
            </p:cNvPr>
            <p:cNvSpPr/>
            <p:nvPr/>
          </p:nvSpPr>
          <p:spPr>
            <a:xfrm>
              <a:off x="1477644" y="2534600"/>
              <a:ext cx="10246713" cy="681784"/>
            </a:xfrm>
            <a:custGeom>
              <a:avLst/>
              <a:gdLst>
                <a:gd name="connsiteX0" fmla="*/ 0 w 10246713"/>
                <a:gd name="connsiteY0" fmla="*/ 0 h 681784"/>
                <a:gd name="connsiteX1" fmla="*/ 10246713 w 10246713"/>
                <a:gd name="connsiteY1" fmla="*/ 0 h 681784"/>
                <a:gd name="connsiteX2" fmla="*/ 10246713 w 10246713"/>
                <a:gd name="connsiteY2" fmla="*/ 681784 h 681784"/>
                <a:gd name="connsiteX3" fmla="*/ 0 w 10246713"/>
                <a:gd name="connsiteY3" fmla="*/ 681784 h 681784"/>
                <a:gd name="connsiteX4" fmla="*/ 0 w 10246713"/>
                <a:gd name="connsiteY4" fmla="*/ 0 h 681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46713" h="681784">
                  <a:moveTo>
                    <a:pt x="0" y="0"/>
                  </a:moveTo>
                  <a:lnTo>
                    <a:pt x="10246713" y="0"/>
                  </a:lnTo>
                  <a:lnTo>
                    <a:pt x="10246713" y="681784"/>
                  </a:lnTo>
                  <a:lnTo>
                    <a:pt x="0" y="6817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2450223"/>
                <a:satOff val="-10194"/>
                <a:lumOff val="2402"/>
                <a:alphaOff val="0"/>
              </a:schemeClr>
            </a:fillRef>
            <a:effectRef idx="0">
              <a:schemeClr val="accent4">
                <a:hueOff val="2450223"/>
                <a:satOff val="-10194"/>
                <a:lumOff val="24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1167" tIns="88900" rIns="88900" bIns="88900" numCol="1" spcCol="1270" anchor="ctr" anchorCtr="0">
              <a:noAutofit/>
            </a:bodyPr>
            <a:lstStyle/>
            <a:p>
              <a:pPr marL="0" lvl="0" indent="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500" kern="1200" dirty="0"/>
                <a:t>Slow response means disinterest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E2A83E7-FAB5-F042-814E-9E11CB735CD5}"/>
                </a:ext>
              </a:extLst>
            </p:cNvPr>
            <p:cNvSpPr/>
            <p:nvPr/>
          </p:nvSpPr>
          <p:spPr>
            <a:xfrm>
              <a:off x="1051528" y="2449377"/>
              <a:ext cx="852230" cy="852230"/>
            </a:xfrm>
            <a:prstGeom prst="ellipse">
              <a:avLst/>
            </a:prstGeom>
          </p:spPr>
          <p:style>
            <a:lnRef idx="2">
              <a:schemeClr val="accent4">
                <a:hueOff val="2450223"/>
                <a:satOff val="-10194"/>
                <a:lumOff val="2402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E09CDDF-6216-2646-91B1-DF7F85896AB6}"/>
              </a:ext>
            </a:extLst>
          </p:cNvPr>
          <p:cNvGrpSpPr/>
          <p:nvPr/>
        </p:nvGrpSpPr>
        <p:grpSpPr>
          <a:xfrm>
            <a:off x="1201473" y="3471727"/>
            <a:ext cx="10522884" cy="852230"/>
            <a:chOff x="1201473" y="3471727"/>
            <a:chExt cx="10522884" cy="852230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6212615F-DB9B-774D-9094-BA64DCCA6F7E}"/>
                </a:ext>
              </a:extLst>
            </p:cNvPr>
            <p:cNvSpPr/>
            <p:nvPr/>
          </p:nvSpPr>
          <p:spPr>
            <a:xfrm>
              <a:off x="1627588" y="3556950"/>
              <a:ext cx="10096769" cy="681784"/>
            </a:xfrm>
            <a:custGeom>
              <a:avLst/>
              <a:gdLst>
                <a:gd name="connsiteX0" fmla="*/ 0 w 10096769"/>
                <a:gd name="connsiteY0" fmla="*/ 0 h 681784"/>
                <a:gd name="connsiteX1" fmla="*/ 10096769 w 10096769"/>
                <a:gd name="connsiteY1" fmla="*/ 0 h 681784"/>
                <a:gd name="connsiteX2" fmla="*/ 10096769 w 10096769"/>
                <a:gd name="connsiteY2" fmla="*/ 681784 h 681784"/>
                <a:gd name="connsiteX3" fmla="*/ 0 w 10096769"/>
                <a:gd name="connsiteY3" fmla="*/ 681784 h 681784"/>
                <a:gd name="connsiteX4" fmla="*/ 0 w 10096769"/>
                <a:gd name="connsiteY4" fmla="*/ 0 h 681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96769" h="681784">
                  <a:moveTo>
                    <a:pt x="0" y="0"/>
                  </a:moveTo>
                  <a:lnTo>
                    <a:pt x="10096769" y="0"/>
                  </a:lnTo>
                  <a:lnTo>
                    <a:pt x="10096769" y="681784"/>
                  </a:lnTo>
                  <a:lnTo>
                    <a:pt x="0" y="6817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4900445"/>
                <a:satOff val="-20388"/>
                <a:lumOff val="4804"/>
                <a:alphaOff val="0"/>
              </a:schemeClr>
            </a:fillRef>
            <a:effectRef idx="0">
              <a:schemeClr val="accent4">
                <a:hueOff val="4900445"/>
                <a:satOff val="-20388"/>
                <a:lumOff val="480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1167" tIns="88900" rIns="88900" bIns="88900" numCol="1" spcCol="1270" anchor="ctr" anchorCtr="0">
              <a:noAutofit/>
            </a:bodyPr>
            <a:lstStyle/>
            <a:p>
              <a:pPr marL="0" lvl="0" indent="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500" kern="1200" dirty="0"/>
                <a:t>You can do a job search from your laptop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2CB5CFC-AF3E-6C4D-9EE1-CF2D1D86CE60}"/>
                </a:ext>
              </a:extLst>
            </p:cNvPr>
            <p:cNvSpPr/>
            <p:nvPr/>
          </p:nvSpPr>
          <p:spPr>
            <a:xfrm>
              <a:off x="1201473" y="3471727"/>
              <a:ext cx="852230" cy="852230"/>
            </a:xfrm>
            <a:prstGeom prst="ellipse">
              <a:avLst/>
            </a:prstGeom>
          </p:spPr>
          <p:style>
            <a:lnRef idx="2">
              <a:schemeClr val="accent4">
                <a:hueOff val="4900445"/>
                <a:satOff val="-20388"/>
                <a:lumOff val="4804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D87CD94-E7B9-7B45-8DCA-B9DD2F19933C}"/>
              </a:ext>
            </a:extLst>
          </p:cNvPr>
          <p:cNvGrpSpPr/>
          <p:nvPr/>
        </p:nvGrpSpPr>
        <p:grpSpPr>
          <a:xfrm>
            <a:off x="1051528" y="4494076"/>
            <a:ext cx="10672829" cy="852230"/>
            <a:chOff x="1051528" y="4494076"/>
            <a:chExt cx="10672829" cy="852230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E59150CF-7B19-DC40-B047-06AB1CE1C5D1}"/>
                </a:ext>
              </a:extLst>
            </p:cNvPr>
            <p:cNvSpPr/>
            <p:nvPr/>
          </p:nvSpPr>
          <p:spPr>
            <a:xfrm>
              <a:off x="1477644" y="4579300"/>
              <a:ext cx="10246713" cy="681784"/>
            </a:xfrm>
            <a:custGeom>
              <a:avLst/>
              <a:gdLst>
                <a:gd name="connsiteX0" fmla="*/ 0 w 10246713"/>
                <a:gd name="connsiteY0" fmla="*/ 0 h 681784"/>
                <a:gd name="connsiteX1" fmla="*/ 10246713 w 10246713"/>
                <a:gd name="connsiteY1" fmla="*/ 0 h 681784"/>
                <a:gd name="connsiteX2" fmla="*/ 10246713 w 10246713"/>
                <a:gd name="connsiteY2" fmla="*/ 681784 h 681784"/>
                <a:gd name="connsiteX3" fmla="*/ 0 w 10246713"/>
                <a:gd name="connsiteY3" fmla="*/ 681784 h 681784"/>
                <a:gd name="connsiteX4" fmla="*/ 0 w 10246713"/>
                <a:gd name="connsiteY4" fmla="*/ 0 h 681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46713" h="681784">
                  <a:moveTo>
                    <a:pt x="0" y="0"/>
                  </a:moveTo>
                  <a:lnTo>
                    <a:pt x="10246713" y="0"/>
                  </a:lnTo>
                  <a:lnTo>
                    <a:pt x="10246713" y="681784"/>
                  </a:lnTo>
                  <a:lnTo>
                    <a:pt x="0" y="6817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7350668"/>
                <a:satOff val="-30583"/>
                <a:lumOff val="7206"/>
                <a:alphaOff val="0"/>
              </a:schemeClr>
            </a:fillRef>
            <a:effectRef idx="0">
              <a:schemeClr val="accent4">
                <a:hueOff val="7350668"/>
                <a:satOff val="-30583"/>
                <a:lumOff val="720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1167" tIns="88900" rIns="88900" bIns="88900" numCol="1" spcCol="1270" anchor="ctr" anchorCtr="0">
              <a:noAutofit/>
            </a:bodyPr>
            <a:lstStyle/>
            <a:p>
              <a:pPr marL="0" lvl="0" indent="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500" kern="1200" dirty="0"/>
                <a:t>Spin or flourishing the truth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A5267DE-1944-E54B-9F6A-C65DF2CA9709}"/>
                </a:ext>
              </a:extLst>
            </p:cNvPr>
            <p:cNvSpPr/>
            <p:nvPr/>
          </p:nvSpPr>
          <p:spPr>
            <a:xfrm>
              <a:off x="1051528" y="4494076"/>
              <a:ext cx="852230" cy="852230"/>
            </a:xfrm>
            <a:prstGeom prst="ellipse">
              <a:avLst/>
            </a:prstGeom>
          </p:spPr>
          <p:style>
            <a:lnRef idx="2">
              <a:schemeClr val="accent4">
                <a:hueOff val="7350668"/>
                <a:satOff val="-30583"/>
                <a:lumOff val="7206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078CA60-B879-C647-A176-295CA4F7055E}"/>
              </a:ext>
            </a:extLst>
          </p:cNvPr>
          <p:cNvGrpSpPr/>
          <p:nvPr/>
        </p:nvGrpSpPr>
        <p:grpSpPr>
          <a:xfrm>
            <a:off x="562981" y="5516426"/>
            <a:ext cx="11161376" cy="852230"/>
            <a:chOff x="562981" y="5516426"/>
            <a:chExt cx="11161376" cy="852230"/>
          </a:xfrm>
        </p:grpSpPr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72BCA4F4-1994-104F-AFFF-2A70304646F4}"/>
                </a:ext>
              </a:extLst>
            </p:cNvPr>
            <p:cNvSpPr/>
            <p:nvPr/>
          </p:nvSpPr>
          <p:spPr>
            <a:xfrm>
              <a:off x="989097" y="5601650"/>
              <a:ext cx="10735260" cy="681784"/>
            </a:xfrm>
            <a:custGeom>
              <a:avLst/>
              <a:gdLst>
                <a:gd name="connsiteX0" fmla="*/ 0 w 10735260"/>
                <a:gd name="connsiteY0" fmla="*/ 0 h 681784"/>
                <a:gd name="connsiteX1" fmla="*/ 10735260 w 10735260"/>
                <a:gd name="connsiteY1" fmla="*/ 0 h 681784"/>
                <a:gd name="connsiteX2" fmla="*/ 10735260 w 10735260"/>
                <a:gd name="connsiteY2" fmla="*/ 681784 h 681784"/>
                <a:gd name="connsiteX3" fmla="*/ 0 w 10735260"/>
                <a:gd name="connsiteY3" fmla="*/ 681784 h 681784"/>
                <a:gd name="connsiteX4" fmla="*/ 0 w 10735260"/>
                <a:gd name="connsiteY4" fmla="*/ 0 h 681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35260" h="681784">
                  <a:moveTo>
                    <a:pt x="0" y="0"/>
                  </a:moveTo>
                  <a:lnTo>
                    <a:pt x="10735260" y="0"/>
                  </a:lnTo>
                  <a:lnTo>
                    <a:pt x="10735260" y="681784"/>
                  </a:lnTo>
                  <a:lnTo>
                    <a:pt x="0" y="6817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9800891"/>
                <a:satOff val="-40777"/>
                <a:lumOff val="9608"/>
                <a:alphaOff val="0"/>
              </a:schemeClr>
            </a:fillRef>
            <a:effectRef idx="0">
              <a:schemeClr val="accent4">
                <a:hueOff val="9800891"/>
                <a:satOff val="-40777"/>
                <a:lumOff val="960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1167" tIns="88900" rIns="88900" bIns="88900" numCol="1" spcCol="1270" anchor="ctr" anchorCtr="0">
              <a:noAutofit/>
            </a:bodyPr>
            <a:lstStyle/>
            <a:p>
              <a:pPr marL="0" lvl="0" indent="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500" kern="1200" dirty="0"/>
                <a:t>Short changing experience or skills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B421C4E-94A9-374D-8978-70BF152DAFCE}"/>
                </a:ext>
              </a:extLst>
            </p:cNvPr>
            <p:cNvSpPr/>
            <p:nvPr/>
          </p:nvSpPr>
          <p:spPr>
            <a:xfrm>
              <a:off x="562981" y="5516426"/>
              <a:ext cx="852230" cy="852230"/>
            </a:xfrm>
            <a:prstGeom prst="ellipse">
              <a:avLst/>
            </a:prstGeom>
          </p:spPr>
          <p:style>
            <a:lnRef idx="2">
              <a:schemeClr val="accent4">
                <a:hueOff val="9800891"/>
                <a:satOff val="-40777"/>
                <a:lumOff val="9608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2FF10E36-B11E-304C-8216-3F1B5F169E8A}"/>
              </a:ext>
            </a:extLst>
          </p:cNvPr>
          <p:cNvSpPr/>
          <p:nvPr/>
        </p:nvSpPr>
        <p:spPr>
          <a:xfrm>
            <a:off x="241439" y="205383"/>
            <a:ext cx="9394559" cy="923330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Common Mistakes People Make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819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D5EC5317-77A1-1449-9471-F0A0B60B8C31}"/>
              </a:ext>
            </a:extLst>
          </p:cNvPr>
          <p:cNvSpPr/>
          <p:nvPr/>
        </p:nvSpPr>
        <p:spPr>
          <a:xfrm>
            <a:off x="275771" y="1108772"/>
            <a:ext cx="11669486" cy="599625"/>
          </a:xfrm>
          <a:custGeom>
            <a:avLst/>
            <a:gdLst>
              <a:gd name="connsiteX0" fmla="*/ 0 w 11669486"/>
              <a:gd name="connsiteY0" fmla="*/ 99939 h 599625"/>
              <a:gd name="connsiteX1" fmla="*/ 99939 w 11669486"/>
              <a:gd name="connsiteY1" fmla="*/ 0 h 599625"/>
              <a:gd name="connsiteX2" fmla="*/ 11569547 w 11669486"/>
              <a:gd name="connsiteY2" fmla="*/ 0 h 599625"/>
              <a:gd name="connsiteX3" fmla="*/ 11669486 w 11669486"/>
              <a:gd name="connsiteY3" fmla="*/ 99939 h 599625"/>
              <a:gd name="connsiteX4" fmla="*/ 11669486 w 11669486"/>
              <a:gd name="connsiteY4" fmla="*/ 499686 h 599625"/>
              <a:gd name="connsiteX5" fmla="*/ 11569547 w 11669486"/>
              <a:gd name="connsiteY5" fmla="*/ 599625 h 599625"/>
              <a:gd name="connsiteX6" fmla="*/ 99939 w 11669486"/>
              <a:gd name="connsiteY6" fmla="*/ 599625 h 599625"/>
              <a:gd name="connsiteX7" fmla="*/ 0 w 11669486"/>
              <a:gd name="connsiteY7" fmla="*/ 499686 h 599625"/>
              <a:gd name="connsiteX8" fmla="*/ 0 w 11669486"/>
              <a:gd name="connsiteY8" fmla="*/ 99939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69486" h="599625">
                <a:moveTo>
                  <a:pt x="0" y="99939"/>
                </a:moveTo>
                <a:cubicBezTo>
                  <a:pt x="0" y="44744"/>
                  <a:pt x="44744" y="0"/>
                  <a:pt x="99939" y="0"/>
                </a:cubicBezTo>
                <a:lnTo>
                  <a:pt x="11569547" y="0"/>
                </a:lnTo>
                <a:cubicBezTo>
                  <a:pt x="11624742" y="0"/>
                  <a:pt x="11669486" y="44744"/>
                  <a:pt x="11669486" y="99939"/>
                </a:cubicBezTo>
                <a:lnTo>
                  <a:pt x="11669486" y="499686"/>
                </a:lnTo>
                <a:cubicBezTo>
                  <a:pt x="11669486" y="554881"/>
                  <a:pt x="11624742" y="599625"/>
                  <a:pt x="11569547" y="599625"/>
                </a:cubicBezTo>
                <a:lnTo>
                  <a:pt x="99939" y="599625"/>
                </a:lnTo>
                <a:cubicBezTo>
                  <a:pt x="44744" y="599625"/>
                  <a:pt x="0" y="554881"/>
                  <a:pt x="0" y="499686"/>
                </a:cubicBezTo>
                <a:lnTo>
                  <a:pt x="0" y="9993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marL="0" lvl="0" indent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500" kern="1200" dirty="0"/>
              <a:t>Confirm follow up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87E801B0-5EA7-B946-BDB7-5B7E70C375CB}"/>
              </a:ext>
            </a:extLst>
          </p:cNvPr>
          <p:cNvSpPr/>
          <p:nvPr/>
        </p:nvSpPr>
        <p:spPr>
          <a:xfrm>
            <a:off x="275771" y="1708397"/>
            <a:ext cx="11669486" cy="1371375"/>
          </a:xfrm>
          <a:custGeom>
            <a:avLst/>
            <a:gdLst>
              <a:gd name="connsiteX0" fmla="*/ 0 w 11669486"/>
              <a:gd name="connsiteY0" fmla="*/ 0 h 1371375"/>
              <a:gd name="connsiteX1" fmla="*/ 11669486 w 11669486"/>
              <a:gd name="connsiteY1" fmla="*/ 0 h 1371375"/>
              <a:gd name="connsiteX2" fmla="*/ 11669486 w 11669486"/>
              <a:gd name="connsiteY2" fmla="*/ 1371375 h 1371375"/>
              <a:gd name="connsiteX3" fmla="*/ 0 w 11669486"/>
              <a:gd name="connsiteY3" fmla="*/ 1371375 h 1371375"/>
              <a:gd name="connsiteX4" fmla="*/ 0 w 11669486"/>
              <a:gd name="connsiteY4" fmla="*/ 0 h 137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69486" h="1371375">
                <a:moveTo>
                  <a:pt x="0" y="0"/>
                </a:moveTo>
                <a:lnTo>
                  <a:pt x="11669486" y="0"/>
                </a:lnTo>
                <a:lnTo>
                  <a:pt x="11669486" y="1371375"/>
                </a:lnTo>
                <a:lnTo>
                  <a:pt x="0" y="13713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0506" tIns="31750" rIns="177800" bIns="31750" numCol="1" spcCol="1270" anchor="t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000" kern="1200" dirty="0"/>
              <a:t>What is the timeline/process for hire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000" kern="1200" dirty="0"/>
              <a:t>When might you expect to hear from them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000" dirty="0"/>
              <a:t>E</a:t>
            </a:r>
            <a:r>
              <a:rPr lang="en-US" sz="2000" kern="1200" dirty="0"/>
              <a:t>mail immediate/personal note after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000" dirty="0"/>
              <a:t>A</a:t>
            </a:r>
            <a:r>
              <a:rPr lang="en-US" sz="2000" kern="1200" dirty="0"/>
              <a:t>void a "form" thank you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8874AC2B-F0A7-0149-9D67-D3FA3AD60D79}"/>
              </a:ext>
            </a:extLst>
          </p:cNvPr>
          <p:cNvSpPr/>
          <p:nvPr/>
        </p:nvSpPr>
        <p:spPr>
          <a:xfrm>
            <a:off x="275771" y="3079773"/>
            <a:ext cx="11669486" cy="599625"/>
          </a:xfrm>
          <a:custGeom>
            <a:avLst/>
            <a:gdLst>
              <a:gd name="connsiteX0" fmla="*/ 0 w 11669486"/>
              <a:gd name="connsiteY0" fmla="*/ 99939 h 599625"/>
              <a:gd name="connsiteX1" fmla="*/ 99939 w 11669486"/>
              <a:gd name="connsiteY1" fmla="*/ 0 h 599625"/>
              <a:gd name="connsiteX2" fmla="*/ 11569547 w 11669486"/>
              <a:gd name="connsiteY2" fmla="*/ 0 h 599625"/>
              <a:gd name="connsiteX3" fmla="*/ 11669486 w 11669486"/>
              <a:gd name="connsiteY3" fmla="*/ 99939 h 599625"/>
              <a:gd name="connsiteX4" fmla="*/ 11669486 w 11669486"/>
              <a:gd name="connsiteY4" fmla="*/ 499686 h 599625"/>
              <a:gd name="connsiteX5" fmla="*/ 11569547 w 11669486"/>
              <a:gd name="connsiteY5" fmla="*/ 599625 h 599625"/>
              <a:gd name="connsiteX6" fmla="*/ 99939 w 11669486"/>
              <a:gd name="connsiteY6" fmla="*/ 599625 h 599625"/>
              <a:gd name="connsiteX7" fmla="*/ 0 w 11669486"/>
              <a:gd name="connsiteY7" fmla="*/ 499686 h 599625"/>
              <a:gd name="connsiteX8" fmla="*/ 0 w 11669486"/>
              <a:gd name="connsiteY8" fmla="*/ 99939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69486" h="599625">
                <a:moveTo>
                  <a:pt x="0" y="99939"/>
                </a:moveTo>
                <a:cubicBezTo>
                  <a:pt x="0" y="44744"/>
                  <a:pt x="44744" y="0"/>
                  <a:pt x="99939" y="0"/>
                </a:cubicBezTo>
                <a:lnTo>
                  <a:pt x="11569547" y="0"/>
                </a:lnTo>
                <a:cubicBezTo>
                  <a:pt x="11624742" y="0"/>
                  <a:pt x="11669486" y="44744"/>
                  <a:pt x="11669486" y="99939"/>
                </a:cubicBezTo>
                <a:lnTo>
                  <a:pt x="11669486" y="499686"/>
                </a:lnTo>
                <a:cubicBezTo>
                  <a:pt x="11669486" y="554881"/>
                  <a:pt x="11624742" y="599625"/>
                  <a:pt x="11569547" y="599625"/>
                </a:cubicBezTo>
                <a:lnTo>
                  <a:pt x="99939" y="599625"/>
                </a:lnTo>
                <a:cubicBezTo>
                  <a:pt x="44744" y="599625"/>
                  <a:pt x="0" y="554881"/>
                  <a:pt x="0" y="499686"/>
                </a:cubicBezTo>
                <a:lnTo>
                  <a:pt x="0" y="9993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379271"/>
              <a:satOff val="-8710"/>
              <a:lumOff val="-5883"/>
              <a:alphaOff val="0"/>
            </a:schemeClr>
          </a:fillRef>
          <a:effectRef idx="0">
            <a:schemeClr val="accent5">
              <a:hueOff val="-3379271"/>
              <a:satOff val="-8710"/>
              <a:lumOff val="-588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marL="0" lvl="0" indent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500" kern="1200" dirty="0"/>
              <a:t>Do a ”post mortem" of the interview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CB4A3C6F-1A85-9340-9D7B-42D7D75B53F8}"/>
              </a:ext>
            </a:extLst>
          </p:cNvPr>
          <p:cNvSpPr/>
          <p:nvPr/>
        </p:nvSpPr>
        <p:spPr>
          <a:xfrm>
            <a:off x="275771" y="3679398"/>
            <a:ext cx="11669486" cy="1371375"/>
          </a:xfrm>
          <a:custGeom>
            <a:avLst/>
            <a:gdLst>
              <a:gd name="connsiteX0" fmla="*/ 0 w 11669486"/>
              <a:gd name="connsiteY0" fmla="*/ 0 h 1371375"/>
              <a:gd name="connsiteX1" fmla="*/ 11669486 w 11669486"/>
              <a:gd name="connsiteY1" fmla="*/ 0 h 1371375"/>
              <a:gd name="connsiteX2" fmla="*/ 11669486 w 11669486"/>
              <a:gd name="connsiteY2" fmla="*/ 1371375 h 1371375"/>
              <a:gd name="connsiteX3" fmla="*/ 0 w 11669486"/>
              <a:gd name="connsiteY3" fmla="*/ 1371375 h 1371375"/>
              <a:gd name="connsiteX4" fmla="*/ 0 w 11669486"/>
              <a:gd name="connsiteY4" fmla="*/ 0 h 137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69486" h="1371375">
                <a:moveTo>
                  <a:pt x="0" y="0"/>
                </a:moveTo>
                <a:lnTo>
                  <a:pt x="11669486" y="0"/>
                </a:lnTo>
                <a:lnTo>
                  <a:pt x="11669486" y="1371375"/>
                </a:lnTo>
                <a:lnTo>
                  <a:pt x="0" y="13713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0506" tIns="31750" rIns="177800" bIns="31750" numCol="1" spcCol="1270" anchor="t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000" dirty="0"/>
              <a:t>S</a:t>
            </a:r>
            <a:r>
              <a:rPr lang="en-US" sz="2000" kern="1200" dirty="0"/>
              <a:t>tart with what went well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000" dirty="0"/>
              <a:t>W</a:t>
            </a:r>
            <a:r>
              <a:rPr lang="en-US" sz="2000" kern="1200" dirty="0"/>
              <a:t>hat would you improve on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000" dirty="0"/>
              <a:t>W</a:t>
            </a:r>
            <a:r>
              <a:rPr lang="en-US" sz="2000" kern="1200" dirty="0"/>
              <a:t>hat caught you by surprise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000" dirty="0"/>
              <a:t>E</a:t>
            </a:r>
            <a:r>
              <a:rPr lang="en-US" sz="2000" kern="1200" dirty="0"/>
              <a:t>valuate the role and org for right fit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42C3FE3D-DB1B-4148-9A77-E3EA72D91F2C}"/>
              </a:ext>
            </a:extLst>
          </p:cNvPr>
          <p:cNvSpPr/>
          <p:nvPr/>
        </p:nvSpPr>
        <p:spPr>
          <a:xfrm>
            <a:off x="275771" y="5050773"/>
            <a:ext cx="11669486" cy="599625"/>
          </a:xfrm>
          <a:custGeom>
            <a:avLst/>
            <a:gdLst>
              <a:gd name="connsiteX0" fmla="*/ 0 w 11669486"/>
              <a:gd name="connsiteY0" fmla="*/ 99939 h 599625"/>
              <a:gd name="connsiteX1" fmla="*/ 99939 w 11669486"/>
              <a:gd name="connsiteY1" fmla="*/ 0 h 599625"/>
              <a:gd name="connsiteX2" fmla="*/ 11569547 w 11669486"/>
              <a:gd name="connsiteY2" fmla="*/ 0 h 599625"/>
              <a:gd name="connsiteX3" fmla="*/ 11669486 w 11669486"/>
              <a:gd name="connsiteY3" fmla="*/ 99939 h 599625"/>
              <a:gd name="connsiteX4" fmla="*/ 11669486 w 11669486"/>
              <a:gd name="connsiteY4" fmla="*/ 499686 h 599625"/>
              <a:gd name="connsiteX5" fmla="*/ 11569547 w 11669486"/>
              <a:gd name="connsiteY5" fmla="*/ 599625 h 599625"/>
              <a:gd name="connsiteX6" fmla="*/ 99939 w 11669486"/>
              <a:gd name="connsiteY6" fmla="*/ 599625 h 599625"/>
              <a:gd name="connsiteX7" fmla="*/ 0 w 11669486"/>
              <a:gd name="connsiteY7" fmla="*/ 499686 h 599625"/>
              <a:gd name="connsiteX8" fmla="*/ 0 w 11669486"/>
              <a:gd name="connsiteY8" fmla="*/ 99939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69486" h="599625">
                <a:moveTo>
                  <a:pt x="0" y="99939"/>
                </a:moveTo>
                <a:cubicBezTo>
                  <a:pt x="0" y="44744"/>
                  <a:pt x="44744" y="0"/>
                  <a:pt x="99939" y="0"/>
                </a:cubicBezTo>
                <a:lnTo>
                  <a:pt x="11569547" y="0"/>
                </a:lnTo>
                <a:cubicBezTo>
                  <a:pt x="11624742" y="0"/>
                  <a:pt x="11669486" y="44744"/>
                  <a:pt x="11669486" y="99939"/>
                </a:cubicBezTo>
                <a:lnTo>
                  <a:pt x="11669486" y="499686"/>
                </a:lnTo>
                <a:cubicBezTo>
                  <a:pt x="11669486" y="554881"/>
                  <a:pt x="11624742" y="599625"/>
                  <a:pt x="11569547" y="599625"/>
                </a:cubicBezTo>
                <a:lnTo>
                  <a:pt x="99939" y="599625"/>
                </a:lnTo>
                <a:cubicBezTo>
                  <a:pt x="44744" y="599625"/>
                  <a:pt x="0" y="554881"/>
                  <a:pt x="0" y="499686"/>
                </a:cubicBezTo>
                <a:lnTo>
                  <a:pt x="0" y="9993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758543"/>
              <a:satOff val="-17419"/>
              <a:lumOff val="-11765"/>
              <a:alphaOff val="0"/>
            </a:schemeClr>
          </a:fillRef>
          <a:effectRef idx="0">
            <a:schemeClr val="accent5">
              <a:hueOff val="-6758543"/>
              <a:satOff val="-17419"/>
              <a:lumOff val="-117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marL="0" lvl="0" indent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500" kern="1200"/>
              <a:t>KEEP SEARCHING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97456FEB-9E29-8B4C-AC14-12E37BE2C8A5}"/>
              </a:ext>
            </a:extLst>
          </p:cNvPr>
          <p:cNvSpPr/>
          <p:nvPr/>
        </p:nvSpPr>
        <p:spPr>
          <a:xfrm>
            <a:off x="275771" y="5650398"/>
            <a:ext cx="11669486" cy="1035000"/>
          </a:xfrm>
          <a:custGeom>
            <a:avLst/>
            <a:gdLst>
              <a:gd name="connsiteX0" fmla="*/ 0 w 11669486"/>
              <a:gd name="connsiteY0" fmla="*/ 0 h 1035000"/>
              <a:gd name="connsiteX1" fmla="*/ 11669486 w 11669486"/>
              <a:gd name="connsiteY1" fmla="*/ 0 h 1035000"/>
              <a:gd name="connsiteX2" fmla="*/ 11669486 w 11669486"/>
              <a:gd name="connsiteY2" fmla="*/ 1035000 h 1035000"/>
              <a:gd name="connsiteX3" fmla="*/ 0 w 11669486"/>
              <a:gd name="connsiteY3" fmla="*/ 1035000 h 1035000"/>
              <a:gd name="connsiteX4" fmla="*/ 0 w 11669486"/>
              <a:gd name="connsiteY4" fmla="*/ 0 h 103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69486" h="1035000">
                <a:moveTo>
                  <a:pt x="0" y="0"/>
                </a:moveTo>
                <a:lnTo>
                  <a:pt x="11669486" y="0"/>
                </a:lnTo>
                <a:lnTo>
                  <a:pt x="11669486" y="1035000"/>
                </a:lnTo>
                <a:lnTo>
                  <a:pt x="0" y="1035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0506" tIns="31750" rIns="177800" bIns="31750" numCol="1" spcCol="1270" anchor="t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000" kern="1200" dirty="0"/>
              <a:t>Think about looking for a job as a job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000" kern="1200" dirty="0"/>
              <a:t>Set goals 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000" kern="1200" dirty="0"/>
              <a:t>Allow time for emotion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F34A74-D279-214A-8F0B-D9303F86ABE0}"/>
              </a:ext>
            </a:extLst>
          </p:cNvPr>
          <p:cNvSpPr/>
          <p:nvPr/>
        </p:nvSpPr>
        <p:spPr>
          <a:xfrm>
            <a:off x="275771" y="0"/>
            <a:ext cx="56510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After the interview</a:t>
            </a:r>
          </a:p>
        </p:txBody>
      </p:sp>
    </p:spTree>
    <p:extLst>
      <p:ext uri="{BB962C8B-B14F-4D97-AF65-F5344CB8AC3E}">
        <p14:creationId xmlns:p14="http://schemas.microsoft.com/office/powerpoint/2010/main" val="376488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3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B0DB55-1B7B-E040-BE39-506CA57BF36C}"/>
              </a:ext>
            </a:extLst>
          </p:cNvPr>
          <p:cNvSpPr txBox="1"/>
          <p:nvPr/>
        </p:nvSpPr>
        <p:spPr>
          <a:xfrm>
            <a:off x="785812" y="0"/>
            <a:ext cx="43853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/>
              <a:t>Questions?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DB4920-0703-EF4D-BBFD-E0FEF229740D}"/>
              </a:ext>
            </a:extLst>
          </p:cNvPr>
          <p:cNvSpPr txBox="1"/>
          <p:nvPr/>
        </p:nvSpPr>
        <p:spPr>
          <a:xfrm>
            <a:off x="7764463" y="5499985"/>
            <a:ext cx="4294279" cy="1200329"/>
          </a:xfrm>
          <a:prstGeom prst="rect">
            <a:avLst/>
          </a:prstGeom>
          <a:solidFill>
            <a:schemeClr val="bg2">
              <a:lumMod val="75000"/>
              <a:alpha val="82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Cozy Wittman</a:t>
            </a:r>
          </a:p>
          <a:p>
            <a:r>
              <a:rPr lang="en-US" dirty="0"/>
              <a:t>Education &amp; Partnerships Manager</a:t>
            </a:r>
          </a:p>
          <a:p>
            <a:r>
              <a:rPr lang="en-US" dirty="0"/>
              <a:t>612-850-5729</a:t>
            </a:r>
          </a:p>
          <a:p>
            <a:r>
              <a:rPr lang="en-US" dirty="0" err="1"/>
              <a:t>cwittman@collegeinsidetrack.com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B00396-424F-3249-85AD-9AAA01378F7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2000"/>
          </a:blip>
          <a:stretch>
            <a:fillRect/>
          </a:stretch>
        </p:blipFill>
        <p:spPr>
          <a:xfrm>
            <a:off x="223838" y="5451475"/>
            <a:ext cx="2747963" cy="1184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01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D374D-AF78-194C-885D-249040462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00025"/>
            <a:ext cx="10515600" cy="13255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72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Yes you can!!</a:t>
            </a:r>
            <a:endParaRPr lang="en-US" sz="7200" i="1" dirty="0"/>
          </a:p>
        </p:txBody>
      </p:sp>
      <p:sp>
        <p:nvSpPr>
          <p:cNvPr id="3" name="Rectangular Callout 2">
            <a:extLst>
              <a:ext uri="{FF2B5EF4-FFF2-40B4-BE49-F238E27FC236}">
                <a16:creationId xmlns:a16="http://schemas.microsoft.com/office/drawing/2014/main" id="{C6BD1172-B9CD-6A42-B5BB-8B5B131CC78C}"/>
              </a:ext>
            </a:extLst>
          </p:cNvPr>
          <p:cNvSpPr/>
          <p:nvPr/>
        </p:nvSpPr>
        <p:spPr>
          <a:xfrm>
            <a:off x="471486" y="425450"/>
            <a:ext cx="3271839" cy="2460625"/>
          </a:xfrm>
          <a:prstGeom prst="wedgeRectCallou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Just my luck…there’s a pandemic right in the middle of my job search. </a:t>
            </a:r>
          </a:p>
          <a:p>
            <a:pPr algn="ctr"/>
            <a:r>
              <a:rPr lang="en-US" sz="2000" dirty="0"/>
              <a:t>Guess I’ll just be sitting around waiting </a:t>
            </a:r>
            <a:r>
              <a:rPr lang="en-US" sz="2000" dirty="0" err="1"/>
              <a:t>til</a:t>
            </a:r>
            <a:r>
              <a:rPr lang="en-US" sz="2000" dirty="0"/>
              <a:t> this is over…..</a:t>
            </a:r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A173C413-9379-AF4B-88DC-E2CD8BA884F1}"/>
              </a:ext>
            </a:extLst>
          </p:cNvPr>
          <p:cNvSpPr/>
          <p:nvPr/>
        </p:nvSpPr>
        <p:spPr>
          <a:xfrm flipH="1">
            <a:off x="6017418" y="1563689"/>
            <a:ext cx="4786313" cy="1800225"/>
          </a:xfrm>
          <a:prstGeom prst="wedgeRectCallou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Don’t fret! Or sit around, get rolling, there are jobs out there and employers who need skilled people!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DA22B604-D1BD-0845-A504-153EE5E9BD41}"/>
              </a:ext>
            </a:extLst>
          </p:cNvPr>
          <p:cNvSpPr/>
          <p:nvPr/>
        </p:nvSpPr>
        <p:spPr>
          <a:xfrm>
            <a:off x="1914525" y="3363914"/>
            <a:ext cx="3314700" cy="2093912"/>
          </a:xfrm>
          <a:prstGeom prst="wedgeRectCallou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Ok! But how do I get going??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BFF68B-A931-DE43-8028-ECBB47239239}"/>
              </a:ext>
            </a:extLst>
          </p:cNvPr>
          <p:cNvSpPr/>
          <p:nvPr/>
        </p:nvSpPr>
        <p:spPr>
          <a:xfrm>
            <a:off x="300038" y="5935665"/>
            <a:ext cx="11688762" cy="830997"/>
          </a:xfrm>
          <a:prstGeom prst="rect">
            <a:avLst/>
          </a:prstGeom>
          <a:solidFill>
            <a:schemeClr val="accent1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</a:rPr>
              <a:t>Today you are you! That is truer than true! There is no one alive who is you-</a:t>
            </a:r>
            <a:r>
              <a:rPr lang="en-US" sz="2400" i="1" dirty="0" err="1">
                <a:solidFill>
                  <a:schemeClr val="bg1"/>
                </a:solidFill>
              </a:rPr>
              <a:t>er</a:t>
            </a:r>
            <a:r>
              <a:rPr lang="en-US" sz="2400" i="1" dirty="0">
                <a:solidFill>
                  <a:schemeClr val="bg1"/>
                </a:solidFill>
              </a:rPr>
              <a:t> than you!</a:t>
            </a:r>
          </a:p>
          <a:p>
            <a:pPr algn="r"/>
            <a:r>
              <a:rPr lang="en-US" sz="2400" i="1" dirty="0">
                <a:solidFill>
                  <a:schemeClr val="bg1"/>
                </a:solidFill>
              </a:rPr>
              <a:t>~ Dr. Seuss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52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F2306-D315-F24F-A242-6CE370F007E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dirty="0"/>
              <a:t>Build the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62EBD-68C0-AD48-BBFB-379841EBF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00249"/>
            <a:ext cx="10515600" cy="4176713"/>
          </a:xfrm>
          <a:ln w="76200">
            <a:solidFill>
              <a:schemeClr val="accent1"/>
            </a:solidFill>
          </a:ln>
        </p:spPr>
        <p:txBody>
          <a:bodyPr/>
          <a:lstStyle/>
          <a:p>
            <a:endParaRPr lang="en-US" sz="1000" dirty="0"/>
          </a:p>
          <a:p>
            <a:r>
              <a:rPr lang="en-US" dirty="0"/>
              <a:t>Resume &amp; Cover letter foundations</a:t>
            </a:r>
          </a:p>
          <a:p>
            <a:r>
              <a:rPr lang="en-US" dirty="0"/>
              <a:t>Suits or equivalent </a:t>
            </a:r>
          </a:p>
          <a:p>
            <a:r>
              <a:rPr lang="en-US" dirty="0"/>
              <a:t>Explore strengths – </a:t>
            </a:r>
            <a:r>
              <a:rPr lang="en-US" i="1" dirty="0"/>
              <a:t>Designing Your Life</a:t>
            </a:r>
          </a:p>
          <a:p>
            <a:r>
              <a:rPr lang="en-US" dirty="0"/>
              <a:t>Social Media</a:t>
            </a:r>
          </a:p>
          <a:p>
            <a:r>
              <a:rPr lang="en-US" dirty="0"/>
              <a:t>Practice commonly asked questions</a:t>
            </a:r>
          </a:p>
          <a:p>
            <a:r>
              <a:rPr lang="en-US" dirty="0"/>
              <a:t>Research resources at school – fairs, recruiting days</a:t>
            </a:r>
          </a:p>
          <a:p>
            <a:r>
              <a:rPr lang="en-US" dirty="0"/>
              <a:t>Research sectors of the economy</a:t>
            </a:r>
          </a:p>
        </p:txBody>
      </p:sp>
    </p:spTree>
    <p:extLst>
      <p:ext uri="{BB962C8B-B14F-4D97-AF65-F5344CB8AC3E}">
        <p14:creationId xmlns:p14="http://schemas.microsoft.com/office/powerpoint/2010/main" val="2307887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1E216A2-E9F8-874D-87E3-2371AF567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39713"/>
            <a:ext cx="10515600" cy="1325563"/>
          </a:xfrm>
          <a:solidFill>
            <a:schemeClr val="accent2"/>
          </a:solidFill>
        </p:spPr>
        <p:txBody>
          <a:bodyPr/>
          <a:lstStyle/>
          <a:p>
            <a:r>
              <a:rPr lang="en-US" dirty="0"/>
              <a:t>Creating Opportunities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9013BC8-F56E-824C-8C31-62DAB1D33983}"/>
              </a:ext>
            </a:extLst>
          </p:cNvPr>
          <p:cNvSpPr/>
          <p:nvPr/>
        </p:nvSpPr>
        <p:spPr>
          <a:xfrm>
            <a:off x="0" y="0"/>
            <a:ext cx="12072938" cy="685800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581AA5F4-8A90-8940-A935-4C3150D1497C}"/>
              </a:ext>
            </a:extLst>
          </p:cNvPr>
          <p:cNvSpPr/>
          <p:nvPr/>
        </p:nvSpPr>
        <p:spPr>
          <a:xfrm>
            <a:off x="5385072" y="1530"/>
            <a:ext cx="1302792" cy="1302792"/>
          </a:xfrm>
          <a:custGeom>
            <a:avLst/>
            <a:gdLst>
              <a:gd name="connsiteX0" fmla="*/ 0 w 1302792"/>
              <a:gd name="connsiteY0" fmla="*/ 651396 h 1302792"/>
              <a:gd name="connsiteX1" fmla="*/ 651396 w 1302792"/>
              <a:gd name="connsiteY1" fmla="*/ 0 h 1302792"/>
              <a:gd name="connsiteX2" fmla="*/ 1302792 w 1302792"/>
              <a:gd name="connsiteY2" fmla="*/ 651396 h 1302792"/>
              <a:gd name="connsiteX3" fmla="*/ 651396 w 1302792"/>
              <a:gd name="connsiteY3" fmla="*/ 1302792 h 1302792"/>
              <a:gd name="connsiteX4" fmla="*/ 0 w 1302792"/>
              <a:gd name="connsiteY4" fmla="*/ 651396 h 130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792" h="1302792">
                <a:moveTo>
                  <a:pt x="0" y="651396"/>
                </a:moveTo>
                <a:cubicBezTo>
                  <a:pt x="0" y="291640"/>
                  <a:pt x="291640" y="0"/>
                  <a:pt x="651396" y="0"/>
                </a:cubicBezTo>
                <a:cubicBezTo>
                  <a:pt x="1011152" y="0"/>
                  <a:pt x="1302792" y="291640"/>
                  <a:pt x="1302792" y="651396"/>
                </a:cubicBezTo>
                <a:cubicBezTo>
                  <a:pt x="1302792" y="1011152"/>
                  <a:pt x="1011152" y="1302792"/>
                  <a:pt x="651396" y="1302792"/>
                </a:cubicBezTo>
                <a:cubicBezTo>
                  <a:pt x="291640" y="1302792"/>
                  <a:pt x="0" y="1011152"/>
                  <a:pt x="0" y="651396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029" tIns="206029" rIns="206029" bIns="206029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solidFill>
                  <a:schemeClr val="bg2">
                    <a:lumMod val="50000"/>
                  </a:schemeClr>
                </a:solidFill>
              </a:rPr>
              <a:t>Join a non-profit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357092A9-9A28-274F-B44B-05EAD0DA47DB}"/>
              </a:ext>
            </a:extLst>
          </p:cNvPr>
          <p:cNvSpPr/>
          <p:nvPr/>
        </p:nvSpPr>
        <p:spPr>
          <a:xfrm rot="1200000">
            <a:off x="6773560" y="764554"/>
            <a:ext cx="347252" cy="439692"/>
          </a:xfrm>
          <a:custGeom>
            <a:avLst/>
            <a:gdLst>
              <a:gd name="connsiteX0" fmla="*/ 0 w 347252"/>
              <a:gd name="connsiteY0" fmla="*/ 87938 h 439692"/>
              <a:gd name="connsiteX1" fmla="*/ 173626 w 347252"/>
              <a:gd name="connsiteY1" fmla="*/ 87938 h 439692"/>
              <a:gd name="connsiteX2" fmla="*/ 173626 w 347252"/>
              <a:gd name="connsiteY2" fmla="*/ 0 h 439692"/>
              <a:gd name="connsiteX3" fmla="*/ 347252 w 347252"/>
              <a:gd name="connsiteY3" fmla="*/ 219846 h 439692"/>
              <a:gd name="connsiteX4" fmla="*/ 173626 w 347252"/>
              <a:gd name="connsiteY4" fmla="*/ 439692 h 439692"/>
              <a:gd name="connsiteX5" fmla="*/ 173626 w 347252"/>
              <a:gd name="connsiteY5" fmla="*/ 351754 h 439692"/>
              <a:gd name="connsiteX6" fmla="*/ 0 w 347252"/>
              <a:gd name="connsiteY6" fmla="*/ 351754 h 439692"/>
              <a:gd name="connsiteX7" fmla="*/ 0 w 347252"/>
              <a:gd name="connsiteY7" fmla="*/ 87938 h 43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252" h="439692">
                <a:moveTo>
                  <a:pt x="0" y="87938"/>
                </a:moveTo>
                <a:lnTo>
                  <a:pt x="173626" y="87938"/>
                </a:lnTo>
                <a:lnTo>
                  <a:pt x="173626" y="0"/>
                </a:lnTo>
                <a:lnTo>
                  <a:pt x="347252" y="219846"/>
                </a:lnTo>
                <a:lnTo>
                  <a:pt x="173626" y="439692"/>
                </a:lnTo>
                <a:lnTo>
                  <a:pt x="173626" y="351754"/>
                </a:lnTo>
                <a:lnTo>
                  <a:pt x="0" y="351754"/>
                </a:lnTo>
                <a:lnTo>
                  <a:pt x="0" y="87938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87938" rIns="104176" bIns="87937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92BDE73B-AD9A-1A47-BDED-53027444F3D7}"/>
              </a:ext>
            </a:extLst>
          </p:cNvPr>
          <p:cNvSpPr/>
          <p:nvPr/>
        </p:nvSpPr>
        <p:spPr>
          <a:xfrm>
            <a:off x="7224978" y="671201"/>
            <a:ext cx="1302792" cy="1302792"/>
          </a:xfrm>
          <a:custGeom>
            <a:avLst/>
            <a:gdLst>
              <a:gd name="connsiteX0" fmla="*/ 0 w 1302792"/>
              <a:gd name="connsiteY0" fmla="*/ 651396 h 1302792"/>
              <a:gd name="connsiteX1" fmla="*/ 651396 w 1302792"/>
              <a:gd name="connsiteY1" fmla="*/ 0 h 1302792"/>
              <a:gd name="connsiteX2" fmla="*/ 1302792 w 1302792"/>
              <a:gd name="connsiteY2" fmla="*/ 651396 h 1302792"/>
              <a:gd name="connsiteX3" fmla="*/ 651396 w 1302792"/>
              <a:gd name="connsiteY3" fmla="*/ 1302792 h 1302792"/>
              <a:gd name="connsiteX4" fmla="*/ 0 w 1302792"/>
              <a:gd name="connsiteY4" fmla="*/ 651396 h 130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792" h="1302792">
                <a:moveTo>
                  <a:pt x="0" y="651396"/>
                </a:moveTo>
                <a:cubicBezTo>
                  <a:pt x="0" y="291640"/>
                  <a:pt x="291640" y="0"/>
                  <a:pt x="651396" y="0"/>
                </a:cubicBezTo>
                <a:cubicBezTo>
                  <a:pt x="1011152" y="0"/>
                  <a:pt x="1302792" y="291640"/>
                  <a:pt x="1302792" y="651396"/>
                </a:cubicBezTo>
                <a:cubicBezTo>
                  <a:pt x="1302792" y="1011152"/>
                  <a:pt x="1011152" y="1302792"/>
                  <a:pt x="651396" y="1302792"/>
                </a:cubicBezTo>
                <a:cubicBezTo>
                  <a:pt x="291640" y="1302792"/>
                  <a:pt x="0" y="1011152"/>
                  <a:pt x="0" y="651396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1225111"/>
              <a:satOff val="-5097"/>
              <a:lumOff val="1201"/>
              <a:alphaOff val="0"/>
            </a:schemeClr>
          </a:fillRef>
          <a:effectRef idx="0">
            <a:schemeClr val="accent4">
              <a:hueOff val="1225111"/>
              <a:satOff val="-5097"/>
              <a:lumOff val="120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029" tIns="206029" rIns="206029" bIns="206029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solidFill>
                  <a:schemeClr val="bg2">
                    <a:lumMod val="50000"/>
                  </a:schemeClr>
                </a:solidFill>
              </a:rPr>
              <a:t>Join career based associations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4F85EBD2-EF4F-9B41-9F17-062CB9D4A046}"/>
              </a:ext>
            </a:extLst>
          </p:cNvPr>
          <p:cNvSpPr/>
          <p:nvPr/>
        </p:nvSpPr>
        <p:spPr>
          <a:xfrm rot="3600000">
            <a:off x="8187330" y="1942072"/>
            <a:ext cx="347252" cy="439692"/>
          </a:xfrm>
          <a:custGeom>
            <a:avLst/>
            <a:gdLst>
              <a:gd name="connsiteX0" fmla="*/ 0 w 347252"/>
              <a:gd name="connsiteY0" fmla="*/ 87938 h 439692"/>
              <a:gd name="connsiteX1" fmla="*/ 173626 w 347252"/>
              <a:gd name="connsiteY1" fmla="*/ 87938 h 439692"/>
              <a:gd name="connsiteX2" fmla="*/ 173626 w 347252"/>
              <a:gd name="connsiteY2" fmla="*/ 0 h 439692"/>
              <a:gd name="connsiteX3" fmla="*/ 347252 w 347252"/>
              <a:gd name="connsiteY3" fmla="*/ 219846 h 439692"/>
              <a:gd name="connsiteX4" fmla="*/ 173626 w 347252"/>
              <a:gd name="connsiteY4" fmla="*/ 439692 h 439692"/>
              <a:gd name="connsiteX5" fmla="*/ 173626 w 347252"/>
              <a:gd name="connsiteY5" fmla="*/ 351754 h 439692"/>
              <a:gd name="connsiteX6" fmla="*/ 0 w 347252"/>
              <a:gd name="connsiteY6" fmla="*/ 351754 h 439692"/>
              <a:gd name="connsiteX7" fmla="*/ 0 w 347252"/>
              <a:gd name="connsiteY7" fmla="*/ 87938 h 43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252" h="439692">
                <a:moveTo>
                  <a:pt x="0" y="87938"/>
                </a:moveTo>
                <a:lnTo>
                  <a:pt x="173626" y="87938"/>
                </a:lnTo>
                <a:lnTo>
                  <a:pt x="173626" y="0"/>
                </a:lnTo>
                <a:lnTo>
                  <a:pt x="347252" y="219846"/>
                </a:lnTo>
                <a:lnTo>
                  <a:pt x="173626" y="439692"/>
                </a:lnTo>
                <a:lnTo>
                  <a:pt x="173626" y="351754"/>
                </a:lnTo>
                <a:lnTo>
                  <a:pt x="0" y="351754"/>
                </a:lnTo>
                <a:lnTo>
                  <a:pt x="0" y="87938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1225111"/>
              <a:satOff val="-5097"/>
              <a:lumOff val="1201"/>
              <a:alphaOff val="0"/>
            </a:schemeClr>
          </a:fillRef>
          <a:effectRef idx="0">
            <a:schemeClr val="accent4">
              <a:hueOff val="1225111"/>
              <a:satOff val="-5097"/>
              <a:lumOff val="120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87937" rIns="104176" bIns="87938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D628F2F6-177A-9340-A877-E5A3DD3D8216}"/>
              </a:ext>
            </a:extLst>
          </p:cNvPr>
          <p:cNvSpPr/>
          <p:nvPr/>
        </p:nvSpPr>
        <p:spPr>
          <a:xfrm>
            <a:off x="8203971" y="2366867"/>
            <a:ext cx="1302792" cy="1302792"/>
          </a:xfrm>
          <a:custGeom>
            <a:avLst/>
            <a:gdLst>
              <a:gd name="connsiteX0" fmla="*/ 0 w 1302792"/>
              <a:gd name="connsiteY0" fmla="*/ 651396 h 1302792"/>
              <a:gd name="connsiteX1" fmla="*/ 651396 w 1302792"/>
              <a:gd name="connsiteY1" fmla="*/ 0 h 1302792"/>
              <a:gd name="connsiteX2" fmla="*/ 1302792 w 1302792"/>
              <a:gd name="connsiteY2" fmla="*/ 651396 h 1302792"/>
              <a:gd name="connsiteX3" fmla="*/ 651396 w 1302792"/>
              <a:gd name="connsiteY3" fmla="*/ 1302792 h 1302792"/>
              <a:gd name="connsiteX4" fmla="*/ 0 w 1302792"/>
              <a:gd name="connsiteY4" fmla="*/ 651396 h 130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792" h="1302792">
                <a:moveTo>
                  <a:pt x="0" y="651396"/>
                </a:moveTo>
                <a:cubicBezTo>
                  <a:pt x="0" y="291640"/>
                  <a:pt x="291640" y="0"/>
                  <a:pt x="651396" y="0"/>
                </a:cubicBezTo>
                <a:cubicBezTo>
                  <a:pt x="1011152" y="0"/>
                  <a:pt x="1302792" y="291640"/>
                  <a:pt x="1302792" y="651396"/>
                </a:cubicBezTo>
                <a:cubicBezTo>
                  <a:pt x="1302792" y="1011152"/>
                  <a:pt x="1011152" y="1302792"/>
                  <a:pt x="651396" y="1302792"/>
                </a:cubicBezTo>
                <a:cubicBezTo>
                  <a:pt x="291640" y="1302792"/>
                  <a:pt x="0" y="1011152"/>
                  <a:pt x="0" y="651396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2450223"/>
              <a:satOff val="-10194"/>
              <a:lumOff val="2402"/>
              <a:alphaOff val="0"/>
            </a:schemeClr>
          </a:fillRef>
          <a:effectRef idx="0">
            <a:schemeClr val="accent4">
              <a:hueOff val="2450223"/>
              <a:satOff val="-10194"/>
              <a:lumOff val="240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029" tIns="206029" rIns="206029" bIns="206029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solidFill>
                  <a:schemeClr val="bg2">
                    <a:lumMod val="50000"/>
                  </a:schemeClr>
                </a:solidFill>
              </a:rPr>
              <a:t>Temporary</a:t>
            </a:r>
          </a:p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solidFill>
                  <a:schemeClr val="bg2">
                    <a:lumMod val="50000"/>
                  </a:schemeClr>
                </a:solidFill>
              </a:rPr>
              <a:t>Agencies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0DFE7C4B-199B-BE4F-A76E-7996D17A3B73}"/>
              </a:ext>
            </a:extLst>
          </p:cNvPr>
          <p:cNvSpPr/>
          <p:nvPr/>
        </p:nvSpPr>
        <p:spPr>
          <a:xfrm rot="16800000">
            <a:off x="8513447" y="3752858"/>
            <a:ext cx="347252" cy="439692"/>
          </a:xfrm>
          <a:custGeom>
            <a:avLst/>
            <a:gdLst>
              <a:gd name="connsiteX0" fmla="*/ 0 w 347252"/>
              <a:gd name="connsiteY0" fmla="*/ 87938 h 439692"/>
              <a:gd name="connsiteX1" fmla="*/ 173626 w 347252"/>
              <a:gd name="connsiteY1" fmla="*/ 87938 h 439692"/>
              <a:gd name="connsiteX2" fmla="*/ 173626 w 347252"/>
              <a:gd name="connsiteY2" fmla="*/ 0 h 439692"/>
              <a:gd name="connsiteX3" fmla="*/ 347252 w 347252"/>
              <a:gd name="connsiteY3" fmla="*/ 219846 h 439692"/>
              <a:gd name="connsiteX4" fmla="*/ 173626 w 347252"/>
              <a:gd name="connsiteY4" fmla="*/ 439692 h 439692"/>
              <a:gd name="connsiteX5" fmla="*/ 173626 w 347252"/>
              <a:gd name="connsiteY5" fmla="*/ 351754 h 439692"/>
              <a:gd name="connsiteX6" fmla="*/ 0 w 347252"/>
              <a:gd name="connsiteY6" fmla="*/ 351754 h 439692"/>
              <a:gd name="connsiteX7" fmla="*/ 0 w 347252"/>
              <a:gd name="connsiteY7" fmla="*/ 87938 h 43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252" h="439692">
                <a:moveTo>
                  <a:pt x="347252" y="351754"/>
                </a:moveTo>
                <a:lnTo>
                  <a:pt x="173626" y="351754"/>
                </a:lnTo>
                <a:lnTo>
                  <a:pt x="173626" y="439692"/>
                </a:lnTo>
                <a:lnTo>
                  <a:pt x="0" y="219846"/>
                </a:lnTo>
                <a:lnTo>
                  <a:pt x="173626" y="0"/>
                </a:lnTo>
                <a:lnTo>
                  <a:pt x="173626" y="87938"/>
                </a:lnTo>
                <a:lnTo>
                  <a:pt x="347252" y="87938"/>
                </a:lnTo>
                <a:lnTo>
                  <a:pt x="347252" y="35175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2450223"/>
              <a:satOff val="-10194"/>
              <a:lumOff val="2402"/>
              <a:alphaOff val="0"/>
            </a:schemeClr>
          </a:fillRef>
          <a:effectRef idx="0">
            <a:schemeClr val="accent4">
              <a:hueOff val="2450223"/>
              <a:satOff val="-10194"/>
              <a:lumOff val="240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176" tIns="87937" rIns="-1" bIns="87938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A63166BB-87DB-DA4F-AC4F-5B3FAC3DCA73}"/>
              </a:ext>
            </a:extLst>
          </p:cNvPr>
          <p:cNvSpPr/>
          <p:nvPr/>
        </p:nvSpPr>
        <p:spPr>
          <a:xfrm>
            <a:off x="7863970" y="4295107"/>
            <a:ext cx="1302792" cy="1302792"/>
          </a:xfrm>
          <a:custGeom>
            <a:avLst/>
            <a:gdLst>
              <a:gd name="connsiteX0" fmla="*/ 0 w 1302792"/>
              <a:gd name="connsiteY0" fmla="*/ 651396 h 1302792"/>
              <a:gd name="connsiteX1" fmla="*/ 651396 w 1302792"/>
              <a:gd name="connsiteY1" fmla="*/ 0 h 1302792"/>
              <a:gd name="connsiteX2" fmla="*/ 1302792 w 1302792"/>
              <a:gd name="connsiteY2" fmla="*/ 651396 h 1302792"/>
              <a:gd name="connsiteX3" fmla="*/ 651396 w 1302792"/>
              <a:gd name="connsiteY3" fmla="*/ 1302792 h 1302792"/>
              <a:gd name="connsiteX4" fmla="*/ 0 w 1302792"/>
              <a:gd name="connsiteY4" fmla="*/ 651396 h 130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792" h="1302792">
                <a:moveTo>
                  <a:pt x="0" y="651396"/>
                </a:moveTo>
                <a:cubicBezTo>
                  <a:pt x="0" y="291640"/>
                  <a:pt x="291640" y="0"/>
                  <a:pt x="651396" y="0"/>
                </a:cubicBezTo>
                <a:cubicBezTo>
                  <a:pt x="1011152" y="0"/>
                  <a:pt x="1302792" y="291640"/>
                  <a:pt x="1302792" y="651396"/>
                </a:cubicBezTo>
                <a:cubicBezTo>
                  <a:pt x="1302792" y="1011152"/>
                  <a:pt x="1011152" y="1302792"/>
                  <a:pt x="651396" y="1302792"/>
                </a:cubicBezTo>
                <a:cubicBezTo>
                  <a:pt x="291640" y="1302792"/>
                  <a:pt x="0" y="1011152"/>
                  <a:pt x="0" y="651396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3675334"/>
              <a:satOff val="-15291"/>
              <a:lumOff val="3603"/>
              <a:alphaOff val="0"/>
            </a:schemeClr>
          </a:fillRef>
          <a:effectRef idx="0">
            <a:schemeClr val="accent4">
              <a:hueOff val="3675334"/>
              <a:satOff val="-15291"/>
              <a:lumOff val="360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029" tIns="206029" rIns="206029" bIns="206029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solidFill>
                  <a:schemeClr val="bg2">
                    <a:lumMod val="50000"/>
                  </a:schemeClr>
                </a:solidFill>
              </a:rPr>
              <a:t>Professor</a:t>
            </a: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76E0C8F1-4025-F94D-A349-45AFA107E949}"/>
              </a:ext>
            </a:extLst>
          </p:cNvPr>
          <p:cNvSpPr/>
          <p:nvPr/>
        </p:nvSpPr>
        <p:spPr>
          <a:xfrm rot="19200000">
            <a:off x="7599316" y="5349624"/>
            <a:ext cx="347253" cy="439693"/>
          </a:xfrm>
          <a:custGeom>
            <a:avLst/>
            <a:gdLst>
              <a:gd name="connsiteX0" fmla="*/ 0 w 347252"/>
              <a:gd name="connsiteY0" fmla="*/ 87938 h 439692"/>
              <a:gd name="connsiteX1" fmla="*/ 173626 w 347252"/>
              <a:gd name="connsiteY1" fmla="*/ 87938 h 439692"/>
              <a:gd name="connsiteX2" fmla="*/ 173626 w 347252"/>
              <a:gd name="connsiteY2" fmla="*/ 0 h 439692"/>
              <a:gd name="connsiteX3" fmla="*/ 347252 w 347252"/>
              <a:gd name="connsiteY3" fmla="*/ 219846 h 439692"/>
              <a:gd name="connsiteX4" fmla="*/ 173626 w 347252"/>
              <a:gd name="connsiteY4" fmla="*/ 439692 h 439692"/>
              <a:gd name="connsiteX5" fmla="*/ 173626 w 347252"/>
              <a:gd name="connsiteY5" fmla="*/ 351754 h 439692"/>
              <a:gd name="connsiteX6" fmla="*/ 0 w 347252"/>
              <a:gd name="connsiteY6" fmla="*/ 351754 h 439692"/>
              <a:gd name="connsiteX7" fmla="*/ 0 w 347252"/>
              <a:gd name="connsiteY7" fmla="*/ 87938 h 43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252" h="439692">
                <a:moveTo>
                  <a:pt x="347252" y="351754"/>
                </a:moveTo>
                <a:lnTo>
                  <a:pt x="173626" y="351754"/>
                </a:lnTo>
                <a:lnTo>
                  <a:pt x="173626" y="439692"/>
                </a:lnTo>
                <a:lnTo>
                  <a:pt x="0" y="219846"/>
                </a:lnTo>
                <a:lnTo>
                  <a:pt x="173626" y="0"/>
                </a:lnTo>
                <a:lnTo>
                  <a:pt x="173626" y="87938"/>
                </a:lnTo>
                <a:lnTo>
                  <a:pt x="347252" y="87938"/>
                </a:lnTo>
                <a:lnTo>
                  <a:pt x="347252" y="35175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3675334"/>
              <a:satOff val="-15291"/>
              <a:lumOff val="3603"/>
              <a:alphaOff val="0"/>
            </a:schemeClr>
          </a:fillRef>
          <a:effectRef idx="0">
            <a:schemeClr val="accent4">
              <a:hueOff val="3675334"/>
              <a:satOff val="-15291"/>
              <a:lumOff val="360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175" tIns="87938" rIns="1" bIns="87938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11C04633-001F-E641-B46A-F365AC41CE13}"/>
              </a:ext>
            </a:extLst>
          </p:cNvPr>
          <p:cNvSpPr/>
          <p:nvPr/>
        </p:nvSpPr>
        <p:spPr>
          <a:xfrm>
            <a:off x="6364066" y="5553677"/>
            <a:ext cx="1302792" cy="1302792"/>
          </a:xfrm>
          <a:custGeom>
            <a:avLst/>
            <a:gdLst>
              <a:gd name="connsiteX0" fmla="*/ 0 w 1302792"/>
              <a:gd name="connsiteY0" fmla="*/ 651396 h 1302792"/>
              <a:gd name="connsiteX1" fmla="*/ 651396 w 1302792"/>
              <a:gd name="connsiteY1" fmla="*/ 0 h 1302792"/>
              <a:gd name="connsiteX2" fmla="*/ 1302792 w 1302792"/>
              <a:gd name="connsiteY2" fmla="*/ 651396 h 1302792"/>
              <a:gd name="connsiteX3" fmla="*/ 651396 w 1302792"/>
              <a:gd name="connsiteY3" fmla="*/ 1302792 h 1302792"/>
              <a:gd name="connsiteX4" fmla="*/ 0 w 1302792"/>
              <a:gd name="connsiteY4" fmla="*/ 651396 h 130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792" h="1302792">
                <a:moveTo>
                  <a:pt x="0" y="651396"/>
                </a:moveTo>
                <a:cubicBezTo>
                  <a:pt x="0" y="291640"/>
                  <a:pt x="291640" y="0"/>
                  <a:pt x="651396" y="0"/>
                </a:cubicBezTo>
                <a:cubicBezTo>
                  <a:pt x="1011152" y="0"/>
                  <a:pt x="1302792" y="291640"/>
                  <a:pt x="1302792" y="651396"/>
                </a:cubicBezTo>
                <a:cubicBezTo>
                  <a:pt x="1302792" y="1011152"/>
                  <a:pt x="1011152" y="1302792"/>
                  <a:pt x="651396" y="1302792"/>
                </a:cubicBezTo>
                <a:cubicBezTo>
                  <a:pt x="291640" y="1302792"/>
                  <a:pt x="0" y="1011152"/>
                  <a:pt x="0" y="651396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4900445"/>
              <a:satOff val="-20388"/>
              <a:lumOff val="4804"/>
              <a:alphaOff val="0"/>
            </a:schemeClr>
          </a:fillRef>
          <a:effectRef idx="0">
            <a:schemeClr val="accent4">
              <a:hueOff val="4900445"/>
              <a:satOff val="-20388"/>
              <a:lumOff val="480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029" tIns="206029" rIns="206029" bIns="206029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solidFill>
                  <a:schemeClr val="bg2">
                    <a:lumMod val="50000"/>
                  </a:schemeClr>
                </a:solidFill>
              </a:rPr>
              <a:t>Summer Opportunities </a:t>
            </a: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36C054E2-9A5D-BD46-ABDD-41E904606793}"/>
              </a:ext>
            </a:extLst>
          </p:cNvPr>
          <p:cNvSpPr/>
          <p:nvPr/>
        </p:nvSpPr>
        <p:spPr>
          <a:xfrm>
            <a:off x="5872670" y="5985226"/>
            <a:ext cx="347253" cy="439693"/>
          </a:xfrm>
          <a:custGeom>
            <a:avLst/>
            <a:gdLst>
              <a:gd name="connsiteX0" fmla="*/ 0 w 347252"/>
              <a:gd name="connsiteY0" fmla="*/ 87938 h 439692"/>
              <a:gd name="connsiteX1" fmla="*/ 173626 w 347252"/>
              <a:gd name="connsiteY1" fmla="*/ 87938 h 439692"/>
              <a:gd name="connsiteX2" fmla="*/ 173626 w 347252"/>
              <a:gd name="connsiteY2" fmla="*/ 0 h 439692"/>
              <a:gd name="connsiteX3" fmla="*/ 347252 w 347252"/>
              <a:gd name="connsiteY3" fmla="*/ 219846 h 439692"/>
              <a:gd name="connsiteX4" fmla="*/ 173626 w 347252"/>
              <a:gd name="connsiteY4" fmla="*/ 439692 h 439692"/>
              <a:gd name="connsiteX5" fmla="*/ 173626 w 347252"/>
              <a:gd name="connsiteY5" fmla="*/ 351754 h 439692"/>
              <a:gd name="connsiteX6" fmla="*/ 0 w 347252"/>
              <a:gd name="connsiteY6" fmla="*/ 351754 h 439692"/>
              <a:gd name="connsiteX7" fmla="*/ 0 w 347252"/>
              <a:gd name="connsiteY7" fmla="*/ 87938 h 43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252" h="439692">
                <a:moveTo>
                  <a:pt x="347252" y="351754"/>
                </a:moveTo>
                <a:lnTo>
                  <a:pt x="173626" y="351754"/>
                </a:lnTo>
                <a:lnTo>
                  <a:pt x="173626" y="439692"/>
                </a:lnTo>
                <a:lnTo>
                  <a:pt x="0" y="219846"/>
                </a:lnTo>
                <a:lnTo>
                  <a:pt x="173626" y="0"/>
                </a:lnTo>
                <a:lnTo>
                  <a:pt x="173626" y="87938"/>
                </a:lnTo>
                <a:lnTo>
                  <a:pt x="347252" y="87938"/>
                </a:lnTo>
                <a:lnTo>
                  <a:pt x="347252" y="35175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4900445"/>
              <a:satOff val="-20388"/>
              <a:lumOff val="4804"/>
              <a:alphaOff val="0"/>
            </a:schemeClr>
          </a:fillRef>
          <a:effectRef idx="0">
            <a:schemeClr val="accent4">
              <a:hueOff val="4900445"/>
              <a:satOff val="-20388"/>
              <a:lumOff val="480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176" tIns="87939" rIns="1" bIns="87938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74D304-EA89-2A4B-B403-622375E6B607}"/>
              </a:ext>
            </a:extLst>
          </p:cNvPr>
          <p:cNvSpPr/>
          <p:nvPr/>
        </p:nvSpPr>
        <p:spPr>
          <a:xfrm>
            <a:off x="4406079" y="5553677"/>
            <a:ext cx="1302792" cy="1302792"/>
          </a:xfrm>
          <a:custGeom>
            <a:avLst/>
            <a:gdLst>
              <a:gd name="connsiteX0" fmla="*/ 0 w 1302792"/>
              <a:gd name="connsiteY0" fmla="*/ 651396 h 1302792"/>
              <a:gd name="connsiteX1" fmla="*/ 651396 w 1302792"/>
              <a:gd name="connsiteY1" fmla="*/ 0 h 1302792"/>
              <a:gd name="connsiteX2" fmla="*/ 1302792 w 1302792"/>
              <a:gd name="connsiteY2" fmla="*/ 651396 h 1302792"/>
              <a:gd name="connsiteX3" fmla="*/ 651396 w 1302792"/>
              <a:gd name="connsiteY3" fmla="*/ 1302792 h 1302792"/>
              <a:gd name="connsiteX4" fmla="*/ 0 w 1302792"/>
              <a:gd name="connsiteY4" fmla="*/ 651396 h 130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792" h="1302792">
                <a:moveTo>
                  <a:pt x="0" y="651396"/>
                </a:moveTo>
                <a:cubicBezTo>
                  <a:pt x="0" y="291640"/>
                  <a:pt x="291640" y="0"/>
                  <a:pt x="651396" y="0"/>
                </a:cubicBezTo>
                <a:cubicBezTo>
                  <a:pt x="1011152" y="0"/>
                  <a:pt x="1302792" y="291640"/>
                  <a:pt x="1302792" y="651396"/>
                </a:cubicBezTo>
                <a:cubicBezTo>
                  <a:pt x="1302792" y="1011152"/>
                  <a:pt x="1011152" y="1302792"/>
                  <a:pt x="651396" y="1302792"/>
                </a:cubicBezTo>
                <a:cubicBezTo>
                  <a:pt x="291640" y="1302792"/>
                  <a:pt x="0" y="1011152"/>
                  <a:pt x="0" y="651396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6125556"/>
              <a:satOff val="-25486"/>
              <a:lumOff val="6005"/>
              <a:alphaOff val="0"/>
            </a:schemeClr>
          </a:fillRef>
          <a:effectRef idx="0">
            <a:schemeClr val="accent4">
              <a:hueOff val="6125556"/>
              <a:satOff val="-25486"/>
              <a:lumOff val="600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029" tIns="206029" rIns="206029" bIns="206029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solidFill>
                  <a:schemeClr val="bg2">
                    <a:lumMod val="50000"/>
                  </a:schemeClr>
                </a:solidFill>
              </a:rPr>
              <a:t>Career Fairs</a:t>
            </a: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AE3778DE-58E7-C449-8617-707B1FD9713B}"/>
              </a:ext>
            </a:extLst>
          </p:cNvPr>
          <p:cNvSpPr/>
          <p:nvPr/>
        </p:nvSpPr>
        <p:spPr>
          <a:xfrm rot="2400000">
            <a:off x="4141425" y="5362258"/>
            <a:ext cx="347253" cy="439693"/>
          </a:xfrm>
          <a:custGeom>
            <a:avLst/>
            <a:gdLst>
              <a:gd name="connsiteX0" fmla="*/ 0 w 347252"/>
              <a:gd name="connsiteY0" fmla="*/ 87938 h 439692"/>
              <a:gd name="connsiteX1" fmla="*/ 173626 w 347252"/>
              <a:gd name="connsiteY1" fmla="*/ 87938 h 439692"/>
              <a:gd name="connsiteX2" fmla="*/ 173626 w 347252"/>
              <a:gd name="connsiteY2" fmla="*/ 0 h 439692"/>
              <a:gd name="connsiteX3" fmla="*/ 347252 w 347252"/>
              <a:gd name="connsiteY3" fmla="*/ 219846 h 439692"/>
              <a:gd name="connsiteX4" fmla="*/ 173626 w 347252"/>
              <a:gd name="connsiteY4" fmla="*/ 439692 h 439692"/>
              <a:gd name="connsiteX5" fmla="*/ 173626 w 347252"/>
              <a:gd name="connsiteY5" fmla="*/ 351754 h 439692"/>
              <a:gd name="connsiteX6" fmla="*/ 0 w 347252"/>
              <a:gd name="connsiteY6" fmla="*/ 351754 h 439692"/>
              <a:gd name="connsiteX7" fmla="*/ 0 w 347252"/>
              <a:gd name="connsiteY7" fmla="*/ 87938 h 43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252" h="439692">
                <a:moveTo>
                  <a:pt x="347252" y="351754"/>
                </a:moveTo>
                <a:lnTo>
                  <a:pt x="173626" y="351754"/>
                </a:lnTo>
                <a:lnTo>
                  <a:pt x="173626" y="439692"/>
                </a:lnTo>
                <a:lnTo>
                  <a:pt x="0" y="219846"/>
                </a:lnTo>
                <a:lnTo>
                  <a:pt x="173626" y="0"/>
                </a:lnTo>
                <a:lnTo>
                  <a:pt x="173626" y="87938"/>
                </a:lnTo>
                <a:lnTo>
                  <a:pt x="347252" y="87938"/>
                </a:lnTo>
                <a:lnTo>
                  <a:pt x="347252" y="35175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6125556"/>
              <a:satOff val="-25486"/>
              <a:lumOff val="6005"/>
              <a:alphaOff val="0"/>
            </a:schemeClr>
          </a:fillRef>
          <a:effectRef idx="0">
            <a:schemeClr val="accent4">
              <a:hueOff val="6125556"/>
              <a:satOff val="-25486"/>
              <a:lumOff val="600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177" tIns="87938" rIns="-1" bIns="87938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B217F7B2-CB5B-5F46-AF4C-BB33450E445C}"/>
              </a:ext>
            </a:extLst>
          </p:cNvPr>
          <p:cNvSpPr/>
          <p:nvPr/>
        </p:nvSpPr>
        <p:spPr>
          <a:xfrm>
            <a:off x="2906174" y="4295107"/>
            <a:ext cx="1302792" cy="1302792"/>
          </a:xfrm>
          <a:custGeom>
            <a:avLst/>
            <a:gdLst>
              <a:gd name="connsiteX0" fmla="*/ 0 w 1302792"/>
              <a:gd name="connsiteY0" fmla="*/ 651396 h 1302792"/>
              <a:gd name="connsiteX1" fmla="*/ 651396 w 1302792"/>
              <a:gd name="connsiteY1" fmla="*/ 0 h 1302792"/>
              <a:gd name="connsiteX2" fmla="*/ 1302792 w 1302792"/>
              <a:gd name="connsiteY2" fmla="*/ 651396 h 1302792"/>
              <a:gd name="connsiteX3" fmla="*/ 651396 w 1302792"/>
              <a:gd name="connsiteY3" fmla="*/ 1302792 h 1302792"/>
              <a:gd name="connsiteX4" fmla="*/ 0 w 1302792"/>
              <a:gd name="connsiteY4" fmla="*/ 651396 h 130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792" h="1302792">
                <a:moveTo>
                  <a:pt x="0" y="651396"/>
                </a:moveTo>
                <a:cubicBezTo>
                  <a:pt x="0" y="291640"/>
                  <a:pt x="291640" y="0"/>
                  <a:pt x="651396" y="0"/>
                </a:cubicBezTo>
                <a:cubicBezTo>
                  <a:pt x="1011152" y="0"/>
                  <a:pt x="1302792" y="291640"/>
                  <a:pt x="1302792" y="651396"/>
                </a:cubicBezTo>
                <a:cubicBezTo>
                  <a:pt x="1302792" y="1011152"/>
                  <a:pt x="1011152" y="1302792"/>
                  <a:pt x="651396" y="1302792"/>
                </a:cubicBezTo>
                <a:cubicBezTo>
                  <a:pt x="291640" y="1302792"/>
                  <a:pt x="0" y="1011152"/>
                  <a:pt x="0" y="651396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7350668"/>
              <a:satOff val="-30583"/>
              <a:lumOff val="7206"/>
              <a:alphaOff val="0"/>
            </a:schemeClr>
          </a:fillRef>
          <a:effectRef idx="0">
            <a:schemeClr val="accent4">
              <a:hueOff val="7350668"/>
              <a:satOff val="-30583"/>
              <a:lumOff val="720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029" tIns="206029" rIns="206029" bIns="206029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solidFill>
                  <a:schemeClr val="bg2">
                    <a:lumMod val="50000"/>
                  </a:schemeClr>
                </a:solidFill>
              </a:rPr>
              <a:t>Alumni</a:t>
            </a: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1AC3F722-8040-A84D-8A21-96C3DDAEF146}"/>
              </a:ext>
            </a:extLst>
          </p:cNvPr>
          <p:cNvSpPr/>
          <p:nvPr/>
        </p:nvSpPr>
        <p:spPr>
          <a:xfrm rot="4800000">
            <a:off x="3215650" y="3772216"/>
            <a:ext cx="347253" cy="439692"/>
          </a:xfrm>
          <a:custGeom>
            <a:avLst/>
            <a:gdLst>
              <a:gd name="connsiteX0" fmla="*/ 0 w 347252"/>
              <a:gd name="connsiteY0" fmla="*/ 87938 h 439692"/>
              <a:gd name="connsiteX1" fmla="*/ 173626 w 347252"/>
              <a:gd name="connsiteY1" fmla="*/ 87938 h 439692"/>
              <a:gd name="connsiteX2" fmla="*/ 173626 w 347252"/>
              <a:gd name="connsiteY2" fmla="*/ 0 h 439692"/>
              <a:gd name="connsiteX3" fmla="*/ 347252 w 347252"/>
              <a:gd name="connsiteY3" fmla="*/ 219846 h 439692"/>
              <a:gd name="connsiteX4" fmla="*/ 173626 w 347252"/>
              <a:gd name="connsiteY4" fmla="*/ 439692 h 439692"/>
              <a:gd name="connsiteX5" fmla="*/ 173626 w 347252"/>
              <a:gd name="connsiteY5" fmla="*/ 351754 h 439692"/>
              <a:gd name="connsiteX6" fmla="*/ 0 w 347252"/>
              <a:gd name="connsiteY6" fmla="*/ 351754 h 439692"/>
              <a:gd name="connsiteX7" fmla="*/ 0 w 347252"/>
              <a:gd name="connsiteY7" fmla="*/ 87938 h 43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252" h="439692">
                <a:moveTo>
                  <a:pt x="347252" y="351754"/>
                </a:moveTo>
                <a:lnTo>
                  <a:pt x="173626" y="351754"/>
                </a:lnTo>
                <a:lnTo>
                  <a:pt x="173626" y="439692"/>
                </a:lnTo>
                <a:lnTo>
                  <a:pt x="0" y="219846"/>
                </a:lnTo>
                <a:lnTo>
                  <a:pt x="173626" y="0"/>
                </a:lnTo>
                <a:lnTo>
                  <a:pt x="173626" y="87938"/>
                </a:lnTo>
                <a:lnTo>
                  <a:pt x="347252" y="87938"/>
                </a:lnTo>
                <a:lnTo>
                  <a:pt x="347252" y="35175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7350668"/>
              <a:satOff val="-30583"/>
              <a:lumOff val="7206"/>
              <a:alphaOff val="0"/>
            </a:schemeClr>
          </a:fillRef>
          <a:effectRef idx="0">
            <a:schemeClr val="accent4">
              <a:hueOff val="7350668"/>
              <a:satOff val="-30583"/>
              <a:lumOff val="720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176" tIns="87938" rIns="0" bIns="87937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2B92DA80-92CB-7F43-A28E-948E0273C94E}"/>
              </a:ext>
            </a:extLst>
          </p:cNvPr>
          <p:cNvSpPr/>
          <p:nvPr/>
        </p:nvSpPr>
        <p:spPr>
          <a:xfrm>
            <a:off x="2566173" y="2366867"/>
            <a:ext cx="1302792" cy="1302792"/>
          </a:xfrm>
          <a:custGeom>
            <a:avLst/>
            <a:gdLst>
              <a:gd name="connsiteX0" fmla="*/ 0 w 1302792"/>
              <a:gd name="connsiteY0" fmla="*/ 651396 h 1302792"/>
              <a:gd name="connsiteX1" fmla="*/ 651396 w 1302792"/>
              <a:gd name="connsiteY1" fmla="*/ 0 h 1302792"/>
              <a:gd name="connsiteX2" fmla="*/ 1302792 w 1302792"/>
              <a:gd name="connsiteY2" fmla="*/ 651396 h 1302792"/>
              <a:gd name="connsiteX3" fmla="*/ 651396 w 1302792"/>
              <a:gd name="connsiteY3" fmla="*/ 1302792 h 1302792"/>
              <a:gd name="connsiteX4" fmla="*/ 0 w 1302792"/>
              <a:gd name="connsiteY4" fmla="*/ 651396 h 130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792" h="1302792">
                <a:moveTo>
                  <a:pt x="0" y="651396"/>
                </a:moveTo>
                <a:cubicBezTo>
                  <a:pt x="0" y="291640"/>
                  <a:pt x="291640" y="0"/>
                  <a:pt x="651396" y="0"/>
                </a:cubicBezTo>
                <a:cubicBezTo>
                  <a:pt x="1011152" y="0"/>
                  <a:pt x="1302792" y="291640"/>
                  <a:pt x="1302792" y="651396"/>
                </a:cubicBezTo>
                <a:cubicBezTo>
                  <a:pt x="1302792" y="1011152"/>
                  <a:pt x="1011152" y="1302792"/>
                  <a:pt x="651396" y="1302792"/>
                </a:cubicBezTo>
                <a:cubicBezTo>
                  <a:pt x="291640" y="1302792"/>
                  <a:pt x="0" y="1011152"/>
                  <a:pt x="0" y="651396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8575779"/>
              <a:satOff val="-35680"/>
              <a:lumOff val="8407"/>
              <a:alphaOff val="0"/>
            </a:schemeClr>
          </a:fillRef>
          <a:effectRef idx="0">
            <a:schemeClr val="accent4">
              <a:hueOff val="8575779"/>
              <a:satOff val="-35680"/>
              <a:lumOff val="840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029" tIns="206029" rIns="206029" bIns="206029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solidFill>
                  <a:schemeClr val="bg2">
                    <a:lumMod val="50000"/>
                  </a:schemeClr>
                </a:solidFill>
              </a:rPr>
              <a:t>Informational Interviews</a:t>
            </a: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BD635652-0E70-834E-8FAE-2D3C316714F9}"/>
              </a:ext>
            </a:extLst>
          </p:cNvPr>
          <p:cNvSpPr/>
          <p:nvPr/>
        </p:nvSpPr>
        <p:spPr>
          <a:xfrm rot="18000000">
            <a:off x="3528526" y="1959095"/>
            <a:ext cx="347252" cy="439692"/>
          </a:xfrm>
          <a:custGeom>
            <a:avLst/>
            <a:gdLst>
              <a:gd name="connsiteX0" fmla="*/ 0 w 347252"/>
              <a:gd name="connsiteY0" fmla="*/ 87938 h 439692"/>
              <a:gd name="connsiteX1" fmla="*/ 173626 w 347252"/>
              <a:gd name="connsiteY1" fmla="*/ 87938 h 439692"/>
              <a:gd name="connsiteX2" fmla="*/ 173626 w 347252"/>
              <a:gd name="connsiteY2" fmla="*/ 0 h 439692"/>
              <a:gd name="connsiteX3" fmla="*/ 347252 w 347252"/>
              <a:gd name="connsiteY3" fmla="*/ 219846 h 439692"/>
              <a:gd name="connsiteX4" fmla="*/ 173626 w 347252"/>
              <a:gd name="connsiteY4" fmla="*/ 439692 h 439692"/>
              <a:gd name="connsiteX5" fmla="*/ 173626 w 347252"/>
              <a:gd name="connsiteY5" fmla="*/ 351754 h 439692"/>
              <a:gd name="connsiteX6" fmla="*/ 0 w 347252"/>
              <a:gd name="connsiteY6" fmla="*/ 351754 h 439692"/>
              <a:gd name="connsiteX7" fmla="*/ 0 w 347252"/>
              <a:gd name="connsiteY7" fmla="*/ 87938 h 43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252" h="439692">
                <a:moveTo>
                  <a:pt x="0" y="87938"/>
                </a:moveTo>
                <a:lnTo>
                  <a:pt x="173626" y="87938"/>
                </a:lnTo>
                <a:lnTo>
                  <a:pt x="173626" y="0"/>
                </a:lnTo>
                <a:lnTo>
                  <a:pt x="347252" y="219846"/>
                </a:lnTo>
                <a:lnTo>
                  <a:pt x="173626" y="439692"/>
                </a:lnTo>
                <a:lnTo>
                  <a:pt x="173626" y="351754"/>
                </a:lnTo>
                <a:lnTo>
                  <a:pt x="0" y="351754"/>
                </a:lnTo>
                <a:lnTo>
                  <a:pt x="0" y="87938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8575779"/>
              <a:satOff val="-35680"/>
              <a:lumOff val="8407"/>
              <a:alphaOff val="0"/>
            </a:schemeClr>
          </a:fillRef>
          <a:effectRef idx="0">
            <a:schemeClr val="accent4">
              <a:hueOff val="8575779"/>
              <a:satOff val="-35680"/>
              <a:lumOff val="840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87938" rIns="104176" bIns="87937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6A8DC22F-CC47-754F-8284-9C655CF28E0A}"/>
              </a:ext>
            </a:extLst>
          </p:cNvPr>
          <p:cNvSpPr/>
          <p:nvPr/>
        </p:nvSpPr>
        <p:spPr>
          <a:xfrm>
            <a:off x="3545167" y="671201"/>
            <a:ext cx="1302792" cy="1302792"/>
          </a:xfrm>
          <a:custGeom>
            <a:avLst/>
            <a:gdLst>
              <a:gd name="connsiteX0" fmla="*/ 0 w 1302792"/>
              <a:gd name="connsiteY0" fmla="*/ 651396 h 1302792"/>
              <a:gd name="connsiteX1" fmla="*/ 651396 w 1302792"/>
              <a:gd name="connsiteY1" fmla="*/ 0 h 1302792"/>
              <a:gd name="connsiteX2" fmla="*/ 1302792 w 1302792"/>
              <a:gd name="connsiteY2" fmla="*/ 651396 h 1302792"/>
              <a:gd name="connsiteX3" fmla="*/ 651396 w 1302792"/>
              <a:gd name="connsiteY3" fmla="*/ 1302792 h 1302792"/>
              <a:gd name="connsiteX4" fmla="*/ 0 w 1302792"/>
              <a:gd name="connsiteY4" fmla="*/ 651396 h 130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792" h="1302792">
                <a:moveTo>
                  <a:pt x="0" y="651396"/>
                </a:moveTo>
                <a:cubicBezTo>
                  <a:pt x="0" y="291640"/>
                  <a:pt x="291640" y="0"/>
                  <a:pt x="651396" y="0"/>
                </a:cubicBezTo>
                <a:cubicBezTo>
                  <a:pt x="1011152" y="0"/>
                  <a:pt x="1302792" y="291640"/>
                  <a:pt x="1302792" y="651396"/>
                </a:cubicBezTo>
                <a:cubicBezTo>
                  <a:pt x="1302792" y="1011152"/>
                  <a:pt x="1011152" y="1302792"/>
                  <a:pt x="651396" y="1302792"/>
                </a:cubicBezTo>
                <a:cubicBezTo>
                  <a:pt x="291640" y="1302792"/>
                  <a:pt x="0" y="1011152"/>
                  <a:pt x="0" y="651396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9800891"/>
              <a:satOff val="-40777"/>
              <a:lumOff val="9608"/>
              <a:alphaOff val="0"/>
            </a:schemeClr>
          </a:fillRef>
          <a:effectRef idx="0">
            <a:schemeClr val="accent4">
              <a:hueOff val="9800891"/>
              <a:satOff val="-40777"/>
              <a:lumOff val="960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029" tIns="206029" rIns="206029" bIns="206029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solidFill>
                  <a:schemeClr val="bg2">
                    <a:lumMod val="50000"/>
                  </a:schemeClr>
                </a:solidFill>
              </a:rPr>
              <a:t>Build Software Skills </a:t>
            </a: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4BFC742C-01C9-DA48-8BC6-2F937E4DD1A8}"/>
              </a:ext>
            </a:extLst>
          </p:cNvPr>
          <p:cNvSpPr/>
          <p:nvPr/>
        </p:nvSpPr>
        <p:spPr>
          <a:xfrm rot="20400000">
            <a:off x="4933654" y="771277"/>
            <a:ext cx="347252" cy="439692"/>
          </a:xfrm>
          <a:custGeom>
            <a:avLst/>
            <a:gdLst>
              <a:gd name="connsiteX0" fmla="*/ 0 w 347252"/>
              <a:gd name="connsiteY0" fmla="*/ 87938 h 439692"/>
              <a:gd name="connsiteX1" fmla="*/ 173626 w 347252"/>
              <a:gd name="connsiteY1" fmla="*/ 87938 h 439692"/>
              <a:gd name="connsiteX2" fmla="*/ 173626 w 347252"/>
              <a:gd name="connsiteY2" fmla="*/ 0 h 439692"/>
              <a:gd name="connsiteX3" fmla="*/ 347252 w 347252"/>
              <a:gd name="connsiteY3" fmla="*/ 219846 h 439692"/>
              <a:gd name="connsiteX4" fmla="*/ 173626 w 347252"/>
              <a:gd name="connsiteY4" fmla="*/ 439692 h 439692"/>
              <a:gd name="connsiteX5" fmla="*/ 173626 w 347252"/>
              <a:gd name="connsiteY5" fmla="*/ 351754 h 439692"/>
              <a:gd name="connsiteX6" fmla="*/ 0 w 347252"/>
              <a:gd name="connsiteY6" fmla="*/ 351754 h 439692"/>
              <a:gd name="connsiteX7" fmla="*/ 0 w 347252"/>
              <a:gd name="connsiteY7" fmla="*/ 87938 h 43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252" h="439692">
                <a:moveTo>
                  <a:pt x="0" y="87938"/>
                </a:moveTo>
                <a:lnTo>
                  <a:pt x="173626" y="87938"/>
                </a:lnTo>
                <a:lnTo>
                  <a:pt x="173626" y="0"/>
                </a:lnTo>
                <a:lnTo>
                  <a:pt x="347252" y="219846"/>
                </a:lnTo>
                <a:lnTo>
                  <a:pt x="173626" y="439692"/>
                </a:lnTo>
                <a:lnTo>
                  <a:pt x="173626" y="351754"/>
                </a:lnTo>
                <a:lnTo>
                  <a:pt x="0" y="351754"/>
                </a:lnTo>
                <a:lnTo>
                  <a:pt x="0" y="87938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9800891"/>
              <a:satOff val="-40777"/>
              <a:lumOff val="9608"/>
              <a:alphaOff val="0"/>
            </a:schemeClr>
          </a:fillRef>
          <a:effectRef idx="0">
            <a:schemeClr val="accent4">
              <a:hueOff val="9800891"/>
              <a:satOff val="-40777"/>
              <a:lumOff val="960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87937" rIns="104176" bIns="87938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8EF1D7E-121A-FA4D-9F18-0E5CEAA0A231}"/>
              </a:ext>
            </a:extLst>
          </p:cNvPr>
          <p:cNvSpPr/>
          <p:nvPr/>
        </p:nvSpPr>
        <p:spPr>
          <a:xfrm>
            <a:off x="5114926" y="2457450"/>
            <a:ext cx="1843087" cy="184308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Network all of the time!</a:t>
            </a:r>
          </a:p>
        </p:txBody>
      </p:sp>
    </p:spTree>
    <p:extLst>
      <p:ext uri="{BB962C8B-B14F-4D97-AF65-F5344CB8AC3E}">
        <p14:creationId xmlns:p14="http://schemas.microsoft.com/office/powerpoint/2010/main" val="275665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15" grpId="0" animBg="1"/>
      <p:bldP spid="17" grpId="0" animBg="1"/>
      <p:bldP spid="19" grpId="0" animBg="1"/>
      <p:bldP spid="21" grpId="0" animBg="1"/>
      <p:bldP spid="23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37474-4242-154B-8BE4-AAA01500B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464" y="314324"/>
            <a:ext cx="4500562" cy="1514475"/>
          </a:xfr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Resume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500A1-D57B-4D4D-96F2-DA7A806F2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4925" y="442913"/>
            <a:ext cx="6786563" cy="6186487"/>
          </a:xfrm>
          <a:solidFill>
            <a:schemeClr val="accent2">
              <a:alpha val="91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endParaRPr lang="en-US" sz="9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Demonstrates results/Achievement based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Clear and concise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Action oriented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Aligned with your field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Multiple Versions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Clean font and limited white space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Portfolio Ready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Done as you work and edited when needed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8B8A30-B23D-BE4F-B385-401B6FB6F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1464" y="2057400"/>
            <a:ext cx="4500562" cy="4686300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Keep the job description for your roles</a:t>
            </a:r>
          </a:p>
          <a:p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Use wording from current posting in your resume</a:t>
            </a:r>
          </a:p>
          <a:p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Have someone else “edit”</a:t>
            </a:r>
          </a:p>
          <a:p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Be honest</a:t>
            </a:r>
          </a:p>
          <a:p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Align LinkedIn</a:t>
            </a:r>
          </a:p>
          <a:p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09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37474-4242-154B-8BE4-AAA01500B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464" y="328838"/>
            <a:ext cx="4500562" cy="1514475"/>
          </a:xfr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Cover Letters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500A1-D57B-4D4D-96F2-DA7A806F2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4925" y="442913"/>
            <a:ext cx="6786563" cy="6186487"/>
          </a:xfrm>
          <a:solidFill>
            <a:schemeClr val="accent2">
              <a:alpha val="91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endParaRPr lang="en-US" sz="9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000" dirty="0">
                <a:solidFill>
                  <a:schemeClr val="bg1"/>
                </a:solidFill>
              </a:rPr>
              <a:t>Addresses who you are</a:t>
            </a:r>
          </a:p>
          <a:p>
            <a:pPr>
              <a:buFont typeface="Wingdings" pitchFamily="2" charset="2"/>
              <a:buChar char="Ø"/>
            </a:pPr>
            <a:endParaRPr lang="en-US" sz="30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000" dirty="0">
                <a:solidFill>
                  <a:schemeClr val="bg1"/>
                </a:solidFill>
              </a:rPr>
              <a:t>Specifics about the role</a:t>
            </a:r>
          </a:p>
          <a:p>
            <a:pPr>
              <a:buFont typeface="Wingdings" pitchFamily="2" charset="2"/>
              <a:buChar char="Ø"/>
            </a:pPr>
            <a:endParaRPr lang="en-US" sz="30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000" dirty="0">
                <a:solidFill>
                  <a:schemeClr val="bg1"/>
                </a:solidFill>
              </a:rPr>
              <a:t>Why you are a great applicant for this role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>
                <a:solidFill>
                  <a:schemeClr val="bg1"/>
                </a:solidFill>
              </a:rPr>
              <a:t>Something interesting about you – as it relates to the role or company</a:t>
            </a:r>
          </a:p>
          <a:p>
            <a:pPr>
              <a:buFont typeface="Wingdings" pitchFamily="2" charset="2"/>
              <a:buChar char="Ø"/>
            </a:pPr>
            <a:endParaRPr lang="en-US" sz="30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000" dirty="0">
                <a:solidFill>
                  <a:schemeClr val="bg1"/>
                </a:solidFill>
              </a:rPr>
              <a:t>Multiple Versions</a:t>
            </a:r>
          </a:p>
          <a:p>
            <a:pPr>
              <a:buFont typeface="Wingdings" pitchFamily="2" charset="2"/>
              <a:buChar char="Ø"/>
            </a:pPr>
            <a:endParaRPr lang="en-US" sz="30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000" dirty="0">
                <a:solidFill>
                  <a:schemeClr val="bg1"/>
                </a:solidFill>
              </a:rPr>
              <a:t>Thank them for looking at you as an applicant</a:t>
            </a:r>
          </a:p>
          <a:p>
            <a:pPr>
              <a:buFont typeface="Wingdings" pitchFamily="2" charset="2"/>
              <a:buChar char="Ø"/>
            </a:pPr>
            <a:endParaRPr lang="en-US" sz="30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000" dirty="0">
                <a:solidFill>
                  <a:schemeClr val="bg1"/>
                </a:solidFill>
              </a:rPr>
              <a:t>Availability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8B8A30-B23D-BE4F-B385-401B6FB6F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1464" y="2057400"/>
            <a:ext cx="4500562" cy="4686300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Address the role at hand</a:t>
            </a:r>
          </a:p>
          <a:p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Reference an understanding of the company</a:t>
            </a:r>
          </a:p>
          <a:p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Have someone else “edit”</a:t>
            </a:r>
          </a:p>
          <a:p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Humble</a:t>
            </a:r>
          </a:p>
          <a:p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5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8CE9907-1C1E-684B-860F-0DACE4158BFA}"/>
              </a:ext>
            </a:extLst>
          </p:cNvPr>
          <p:cNvSpPr/>
          <p:nvPr/>
        </p:nvSpPr>
        <p:spPr>
          <a:xfrm>
            <a:off x="0" y="128588"/>
            <a:ext cx="11987213" cy="6615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B8B8E7F-D067-AB47-81A2-8C028C52B1C3}"/>
              </a:ext>
            </a:extLst>
          </p:cNvPr>
          <p:cNvSpPr/>
          <p:nvPr/>
        </p:nvSpPr>
        <p:spPr>
          <a:xfrm rot="21586335">
            <a:off x="3886536" y="3393894"/>
            <a:ext cx="789235" cy="6864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34321"/>
                </a:moveTo>
                <a:lnTo>
                  <a:pt x="789235" y="34321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19C48EF-B071-494F-BE24-C98690DD9EA0}"/>
              </a:ext>
            </a:extLst>
          </p:cNvPr>
          <p:cNvSpPr/>
          <p:nvPr/>
        </p:nvSpPr>
        <p:spPr>
          <a:xfrm>
            <a:off x="0" y="1157673"/>
            <a:ext cx="4571295" cy="4616734"/>
          </a:xfrm>
          <a:prstGeom prst="ellipse">
            <a:avLst/>
          </a:prstGeom>
          <a:blipFill>
            <a:blip r:embed="rId2"/>
            <a:stretch>
              <a:fillRect l="-20000" r="-20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459D6EF9-10FA-774A-9CC3-14B44A317018}"/>
              </a:ext>
            </a:extLst>
          </p:cNvPr>
          <p:cNvSpPr/>
          <p:nvPr/>
        </p:nvSpPr>
        <p:spPr>
          <a:xfrm>
            <a:off x="4675758" y="2049807"/>
            <a:ext cx="2742777" cy="2742777"/>
          </a:xfrm>
          <a:custGeom>
            <a:avLst/>
            <a:gdLst>
              <a:gd name="connsiteX0" fmla="*/ 0 w 2742777"/>
              <a:gd name="connsiteY0" fmla="*/ 1371389 h 2742777"/>
              <a:gd name="connsiteX1" fmla="*/ 1371389 w 2742777"/>
              <a:gd name="connsiteY1" fmla="*/ 0 h 2742777"/>
              <a:gd name="connsiteX2" fmla="*/ 2742778 w 2742777"/>
              <a:gd name="connsiteY2" fmla="*/ 1371389 h 2742777"/>
              <a:gd name="connsiteX3" fmla="*/ 1371389 w 2742777"/>
              <a:gd name="connsiteY3" fmla="*/ 2742778 h 2742777"/>
              <a:gd name="connsiteX4" fmla="*/ 0 w 2742777"/>
              <a:gd name="connsiteY4" fmla="*/ 1371389 h 2742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2777" h="2742777">
                <a:moveTo>
                  <a:pt x="0" y="1371389"/>
                </a:moveTo>
                <a:cubicBezTo>
                  <a:pt x="0" y="613992"/>
                  <a:pt x="613992" y="0"/>
                  <a:pt x="1371389" y="0"/>
                </a:cubicBezTo>
                <a:cubicBezTo>
                  <a:pt x="2128786" y="0"/>
                  <a:pt x="2742778" y="613992"/>
                  <a:pt x="2742778" y="1371389"/>
                </a:cubicBezTo>
                <a:cubicBezTo>
                  <a:pt x="2742778" y="2128786"/>
                  <a:pt x="2128786" y="2742778"/>
                  <a:pt x="1371389" y="2742778"/>
                </a:cubicBezTo>
                <a:cubicBezTo>
                  <a:pt x="613992" y="2742778"/>
                  <a:pt x="0" y="2128786"/>
                  <a:pt x="0" y="1371389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18815" tIns="418815" rIns="418815" bIns="418815" numCol="1" spcCol="1270" anchor="ctr" anchorCtr="0">
            <a:noAutofit/>
          </a:bodyPr>
          <a:lstStyle/>
          <a:p>
            <a:pPr marL="0" lvl="0" indent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700" kern="1200"/>
              <a:t>What is an informational interview: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05850E4-E854-4944-9483-2EC761D83093}"/>
              </a:ext>
            </a:extLst>
          </p:cNvPr>
          <p:cNvSpPr/>
          <p:nvPr/>
        </p:nvSpPr>
        <p:spPr>
          <a:xfrm>
            <a:off x="7692813" y="2049807"/>
            <a:ext cx="4114166" cy="2742777"/>
          </a:xfrm>
          <a:custGeom>
            <a:avLst/>
            <a:gdLst>
              <a:gd name="connsiteX0" fmla="*/ 0 w 4114166"/>
              <a:gd name="connsiteY0" fmla="*/ 0 h 2742777"/>
              <a:gd name="connsiteX1" fmla="*/ 4114166 w 4114166"/>
              <a:gd name="connsiteY1" fmla="*/ 0 h 2742777"/>
              <a:gd name="connsiteX2" fmla="*/ 4114166 w 4114166"/>
              <a:gd name="connsiteY2" fmla="*/ 2742777 h 2742777"/>
              <a:gd name="connsiteX3" fmla="*/ 0 w 4114166"/>
              <a:gd name="connsiteY3" fmla="*/ 2742777 h 2742777"/>
              <a:gd name="connsiteX4" fmla="*/ 0 w 4114166"/>
              <a:gd name="connsiteY4" fmla="*/ 0 h 2742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166" h="2742777">
                <a:moveTo>
                  <a:pt x="0" y="0"/>
                </a:moveTo>
                <a:lnTo>
                  <a:pt x="4114166" y="0"/>
                </a:lnTo>
                <a:lnTo>
                  <a:pt x="4114166" y="2742777"/>
                </a:lnTo>
                <a:lnTo>
                  <a:pt x="0" y="27427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endParaRPr lang="en-US" sz="2400" kern="1200" dirty="0"/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r>
              <a:rPr lang="en-US" sz="2400" kern="1200" dirty="0"/>
              <a:t>Brief and focused</a:t>
            </a: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endParaRPr lang="en-US" sz="2400" kern="1200" dirty="0"/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r>
              <a:rPr lang="en-US" sz="2400" kern="1200" dirty="0"/>
              <a:t>Companies or roles that interest you</a:t>
            </a: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endParaRPr lang="en-US" sz="2400" kern="1200" dirty="0"/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r>
              <a:rPr lang="en-US" sz="2400" kern="1200" dirty="0"/>
              <a:t>Learn more about the org</a:t>
            </a: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endParaRPr lang="en-US" sz="2400" kern="1200" dirty="0"/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r>
              <a:rPr lang="en-US" sz="2400" kern="1200" dirty="0"/>
              <a:t>What should I be doing to build my skills for this kind of role</a:t>
            </a: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endParaRPr lang="en-US" sz="2400" kern="1200" dirty="0"/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r>
              <a:rPr lang="en-US" sz="2400" kern="1200" dirty="0"/>
              <a:t>Not a job interview</a:t>
            </a: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endParaRPr lang="en-US" sz="2400" kern="1200" dirty="0"/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r>
              <a:rPr lang="en-US" sz="2400" kern="1200" dirty="0"/>
              <a:t>Ask people their story</a:t>
            </a: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endParaRPr lang="en-US" sz="2400" kern="1200" dirty="0"/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r>
              <a:rPr lang="en-US" sz="2400" kern="1200" dirty="0"/>
              <a:t>What does the career path look like for this role</a:t>
            </a: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endParaRPr lang="en-US" sz="2400" kern="1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76B57B-4A68-094A-AC65-D8810D826AC1}"/>
              </a:ext>
            </a:extLst>
          </p:cNvPr>
          <p:cNvSpPr/>
          <p:nvPr/>
        </p:nvSpPr>
        <p:spPr>
          <a:xfrm>
            <a:off x="472902" y="5196185"/>
            <a:ext cx="4073872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Don’t Be Shy!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89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C874372-A434-7B43-A9E5-22119A8F8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700588" y="-1277939"/>
            <a:ext cx="10715625" cy="5821363"/>
          </a:xfrm>
        </p:spPr>
        <p:txBody>
          <a:bodyPr vert="vert270"/>
          <a:lstStyle/>
          <a:p>
            <a:r>
              <a:rPr lang="en-US" dirty="0"/>
              <a:t>Interviews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75132B5E-3A7E-8444-B47B-3494DF93C03B}"/>
              </a:ext>
            </a:extLst>
          </p:cNvPr>
          <p:cNvSpPr/>
          <p:nvPr/>
        </p:nvSpPr>
        <p:spPr>
          <a:xfrm>
            <a:off x="1414462" y="254519"/>
            <a:ext cx="10301288" cy="647595"/>
          </a:xfrm>
          <a:custGeom>
            <a:avLst/>
            <a:gdLst>
              <a:gd name="connsiteX0" fmla="*/ 0 w 10301288"/>
              <a:gd name="connsiteY0" fmla="*/ 107935 h 647595"/>
              <a:gd name="connsiteX1" fmla="*/ 107935 w 10301288"/>
              <a:gd name="connsiteY1" fmla="*/ 0 h 647595"/>
              <a:gd name="connsiteX2" fmla="*/ 10193353 w 10301288"/>
              <a:gd name="connsiteY2" fmla="*/ 0 h 647595"/>
              <a:gd name="connsiteX3" fmla="*/ 10301288 w 10301288"/>
              <a:gd name="connsiteY3" fmla="*/ 107935 h 647595"/>
              <a:gd name="connsiteX4" fmla="*/ 10301288 w 10301288"/>
              <a:gd name="connsiteY4" fmla="*/ 539660 h 647595"/>
              <a:gd name="connsiteX5" fmla="*/ 10193353 w 10301288"/>
              <a:gd name="connsiteY5" fmla="*/ 647595 h 647595"/>
              <a:gd name="connsiteX6" fmla="*/ 107935 w 10301288"/>
              <a:gd name="connsiteY6" fmla="*/ 647595 h 647595"/>
              <a:gd name="connsiteX7" fmla="*/ 0 w 10301288"/>
              <a:gd name="connsiteY7" fmla="*/ 539660 h 647595"/>
              <a:gd name="connsiteX8" fmla="*/ 0 w 10301288"/>
              <a:gd name="connsiteY8" fmla="*/ 107935 h 647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01288" h="647595">
                <a:moveTo>
                  <a:pt x="0" y="107935"/>
                </a:moveTo>
                <a:cubicBezTo>
                  <a:pt x="0" y="48324"/>
                  <a:pt x="48324" y="0"/>
                  <a:pt x="107935" y="0"/>
                </a:cubicBezTo>
                <a:lnTo>
                  <a:pt x="10193353" y="0"/>
                </a:lnTo>
                <a:cubicBezTo>
                  <a:pt x="10252964" y="0"/>
                  <a:pt x="10301288" y="48324"/>
                  <a:pt x="10301288" y="107935"/>
                </a:cubicBezTo>
                <a:lnTo>
                  <a:pt x="10301288" y="539660"/>
                </a:lnTo>
                <a:cubicBezTo>
                  <a:pt x="10301288" y="599271"/>
                  <a:pt x="10252964" y="647595"/>
                  <a:pt x="10193353" y="647595"/>
                </a:cubicBezTo>
                <a:lnTo>
                  <a:pt x="107935" y="647595"/>
                </a:lnTo>
                <a:cubicBezTo>
                  <a:pt x="48324" y="647595"/>
                  <a:pt x="0" y="599271"/>
                  <a:pt x="0" y="539660"/>
                </a:cubicBezTo>
                <a:lnTo>
                  <a:pt x="0" y="10793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4483" tIns="134483" rIns="134483" bIns="134483" numCol="1" spcCol="1270" anchor="ctr" anchorCtr="0">
            <a:noAutofit/>
          </a:bodyPr>
          <a:lstStyle/>
          <a:p>
            <a:pPr marL="0" lvl="0" indent="0" algn="l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700" kern="1200"/>
              <a:t>Prepare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2829DA02-C734-194B-9FA6-C6CCB6766550}"/>
              </a:ext>
            </a:extLst>
          </p:cNvPr>
          <p:cNvSpPr/>
          <p:nvPr/>
        </p:nvSpPr>
        <p:spPr>
          <a:xfrm>
            <a:off x="1414462" y="902114"/>
            <a:ext cx="10301288" cy="1844369"/>
          </a:xfrm>
          <a:custGeom>
            <a:avLst/>
            <a:gdLst>
              <a:gd name="connsiteX0" fmla="*/ 0 w 10301288"/>
              <a:gd name="connsiteY0" fmla="*/ 0 h 1844369"/>
              <a:gd name="connsiteX1" fmla="*/ 10301288 w 10301288"/>
              <a:gd name="connsiteY1" fmla="*/ 0 h 1844369"/>
              <a:gd name="connsiteX2" fmla="*/ 10301288 w 10301288"/>
              <a:gd name="connsiteY2" fmla="*/ 1844369 h 1844369"/>
              <a:gd name="connsiteX3" fmla="*/ 0 w 10301288"/>
              <a:gd name="connsiteY3" fmla="*/ 1844369 h 1844369"/>
              <a:gd name="connsiteX4" fmla="*/ 0 w 10301288"/>
              <a:gd name="connsiteY4" fmla="*/ 0 h 1844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1288" h="1844369">
                <a:moveTo>
                  <a:pt x="0" y="0"/>
                </a:moveTo>
                <a:lnTo>
                  <a:pt x="10301288" y="0"/>
                </a:lnTo>
                <a:lnTo>
                  <a:pt x="10301288" y="1844369"/>
                </a:lnTo>
                <a:lnTo>
                  <a:pt x="0" y="18443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27066" tIns="34290" rIns="192024" bIns="34290" numCol="1" spcCol="1270" anchor="t" anchorCtr="0">
            <a:noAutofit/>
          </a:bodyPr>
          <a:lstStyle/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100" kern="1200" dirty="0"/>
              <a:t>Research the company &amp; the person you will interview with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100" kern="1200" dirty="0"/>
              <a:t>Come prepared with questions to help you understand if this is the right role for you too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100" kern="1200" dirty="0"/>
              <a:t>Know what stories you want to tell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100" kern="1200" dirty="0"/>
              <a:t>Practice in a mirror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100" kern="1200" dirty="0"/>
              <a:t>Remember and use names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00C1475A-1C47-BC46-BF9E-9303AE06F00F}"/>
              </a:ext>
            </a:extLst>
          </p:cNvPr>
          <p:cNvSpPr/>
          <p:nvPr/>
        </p:nvSpPr>
        <p:spPr>
          <a:xfrm>
            <a:off x="1414462" y="2746484"/>
            <a:ext cx="10301288" cy="647595"/>
          </a:xfrm>
          <a:custGeom>
            <a:avLst/>
            <a:gdLst>
              <a:gd name="connsiteX0" fmla="*/ 0 w 10301288"/>
              <a:gd name="connsiteY0" fmla="*/ 107935 h 647595"/>
              <a:gd name="connsiteX1" fmla="*/ 107935 w 10301288"/>
              <a:gd name="connsiteY1" fmla="*/ 0 h 647595"/>
              <a:gd name="connsiteX2" fmla="*/ 10193353 w 10301288"/>
              <a:gd name="connsiteY2" fmla="*/ 0 h 647595"/>
              <a:gd name="connsiteX3" fmla="*/ 10301288 w 10301288"/>
              <a:gd name="connsiteY3" fmla="*/ 107935 h 647595"/>
              <a:gd name="connsiteX4" fmla="*/ 10301288 w 10301288"/>
              <a:gd name="connsiteY4" fmla="*/ 539660 h 647595"/>
              <a:gd name="connsiteX5" fmla="*/ 10193353 w 10301288"/>
              <a:gd name="connsiteY5" fmla="*/ 647595 h 647595"/>
              <a:gd name="connsiteX6" fmla="*/ 107935 w 10301288"/>
              <a:gd name="connsiteY6" fmla="*/ 647595 h 647595"/>
              <a:gd name="connsiteX7" fmla="*/ 0 w 10301288"/>
              <a:gd name="connsiteY7" fmla="*/ 539660 h 647595"/>
              <a:gd name="connsiteX8" fmla="*/ 0 w 10301288"/>
              <a:gd name="connsiteY8" fmla="*/ 107935 h 647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01288" h="647595">
                <a:moveTo>
                  <a:pt x="0" y="107935"/>
                </a:moveTo>
                <a:cubicBezTo>
                  <a:pt x="0" y="48324"/>
                  <a:pt x="48324" y="0"/>
                  <a:pt x="107935" y="0"/>
                </a:cubicBezTo>
                <a:lnTo>
                  <a:pt x="10193353" y="0"/>
                </a:lnTo>
                <a:cubicBezTo>
                  <a:pt x="10252964" y="0"/>
                  <a:pt x="10301288" y="48324"/>
                  <a:pt x="10301288" y="107935"/>
                </a:cubicBezTo>
                <a:lnTo>
                  <a:pt x="10301288" y="539660"/>
                </a:lnTo>
                <a:cubicBezTo>
                  <a:pt x="10301288" y="599271"/>
                  <a:pt x="10252964" y="647595"/>
                  <a:pt x="10193353" y="647595"/>
                </a:cubicBezTo>
                <a:lnTo>
                  <a:pt x="107935" y="647595"/>
                </a:lnTo>
                <a:cubicBezTo>
                  <a:pt x="48324" y="647595"/>
                  <a:pt x="0" y="599271"/>
                  <a:pt x="0" y="539660"/>
                </a:cubicBezTo>
                <a:lnTo>
                  <a:pt x="0" y="10793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4483" tIns="134483" rIns="134483" bIns="134483" numCol="1" spcCol="1270" anchor="ctr" anchorCtr="0">
            <a:noAutofit/>
          </a:bodyPr>
          <a:lstStyle/>
          <a:p>
            <a:pPr marL="0" lvl="0" indent="0" algn="l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700" kern="1200"/>
              <a:t>Share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315234F1-16CF-1D47-A170-356843BB4695}"/>
              </a:ext>
            </a:extLst>
          </p:cNvPr>
          <p:cNvSpPr/>
          <p:nvPr/>
        </p:nvSpPr>
        <p:spPr>
          <a:xfrm>
            <a:off x="1414462" y="3394079"/>
            <a:ext cx="10301288" cy="1453140"/>
          </a:xfrm>
          <a:custGeom>
            <a:avLst/>
            <a:gdLst>
              <a:gd name="connsiteX0" fmla="*/ 0 w 10301288"/>
              <a:gd name="connsiteY0" fmla="*/ 0 h 1453140"/>
              <a:gd name="connsiteX1" fmla="*/ 10301288 w 10301288"/>
              <a:gd name="connsiteY1" fmla="*/ 0 h 1453140"/>
              <a:gd name="connsiteX2" fmla="*/ 10301288 w 10301288"/>
              <a:gd name="connsiteY2" fmla="*/ 1453140 h 1453140"/>
              <a:gd name="connsiteX3" fmla="*/ 0 w 10301288"/>
              <a:gd name="connsiteY3" fmla="*/ 1453140 h 1453140"/>
              <a:gd name="connsiteX4" fmla="*/ 0 w 10301288"/>
              <a:gd name="connsiteY4" fmla="*/ 0 h 1453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1288" h="1453140">
                <a:moveTo>
                  <a:pt x="0" y="0"/>
                </a:moveTo>
                <a:lnTo>
                  <a:pt x="10301288" y="0"/>
                </a:lnTo>
                <a:lnTo>
                  <a:pt x="10301288" y="1453140"/>
                </a:lnTo>
                <a:lnTo>
                  <a:pt x="0" y="145314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27066" tIns="34290" rIns="192024" bIns="34290" numCol="1" spcCol="1270" anchor="t" anchorCtr="0">
            <a:noAutofit/>
          </a:bodyPr>
          <a:lstStyle/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100" kern="1200" dirty="0"/>
              <a:t>Be specific about your part in past roles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100" kern="1200" dirty="0"/>
              <a:t>Share credit when appropriate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100" kern="1200" dirty="0"/>
              <a:t>Be genuine and curious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100" kern="1200" dirty="0"/>
              <a:t>Mirror style of the interviewer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D64C31C9-F565-8449-A076-6EF952D3DC2F}"/>
              </a:ext>
            </a:extLst>
          </p:cNvPr>
          <p:cNvSpPr/>
          <p:nvPr/>
        </p:nvSpPr>
        <p:spPr>
          <a:xfrm>
            <a:off x="1414462" y="4847219"/>
            <a:ext cx="10301288" cy="647595"/>
          </a:xfrm>
          <a:custGeom>
            <a:avLst/>
            <a:gdLst>
              <a:gd name="connsiteX0" fmla="*/ 0 w 10301288"/>
              <a:gd name="connsiteY0" fmla="*/ 107935 h 647595"/>
              <a:gd name="connsiteX1" fmla="*/ 107935 w 10301288"/>
              <a:gd name="connsiteY1" fmla="*/ 0 h 647595"/>
              <a:gd name="connsiteX2" fmla="*/ 10193353 w 10301288"/>
              <a:gd name="connsiteY2" fmla="*/ 0 h 647595"/>
              <a:gd name="connsiteX3" fmla="*/ 10301288 w 10301288"/>
              <a:gd name="connsiteY3" fmla="*/ 107935 h 647595"/>
              <a:gd name="connsiteX4" fmla="*/ 10301288 w 10301288"/>
              <a:gd name="connsiteY4" fmla="*/ 539660 h 647595"/>
              <a:gd name="connsiteX5" fmla="*/ 10193353 w 10301288"/>
              <a:gd name="connsiteY5" fmla="*/ 647595 h 647595"/>
              <a:gd name="connsiteX6" fmla="*/ 107935 w 10301288"/>
              <a:gd name="connsiteY6" fmla="*/ 647595 h 647595"/>
              <a:gd name="connsiteX7" fmla="*/ 0 w 10301288"/>
              <a:gd name="connsiteY7" fmla="*/ 539660 h 647595"/>
              <a:gd name="connsiteX8" fmla="*/ 0 w 10301288"/>
              <a:gd name="connsiteY8" fmla="*/ 107935 h 647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01288" h="647595">
                <a:moveTo>
                  <a:pt x="0" y="107935"/>
                </a:moveTo>
                <a:cubicBezTo>
                  <a:pt x="0" y="48324"/>
                  <a:pt x="48324" y="0"/>
                  <a:pt x="107935" y="0"/>
                </a:cubicBezTo>
                <a:lnTo>
                  <a:pt x="10193353" y="0"/>
                </a:lnTo>
                <a:cubicBezTo>
                  <a:pt x="10252964" y="0"/>
                  <a:pt x="10301288" y="48324"/>
                  <a:pt x="10301288" y="107935"/>
                </a:cubicBezTo>
                <a:lnTo>
                  <a:pt x="10301288" y="539660"/>
                </a:lnTo>
                <a:cubicBezTo>
                  <a:pt x="10301288" y="599271"/>
                  <a:pt x="10252964" y="647595"/>
                  <a:pt x="10193353" y="647595"/>
                </a:cubicBezTo>
                <a:lnTo>
                  <a:pt x="107935" y="647595"/>
                </a:lnTo>
                <a:cubicBezTo>
                  <a:pt x="48324" y="647595"/>
                  <a:pt x="0" y="599271"/>
                  <a:pt x="0" y="539660"/>
                </a:cubicBezTo>
                <a:lnTo>
                  <a:pt x="0" y="10793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4483" tIns="134483" rIns="134483" bIns="134483" numCol="1" spcCol="1270" anchor="ctr" anchorCtr="0">
            <a:noAutofit/>
          </a:bodyPr>
          <a:lstStyle/>
          <a:p>
            <a:pPr marL="0" lvl="0" indent="0" algn="l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700" kern="1200"/>
              <a:t>Care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9D16A19E-BD97-D647-8F65-95C787AA8870}"/>
              </a:ext>
            </a:extLst>
          </p:cNvPr>
          <p:cNvSpPr/>
          <p:nvPr/>
        </p:nvSpPr>
        <p:spPr>
          <a:xfrm>
            <a:off x="1414462" y="5494814"/>
            <a:ext cx="10301288" cy="1089854"/>
          </a:xfrm>
          <a:custGeom>
            <a:avLst/>
            <a:gdLst>
              <a:gd name="connsiteX0" fmla="*/ 0 w 10301288"/>
              <a:gd name="connsiteY0" fmla="*/ 0 h 1089854"/>
              <a:gd name="connsiteX1" fmla="*/ 10301288 w 10301288"/>
              <a:gd name="connsiteY1" fmla="*/ 0 h 1089854"/>
              <a:gd name="connsiteX2" fmla="*/ 10301288 w 10301288"/>
              <a:gd name="connsiteY2" fmla="*/ 1089854 h 1089854"/>
              <a:gd name="connsiteX3" fmla="*/ 0 w 10301288"/>
              <a:gd name="connsiteY3" fmla="*/ 1089854 h 1089854"/>
              <a:gd name="connsiteX4" fmla="*/ 0 w 10301288"/>
              <a:gd name="connsiteY4" fmla="*/ 0 h 1089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1288" h="1089854">
                <a:moveTo>
                  <a:pt x="0" y="0"/>
                </a:moveTo>
                <a:lnTo>
                  <a:pt x="10301288" y="0"/>
                </a:lnTo>
                <a:lnTo>
                  <a:pt x="10301288" y="1089854"/>
                </a:lnTo>
                <a:lnTo>
                  <a:pt x="0" y="10898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27066" tIns="34290" rIns="192024" bIns="34290" numCol="1" spcCol="1270" anchor="t" anchorCtr="0">
            <a:noAutofit/>
          </a:bodyPr>
          <a:lstStyle/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100" kern="1200" dirty="0"/>
              <a:t>Thank people for their time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100" kern="1200" dirty="0"/>
              <a:t>Ask for the job in a genuine way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100" kern="1200" dirty="0"/>
              <a:t>Notes to thank people/Email</a:t>
            </a:r>
          </a:p>
        </p:txBody>
      </p:sp>
    </p:spTree>
    <p:extLst>
      <p:ext uri="{BB962C8B-B14F-4D97-AF65-F5344CB8AC3E}">
        <p14:creationId xmlns:p14="http://schemas.microsoft.com/office/powerpoint/2010/main" val="93873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6033E-1138-7548-8C62-A606CB5DF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217714"/>
            <a:ext cx="4365625" cy="1694544"/>
          </a:xfrm>
          <a:solidFill>
            <a:schemeClr val="accent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Video Interview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D33FE3F-BEAD-1540-9DC2-2E0A48C02C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1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53795" y="856342"/>
            <a:ext cx="6297003" cy="5012646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739C5D-1319-8D4D-8F1F-A9697B352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6400" y="2057399"/>
            <a:ext cx="4365625" cy="4590143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Treat it like the real deal – Dress for Success</a:t>
            </a:r>
          </a:p>
          <a:p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Allow for lag time</a:t>
            </a:r>
          </a:p>
          <a:p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Practice and know when to stop talking</a:t>
            </a:r>
          </a:p>
          <a:p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Be conscious of your background &amp; watch for shadows on your face</a:t>
            </a:r>
          </a:p>
          <a:p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Talk to your camera/level laptop </a:t>
            </a:r>
          </a:p>
        </p:txBody>
      </p:sp>
    </p:spTree>
    <p:extLst>
      <p:ext uri="{BB962C8B-B14F-4D97-AF65-F5344CB8AC3E}">
        <p14:creationId xmlns:p14="http://schemas.microsoft.com/office/powerpoint/2010/main" val="383434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2351</TotalTime>
  <Words>1045</Words>
  <Application>Microsoft Office PowerPoint</Application>
  <PresentationFormat>Widescreen</PresentationFormat>
  <Paragraphs>187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 Presentation</vt:lpstr>
      <vt:lpstr>Yes you can!!</vt:lpstr>
      <vt:lpstr>Build the Basics</vt:lpstr>
      <vt:lpstr>Creating Opportunities</vt:lpstr>
      <vt:lpstr>Resume</vt:lpstr>
      <vt:lpstr>Cover Letters</vt:lpstr>
      <vt:lpstr>PowerPoint Presentation</vt:lpstr>
      <vt:lpstr>Interviews</vt:lpstr>
      <vt:lpstr>Video Interview</vt:lpstr>
      <vt:lpstr>Housing Game Plan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Cozette Wittman</dc:creator>
  <cp:lastModifiedBy>Colleen Loerzel</cp:lastModifiedBy>
  <cp:revision>10</cp:revision>
  <dcterms:created xsi:type="dcterms:W3CDTF">2020-04-01T01:32:23Z</dcterms:created>
  <dcterms:modified xsi:type="dcterms:W3CDTF">2020-06-03T18:53:47Z</dcterms:modified>
</cp:coreProperties>
</file>