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394" r:id="rId5"/>
    <p:sldId id="360" r:id="rId6"/>
    <p:sldId id="402" r:id="rId7"/>
    <p:sldId id="392" r:id="rId8"/>
    <p:sldId id="405" r:id="rId9"/>
    <p:sldId id="3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5"/>
  </p:normalViewPr>
  <p:slideViewPr>
    <p:cSldViewPr snapToGrid="0" snapToObjects="1">
      <p:cViewPr varScale="1">
        <p:scale>
          <a:sx n="85" d="100"/>
          <a:sy n="85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879C7-74A0-4D4C-BADF-509B83B2D7B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BABBE-D8FE-1643-AEE2-1CA5395B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0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the recipe for one private college, although the amounts differ college to college, the categories are VERY common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7932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E353-1BFE-0248-9913-98BB02E4A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77FF3-C65C-E241-B0FA-4F5048852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6767-6135-DF4A-AEF2-5A4FF335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A223C-57FE-F144-A95E-9BEF826F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3E99-5AA1-3348-9A6B-D9B6990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8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2799-A023-8D45-A85D-37583C9E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1E9B-B20C-E842-A755-69AF7210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D6E5E-1975-694D-A9D0-8455D693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FF9C-4C13-FD45-B000-0D1BDCC4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BB36-C54C-4640-A8CD-305579DF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49B4-A2E0-7948-9D3C-95FF30BE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71427-6B7B-C545-AAF0-B92455A62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B6789-1724-1A4D-B963-A1A3B20C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B5DBA-DB60-CC4B-8533-5A08DDD3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C26B1-5728-494D-B4E4-E5B8B840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71C8-5664-7441-B490-AB9D9BE0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327C-8753-FC43-85DA-20C0F00FB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15E39-B9DE-ED4C-9B3B-96C124496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62688-0358-D443-918D-E4327718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9072F-733E-B545-B512-69922EA6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CE989-F149-E54F-9505-328FD45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0DC4-C8CE-9B40-A961-5F5B263F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DA0FF-F8AE-0E4F-BB75-80281D95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13FBD-0D54-D54C-B1A8-ECB3D996A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1D91B-B708-8C4C-857F-B68D0B33B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AB12F-A5D5-B840-B1A2-C821E13C0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ED8484-623F-C841-A5AD-A0C8D854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BF4B7-4A91-C946-8C9E-5E76202D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14DE5-2BFC-6B46-B72A-D057D53B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81D3-3744-A442-87F3-9EEE1FC7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4FBD2-7E44-DF46-94F7-B0A1012C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C20-AEE7-7941-B1F0-BA5F4D4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4A57A-AA17-B644-9CE4-19DB6BE8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3358A-CEDC-9245-BB28-59A00721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6F972-EE6D-8D44-ADA4-965D37BA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58C2A-F8EF-1B4F-BDD2-7FAB87B8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7AAE-AABE-DA48-9A2F-753AB8DF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6AE3-1D3D-6247-8561-E91E4CB2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3654-552F-694F-94E7-1BDE40A4B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4496-E549-BE4B-9F1A-C2F1999A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903D1-61FA-8B4A-8F41-8CD46B32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1AF31-ECE7-8747-B3D5-1B4C5C43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BA48-18F8-1C42-85FB-1E80823A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32366-E24B-E64E-AD9D-498CE7673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EB31E-DF57-D745-A57B-8B1BCD747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06C13-BBBE-034A-ACF7-E7926EAB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ED366-96D2-DC4B-9AAD-EE808E82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BF0CA-7A60-D949-929C-35D609FF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867D4-F325-0F45-8CDB-BA1B98FB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E1214-74E6-464D-A946-26E7F03D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F3F5C-1E34-CC4E-AEEA-593FE5EE1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7CC9-36E9-5C45-88E6-45312B03C00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82C66-BE99-4E4E-8D9B-2D600BE4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Collegeinsidetrack.com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12E55-A1AB-9042-8A36-6255AACE4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26630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wittman@collegeinsidetrack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wittman@collegeinsidetrac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5FAB6C-6594-0D4C-8FA1-1764EF3F4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738" y="1"/>
            <a:ext cx="12377738" cy="6872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D46071-4E0C-5B4E-BBA2-FE8357CE9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7388" y="1"/>
            <a:ext cx="8325698" cy="1614487"/>
          </a:xfrm>
          <a:solidFill>
            <a:schemeClr val="accent2">
              <a:alpha val="88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Major Changes to College 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30041-D2D4-9E43-9300-D9157047A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236" y="4473574"/>
            <a:ext cx="9991725" cy="984251"/>
          </a:xfrm>
          <a:solidFill>
            <a:schemeClr val="accent2">
              <a:alpha val="89000"/>
            </a:schemeClr>
          </a:solidFill>
        </p:spPr>
        <p:txBody>
          <a:bodyPr>
            <a:noAutofit/>
          </a:bodyPr>
          <a:lstStyle/>
          <a:p>
            <a:r>
              <a:rPr lang="en-US" sz="3600" dirty="0"/>
              <a:t>How to help your student tackle the changing college landscape during COVID 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8D188-2FD7-3349-BBA3-363199CD8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8470"/>
            <a:ext cx="3157538" cy="1173578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032A50-A95C-F446-9090-13D09CA996DB}"/>
              </a:ext>
            </a:extLst>
          </p:cNvPr>
          <p:cNvSpPr txBox="1"/>
          <p:nvPr/>
        </p:nvSpPr>
        <p:spPr>
          <a:xfrm>
            <a:off x="7996053" y="5724892"/>
            <a:ext cx="3779624" cy="1015663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Cozy Wittman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cwittman@collegeinsidetrack.com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80967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B4806-91D8-6347-9620-7BAE1C2F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00013"/>
            <a:ext cx="11987212" cy="1590676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A4EF64-057F-FD49-8C82-CBC8D86DB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871663"/>
            <a:ext cx="11987212" cy="4843462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Testing update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Potential Admissions changes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529’s and student loans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Longer Term Ramifications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Questions?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2FFC-875E-9842-826A-80D9A837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2871787" cy="6858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3B434FD-75A1-B64B-960D-3F02A7691840}"/>
              </a:ext>
            </a:extLst>
          </p:cNvPr>
          <p:cNvSpPr/>
          <p:nvPr/>
        </p:nvSpPr>
        <p:spPr>
          <a:xfrm>
            <a:off x="3049160" y="455861"/>
            <a:ext cx="8952341" cy="1852200"/>
          </a:xfrm>
          <a:custGeom>
            <a:avLst/>
            <a:gdLst>
              <a:gd name="connsiteX0" fmla="*/ 0 w 8952341"/>
              <a:gd name="connsiteY0" fmla="*/ 0 h 1852200"/>
              <a:gd name="connsiteX1" fmla="*/ 8952341 w 8952341"/>
              <a:gd name="connsiteY1" fmla="*/ 0 h 1852200"/>
              <a:gd name="connsiteX2" fmla="*/ 8952341 w 8952341"/>
              <a:gd name="connsiteY2" fmla="*/ 1852200 h 1852200"/>
              <a:gd name="connsiteX3" fmla="*/ 0 w 8952341"/>
              <a:gd name="connsiteY3" fmla="*/ 1852200 h 1852200"/>
              <a:gd name="connsiteX4" fmla="*/ 0 w 8952341"/>
              <a:gd name="connsiteY4" fmla="*/ 0 h 185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2341" h="1852200">
                <a:moveTo>
                  <a:pt x="0" y="0"/>
                </a:moveTo>
                <a:lnTo>
                  <a:pt x="8952341" y="0"/>
                </a:lnTo>
                <a:lnTo>
                  <a:pt x="8952341" y="1852200"/>
                </a:lnTo>
                <a:lnTo>
                  <a:pt x="0" y="1852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4801" tIns="291592" rIns="694801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kern="1200" dirty="0"/>
              <a:t>June tests cancelled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kern="1200" dirty="0"/>
              <a:t>July 18 – fills in a normal year – MN/WI – check borders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dirty="0"/>
              <a:t>Fewer seats/sites normally</a:t>
            </a:r>
            <a:endParaRPr lang="en-US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kern="1200" dirty="0"/>
              <a:t>Sept/Oct 2020 – new dates added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kern="1200" dirty="0"/>
              <a:t>New ACT rules – section retesting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567310D-5381-8049-A9F9-C3BC3091A579}"/>
              </a:ext>
            </a:extLst>
          </p:cNvPr>
          <p:cNvSpPr/>
          <p:nvPr/>
        </p:nvSpPr>
        <p:spPr>
          <a:xfrm>
            <a:off x="3496777" y="249221"/>
            <a:ext cx="6266638" cy="413280"/>
          </a:xfrm>
          <a:custGeom>
            <a:avLst/>
            <a:gdLst>
              <a:gd name="connsiteX0" fmla="*/ 0 w 6266638"/>
              <a:gd name="connsiteY0" fmla="*/ 68881 h 413280"/>
              <a:gd name="connsiteX1" fmla="*/ 68881 w 6266638"/>
              <a:gd name="connsiteY1" fmla="*/ 0 h 413280"/>
              <a:gd name="connsiteX2" fmla="*/ 6197757 w 6266638"/>
              <a:gd name="connsiteY2" fmla="*/ 0 h 413280"/>
              <a:gd name="connsiteX3" fmla="*/ 6266638 w 6266638"/>
              <a:gd name="connsiteY3" fmla="*/ 68881 h 413280"/>
              <a:gd name="connsiteX4" fmla="*/ 6266638 w 6266638"/>
              <a:gd name="connsiteY4" fmla="*/ 344399 h 413280"/>
              <a:gd name="connsiteX5" fmla="*/ 6197757 w 6266638"/>
              <a:gd name="connsiteY5" fmla="*/ 413280 h 413280"/>
              <a:gd name="connsiteX6" fmla="*/ 68881 w 6266638"/>
              <a:gd name="connsiteY6" fmla="*/ 413280 h 413280"/>
              <a:gd name="connsiteX7" fmla="*/ 0 w 6266638"/>
              <a:gd name="connsiteY7" fmla="*/ 344399 h 413280"/>
              <a:gd name="connsiteX8" fmla="*/ 0 w 6266638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6638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6197757" y="0"/>
                </a:lnTo>
                <a:cubicBezTo>
                  <a:pt x="6235799" y="0"/>
                  <a:pt x="6266638" y="30839"/>
                  <a:pt x="6266638" y="68881"/>
                </a:cubicBezTo>
                <a:lnTo>
                  <a:pt x="6266638" y="344399"/>
                </a:lnTo>
                <a:cubicBezTo>
                  <a:pt x="6266638" y="382441"/>
                  <a:pt x="6235799" y="413280"/>
                  <a:pt x="6197757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039" tIns="20175" rIns="257039" bIns="2017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ACT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FD62890-B17A-2940-86F3-7EFF009959CE}"/>
              </a:ext>
            </a:extLst>
          </p:cNvPr>
          <p:cNvSpPr/>
          <p:nvPr/>
        </p:nvSpPr>
        <p:spPr>
          <a:xfrm>
            <a:off x="3049160" y="2883138"/>
            <a:ext cx="8952341" cy="1256850"/>
          </a:xfrm>
          <a:custGeom>
            <a:avLst/>
            <a:gdLst>
              <a:gd name="connsiteX0" fmla="*/ 0 w 8952341"/>
              <a:gd name="connsiteY0" fmla="*/ 0 h 1256850"/>
              <a:gd name="connsiteX1" fmla="*/ 8952341 w 8952341"/>
              <a:gd name="connsiteY1" fmla="*/ 0 h 1256850"/>
              <a:gd name="connsiteX2" fmla="*/ 8952341 w 8952341"/>
              <a:gd name="connsiteY2" fmla="*/ 1256850 h 1256850"/>
              <a:gd name="connsiteX3" fmla="*/ 0 w 8952341"/>
              <a:gd name="connsiteY3" fmla="*/ 1256850 h 1256850"/>
              <a:gd name="connsiteX4" fmla="*/ 0 w 8952341"/>
              <a:gd name="connsiteY4" fmla="*/ 0 h 125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2341" h="1256850">
                <a:moveTo>
                  <a:pt x="0" y="0"/>
                </a:moveTo>
                <a:lnTo>
                  <a:pt x="8952341" y="0"/>
                </a:lnTo>
                <a:lnTo>
                  <a:pt x="8952341" y="1256850"/>
                </a:lnTo>
                <a:lnTo>
                  <a:pt x="0" y="1256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4801" tIns="291592" rIns="694801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/>
              <a:t>June cancelled – administered monthly through EOY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/>
              <a:t>Not doing online testing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/>
              <a:t>Qualified National Merit Scholarship semi’s – ACT score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AE727F-3DDD-3847-A9C7-F9E27C069151}"/>
              </a:ext>
            </a:extLst>
          </p:cNvPr>
          <p:cNvSpPr/>
          <p:nvPr/>
        </p:nvSpPr>
        <p:spPr>
          <a:xfrm>
            <a:off x="3496777" y="2676498"/>
            <a:ext cx="6266638" cy="413280"/>
          </a:xfrm>
          <a:custGeom>
            <a:avLst/>
            <a:gdLst>
              <a:gd name="connsiteX0" fmla="*/ 0 w 6266638"/>
              <a:gd name="connsiteY0" fmla="*/ 68881 h 413280"/>
              <a:gd name="connsiteX1" fmla="*/ 68881 w 6266638"/>
              <a:gd name="connsiteY1" fmla="*/ 0 h 413280"/>
              <a:gd name="connsiteX2" fmla="*/ 6197757 w 6266638"/>
              <a:gd name="connsiteY2" fmla="*/ 0 h 413280"/>
              <a:gd name="connsiteX3" fmla="*/ 6266638 w 6266638"/>
              <a:gd name="connsiteY3" fmla="*/ 68881 h 413280"/>
              <a:gd name="connsiteX4" fmla="*/ 6266638 w 6266638"/>
              <a:gd name="connsiteY4" fmla="*/ 344399 h 413280"/>
              <a:gd name="connsiteX5" fmla="*/ 6197757 w 6266638"/>
              <a:gd name="connsiteY5" fmla="*/ 413280 h 413280"/>
              <a:gd name="connsiteX6" fmla="*/ 68881 w 6266638"/>
              <a:gd name="connsiteY6" fmla="*/ 413280 h 413280"/>
              <a:gd name="connsiteX7" fmla="*/ 0 w 6266638"/>
              <a:gd name="connsiteY7" fmla="*/ 344399 h 413280"/>
              <a:gd name="connsiteX8" fmla="*/ 0 w 6266638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6638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6197757" y="0"/>
                </a:lnTo>
                <a:cubicBezTo>
                  <a:pt x="6235799" y="0"/>
                  <a:pt x="6266638" y="30839"/>
                  <a:pt x="6266638" y="68881"/>
                </a:cubicBezTo>
                <a:lnTo>
                  <a:pt x="6266638" y="344399"/>
                </a:lnTo>
                <a:cubicBezTo>
                  <a:pt x="6266638" y="382441"/>
                  <a:pt x="6235799" y="413280"/>
                  <a:pt x="6197757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039" tIns="20175" rIns="257039" bIns="2017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800" b="1" i="0" kern="1200" dirty="0"/>
              <a:t>SAT</a:t>
            </a:r>
            <a:r>
              <a:rPr lang="en-US" sz="3300" kern="1200" dirty="0"/>
              <a:t> 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0004F9E-D9BF-D548-8F74-8103E5EFBB96}"/>
              </a:ext>
            </a:extLst>
          </p:cNvPr>
          <p:cNvSpPr/>
          <p:nvPr/>
        </p:nvSpPr>
        <p:spPr>
          <a:xfrm>
            <a:off x="3049160" y="4842033"/>
            <a:ext cx="8952341" cy="1587600"/>
          </a:xfrm>
          <a:custGeom>
            <a:avLst/>
            <a:gdLst>
              <a:gd name="connsiteX0" fmla="*/ 0 w 8952341"/>
              <a:gd name="connsiteY0" fmla="*/ 0 h 1587600"/>
              <a:gd name="connsiteX1" fmla="*/ 8952341 w 8952341"/>
              <a:gd name="connsiteY1" fmla="*/ 0 h 1587600"/>
              <a:gd name="connsiteX2" fmla="*/ 8952341 w 8952341"/>
              <a:gd name="connsiteY2" fmla="*/ 1587600 h 1587600"/>
              <a:gd name="connsiteX3" fmla="*/ 0 w 8952341"/>
              <a:gd name="connsiteY3" fmla="*/ 1587600 h 1587600"/>
              <a:gd name="connsiteX4" fmla="*/ 0 w 8952341"/>
              <a:gd name="connsiteY4" fmla="*/ 0 h 15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2341" h="1587600">
                <a:moveTo>
                  <a:pt x="0" y="0"/>
                </a:moveTo>
                <a:lnTo>
                  <a:pt x="8952341" y="0"/>
                </a:lnTo>
                <a:lnTo>
                  <a:pt x="8952341" y="1587600"/>
                </a:lnTo>
                <a:lnTo>
                  <a:pt x="0" y="1587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4801" tIns="291592" rIns="694801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Many, many schools are now test optional for fall – but not all</a:t>
            </a:r>
            <a:endParaRPr lang="en-US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Still used for merit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Recommend taking if possible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Test prep recommended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FA56CEA-9E11-ED48-94C4-A41AF203B34F}"/>
              </a:ext>
            </a:extLst>
          </p:cNvPr>
          <p:cNvSpPr/>
          <p:nvPr/>
        </p:nvSpPr>
        <p:spPr>
          <a:xfrm>
            <a:off x="3496777" y="4635393"/>
            <a:ext cx="6266638" cy="413280"/>
          </a:xfrm>
          <a:custGeom>
            <a:avLst/>
            <a:gdLst>
              <a:gd name="connsiteX0" fmla="*/ 0 w 6266638"/>
              <a:gd name="connsiteY0" fmla="*/ 68881 h 413280"/>
              <a:gd name="connsiteX1" fmla="*/ 68881 w 6266638"/>
              <a:gd name="connsiteY1" fmla="*/ 0 h 413280"/>
              <a:gd name="connsiteX2" fmla="*/ 6197757 w 6266638"/>
              <a:gd name="connsiteY2" fmla="*/ 0 h 413280"/>
              <a:gd name="connsiteX3" fmla="*/ 6266638 w 6266638"/>
              <a:gd name="connsiteY3" fmla="*/ 68881 h 413280"/>
              <a:gd name="connsiteX4" fmla="*/ 6266638 w 6266638"/>
              <a:gd name="connsiteY4" fmla="*/ 344399 h 413280"/>
              <a:gd name="connsiteX5" fmla="*/ 6197757 w 6266638"/>
              <a:gd name="connsiteY5" fmla="*/ 413280 h 413280"/>
              <a:gd name="connsiteX6" fmla="*/ 68881 w 6266638"/>
              <a:gd name="connsiteY6" fmla="*/ 413280 h 413280"/>
              <a:gd name="connsiteX7" fmla="*/ 0 w 6266638"/>
              <a:gd name="connsiteY7" fmla="*/ 344399 h 413280"/>
              <a:gd name="connsiteX8" fmla="*/ 0 w 6266638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6638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6197757" y="0"/>
                </a:lnTo>
                <a:cubicBezTo>
                  <a:pt x="6235799" y="0"/>
                  <a:pt x="6266638" y="30839"/>
                  <a:pt x="6266638" y="68881"/>
                </a:cubicBezTo>
                <a:lnTo>
                  <a:pt x="6266638" y="344399"/>
                </a:lnTo>
                <a:cubicBezTo>
                  <a:pt x="6266638" y="382441"/>
                  <a:pt x="6235799" y="413280"/>
                  <a:pt x="6197757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039" tIns="20175" rIns="257039" bIns="20175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800" b="1" i="0" kern="1200" dirty="0"/>
              <a:t>Test Optional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69FCA-5E22-9548-B6DF-1CF6D384A44E}"/>
              </a:ext>
            </a:extLst>
          </p:cNvPr>
          <p:cNvSpPr txBox="1"/>
          <p:nvPr/>
        </p:nvSpPr>
        <p:spPr>
          <a:xfrm>
            <a:off x="571500" y="2656820"/>
            <a:ext cx="1947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TESTING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7F179F-39D5-0C47-B80A-7BF69E8B095B}"/>
              </a:ext>
            </a:extLst>
          </p:cNvPr>
          <p:cNvCxnSpPr/>
          <p:nvPr/>
        </p:nvCxnSpPr>
        <p:spPr>
          <a:xfrm>
            <a:off x="385763" y="2656820"/>
            <a:ext cx="0" cy="707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5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2FFC-875E-9842-826A-80D9A837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2871787" cy="6858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A35C3D2-3EBA-3C4F-8965-0C7B81D7763D}"/>
              </a:ext>
            </a:extLst>
          </p:cNvPr>
          <p:cNvSpPr/>
          <p:nvPr/>
        </p:nvSpPr>
        <p:spPr>
          <a:xfrm>
            <a:off x="3049160" y="0"/>
            <a:ext cx="8952341" cy="302823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36771BC-0A1C-734A-9B65-0DA308F34EA9}"/>
              </a:ext>
            </a:extLst>
          </p:cNvPr>
          <p:cNvSpPr/>
          <p:nvPr/>
        </p:nvSpPr>
        <p:spPr>
          <a:xfrm>
            <a:off x="3317730" y="403764"/>
            <a:ext cx="2629750" cy="2220706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A5C0C2B-EBD9-1944-B33C-20AB0BAFC148}"/>
              </a:ext>
            </a:extLst>
          </p:cNvPr>
          <p:cNvSpPr/>
          <p:nvPr/>
        </p:nvSpPr>
        <p:spPr>
          <a:xfrm>
            <a:off x="3317729" y="3028235"/>
            <a:ext cx="2629751" cy="2921303"/>
          </a:xfrm>
          <a:custGeom>
            <a:avLst/>
            <a:gdLst>
              <a:gd name="connsiteX0" fmla="*/ 276124 w 2629750"/>
              <a:gd name="connsiteY0" fmla="*/ 0 h 3701177"/>
              <a:gd name="connsiteX1" fmla="*/ 2353626 w 2629750"/>
              <a:gd name="connsiteY1" fmla="*/ 0 h 3701177"/>
              <a:gd name="connsiteX2" fmla="*/ 2629750 w 2629750"/>
              <a:gd name="connsiteY2" fmla="*/ 276124 h 3701177"/>
              <a:gd name="connsiteX3" fmla="*/ 2629750 w 2629750"/>
              <a:gd name="connsiteY3" fmla="*/ 3701177 h 3701177"/>
              <a:gd name="connsiteX4" fmla="*/ 2629750 w 2629750"/>
              <a:gd name="connsiteY4" fmla="*/ 3701177 h 3701177"/>
              <a:gd name="connsiteX5" fmla="*/ 0 w 2629750"/>
              <a:gd name="connsiteY5" fmla="*/ 3701177 h 3701177"/>
              <a:gd name="connsiteX6" fmla="*/ 0 w 2629750"/>
              <a:gd name="connsiteY6" fmla="*/ 3701177 h 3701177"/>
              <a:gd name="connsiteX7" fmla="*/ 0 w 2629750"/>
              <a:gd name="connsiteY7" fmla="*/ 276124 h 3701177"/>
              <a:gd name="connsiteX8" fmla="*/ 276124 w 2629750"/>
              <a:gd name="connsiteY8" fmla="*/ 0 h 370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9750" h="3701177">
                <a:moveTo>
                  <a:pt x="2353626" y="3701177"/>
                </a:moveTo>
                <a:lnTo>
                  <a:pt x="276124" y="3701177"/>
                </a:lnTo>
                <a:cubicBezTo>
                  <a:pt x="123625" y="3701177"/>
                  <a:pt x="0" y="3577552"/>
                  <a:pt x="0" y="3425053"/>
                </a:cubicBezTo>
                <a:lnTo>
                  <a:pt x="0" y="0"/>
                </a:lnTo>
                <a:lnTo>
                  <a:pt x="0" y="0"/>
                </a:lnTo>
                <a:lnTo>
                  <a:pt x="2629750" y="0"/>
                </a:lnTo>
                <a:lnTo>
                  <a:pt x="2629750" y="0"/>
                </a:lnTo>
                <a:lnTo>
                  <a:pt x="2629750" y="3425053"/>
                </a:lnTo>
                <a:cubicBezTo>
                  <a:pt x="2629750" y="3577552"/>
                  <a:pt x="2506125" y="3701177"/>
                  <a:pt x="2353626" y="37011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011" tIns="199136" rIns="280010" bIns="280010" numCol="1" spcCol="1270" anchor="t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ESSAYS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More important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Option for Merit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Unique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3BBDC9E-36FB-2649-9E7E-2C25FC814133}"/>
              </a:ext>
            </a:extLst>
          </p:cNvPr>
          <p:cNvSpPr/>
          <p:nvPr/>
        </p:nvSpPr>
        <p:spPr>
          <a:xfrm>
            <a:off x="6210455" y="403764"/>
            <a:ext cx="2629750" cy="2220706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7F06132-2529-104A-A3C8-E58B80B6CAEC}"/>
              </a:ext>
            </a:extLst>
          </p:cNvPr>
          <p:cNvSpPr/>
          <p:nvPr/>
        </p:nvSpPr>
        <p:spPr>
          <a:xfrm>
            <a:off x="6210455" y="3028234"/>
            <a:ext cx="2629751" cy="2921304"/>
          </a:xfrm>
          <a:custGeom>
            <a:avLst/>
            <a:gdLst>
              <a:gd name="connsiteX0" fmla="*/ 276124 w 2629750"/>
              <a:gd name="connsiteY0" fmla="*/ 0 h 3701177"/>
              <a:gd name="connsiteX1" fmla="*/ 2353626 w 2629750"/>
              <a:gd name="connsiteY1" fmla="*/ 0 h 3701177"/>
              <a:gd name="connsiteX2" fmla="*/ 2629750 w 2629750"/>
              <a:gd name="connsiteY2" fmla="*/ 276124 h 3701177"/>
              <a:gd name="connsiteX3" fmla="*/ 2629750 w 2629750"/>
              <a:gd name="connsiteY3" fmla="*/ 3701177 h 3701177"/>
              <a:gd name="connsiteX4" fmla="*/ 2629750 w 2629750"/>
              <a:gd name="connsiteY4" fmla="*/ 3701177 h 3701177"/>
              <a:gd name="connsiteX5" fmla="*/ 0 w 2629750"/>
              <a:gd name="connsiteY5" fmla="*/ 3701177 h 3701177"/>
              <a:gd name="connsiteX6" fmla="*/ 0 w 2629750"/>
              <a:gd name="connsiteY6" fmla="*/ 3701177 h 3701177"/>
              <a:gd name="connsiteX7" fmla="*/ 0 w 2629750"/>
              <a:gd name="connsiteY7" fmla="*/ 276124 h 3701177"/>
              <a:gd name="connsiteX8" fmla="*/ 276124 w 2629750"/>
              <a:gd name="connsiteY8" fmla="*/ 0 h 370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9750" h="3701177">
                <a:moveTo>
                  <a:pt x="2353626" y="3701177"/>
                </a:moveTo>
                <a:lnTo>
                  <a:pt x="276124" y="3701177"/>
                </a:lnTo>
                <a:cubicBezTo>
                  <a:pt x="123625" y="3701177"/>
                  <a:pt x="0" y="3577552"/>
                  <a:pt x="0" y="3425053"/>
                </a:cubicBezTo>
                <a:lnTo>
                  <a:pt x="0" y="0"/>
                </a:lnTo>
                <a:lnTo>
                  <a:pt x="0" y="0"/>
                </a:lnTo>
                <a:lnTo>
                  <a:pt x="2629750" y="0"/>
                </a:lnTo>
                <a:lnTo>
                  <a:pt x="2629750" y="0"/>
                </a:lnTo>
                <a:lnTo>
                  <a:pt x="2629750" y="3425053"/>
                </a:lnTo>
                <a:cubicBezTo>
                  <a:pt x="2629750" y="3577552"/>
                  <a:pt x="2506125" y="3701177"/>
                  <a:pt x="2353626" y="37011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62" tIns="170689" rIns="251563" bIns="251562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TOURING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Virtual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dirty="0"/>
              <a:t>Some schools announcing returns</a:t>
            </a:r>
            <a:endParaRPr lang="en-US" sz="19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Planful – applied vs accepted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dirty="0"/>
              <a:t>Walk a campus and add virtual conversations</a:t>
            </a:r>
            <a:endParaRPr lang="en-US" sz="1900" kern="1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3DAACAA-EBCE-6C4C-A83E-E3A803335679}"/>
              </a:ext>
            </a:extLst>
          </p:cNvPr>
          <p:cNvSpPr/>
          <p:nvPr/>
        </p:nvSpPr>
        <p:spPr>
          <a:xfrm>
            <a:off x="9103180" y="403764"/>
            <a:ext cx="2629750" cy="2220706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1D7A6EE-F6E7-A642-A1FA-4CA26252AA72}"/>
              </a:ext>
            </a:extLst>
          </p:cNvPr>
          <p:cNvSpPr/>
          <p:nvPr/>
        </p:nvSpPr>
        <p:spPr>
          <a:xfrm>
            <a:off x="9103180" y="3028234"/>
            <a:ext cx="2629750" cy="2921304"/>
          </a:xfrm>
          <a:custGeom>
            <a:avLst/>
            <a:gdLst>
              <a:gd name="connsiteX0" fmla="*/ 276124 w 2629750"/>
              <a:gd name="connsiteY0" fmla="*/ 0 h 3701177"/>
              <a:gd name="connsiteX1" fmla="*/ 2353626 w 2629750"/>
              <a:gd name="connsiteY1" fmla="*/ 0 h 3701177"/>
              <a:gd name="connsiteX2" fmla="*/ 2629750 w 2629750"/>
              <a:gd name="connsiteY2" fmla="*/ 276124 h 3701177"/>
              <a:gd name="connsiteX3" fmla="*/ 2629750 w 2629750"/>
              <a:gd name="connsiteY3" fmla="*/ 3701177 h 3701177"/>
              <a:gd name="connsiteX4" fmla="*/ 2629750 w 2629750"/>
              <a:gd name="connsiteY4" fmla="*/ 3701177 h 3701177"/>
              <a:gd name="connsiteX5" fmla="*/ 0 w 2629750"/>
              <a:gd name="connsiteY5" fmla="*/ 3701177 h 3701177"/>
              <a:gd name="connsiteX6" fmla="*/ 0 w 2629750"/>
              <a:gd name="connsiteY6" fmla="*/ 3701177 h 3701177"/>
              <a:gd name="connsiteX7" fmla="*/ 0 w 2629750"/>
              <a:gd name="connsiteY7" fmla="*/ 276124 h 3701177"/>
              <a:gd name="connsiteX8" fmla="*/ 276124 w 2629750"/>
              <a:gd name="connsiteY8" fmla="*/ 0 h 370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9750" h="3701177">
                <a:moveTo>
                  <a:pt x="2353626" y="3701177"/>
                </a:moveTo>
                <a:lnTo>
                  <a:pt x="276124" y="3701177"/>
                </a:lnTo>
                <a:cubicBezTo>
                  <a:pt x="123625" y="3701177"/>
                  <a:pt x="0" y="3577552"/>
                  <a:pt x="0" y="3425053"/>
                </a:cubicBezTo>
                <a:lnTo>
                  <a:pt x="0" y="0"/>
                </a:lnTo>
                <a:lnTo>
                  <a:pt x="0" y="0"/>
                </a:lnTo>
                <a:lnTo>
                  <a:pt x="2629750" y="0"/>
                </a:lnTo>
                <a:lnTo>
                  <a:pt x="2629750" y="0"/>
                </a:lnTo>
                <a:lnTo>
                  <a:pt x="2629750" y="3425053"/>
                </a:lnTo>
                <a:cubicBezTo>
                  <a:pt x="2629750" y="3577552"/>
                  <a:pt x="2506125" y="3701177"/>
                  <a:pt x="2353626" y="3701177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62" tIns="170689" rIns="251562" bIns="251562" numCol="1" spcCol="1270" anchor="t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DEMONSTRATED INTEREST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Admissions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Professors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/>
              <a:t>Social Media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69FCA-5E22-9548-B6DF-1CF6D384A44E}"/>
              </a:ext>
            </a:extLst>
          </p:cNvPr>
          <p:cNvSpPr txBox="1"/>
          <p:nvPr/>
        </p:nvSpPr>
        <p:spPr>
          <a:xfrm>
            <a:off x="420261" y="2656820"/>
            <a:ext cx="2180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APPLICATION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SEASON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7F179F-39D5-0C47-B80A-7BF69E8B095B}"/>
              </a:ext>
            </a:extLst>
          </p:cNvPr>
          <p:cNvCxnSpPr>
            <a:cxnSpLocks/>
          </p:cNvCxnSpPr>
          <p:nvPr/>
        </p:nvCxnSpPr>
        <p:spPr>
          <a:xfrm>
            <a:off x="242888" y="2471738"/>
            <a:ext cx="0" cy="127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4DC3480-2AF4-0645-93E0-708B71F8A59D}"/>
              </a:ext>
            </a:extLst>
          </p:cNvPr>
          <p:cNvSpPr txBox="1"/>
          <p:nvPr/>
        </p:nvSpPr>
        <p:spPr>
          <a:xfrm>
            <a:off x="3466206" y="6168637"/>
            <a:ext cx="811824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Deadline Date Changes are likely! Keep apprised of what is happening with your list! </a:t>
            </a:r>
          </a:p>
        </p:txBody>
      </p:sp>
    </p:spTree>
    <p:extLst>
      <p:ext uri="{BB962C8B-B14F-4D97-AF65-F5344CB8AC3E}">
        <p14:creationId xmlns:p14="http://schemas.microsoft.com/office/powerpoint/2010/main" val="5263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6647793" y="115864"/>
            <a:ext cx="5227093" cy="13764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440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Anatomy of 1 College’s Merit Aid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409902" y="1895901"/>
            <a:ext cx="11619187" cy="49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64999"/>
              <a:buNone/>
            </a:pPr>
            <a:endParaRPr lang="en-US" sz="22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>
              <a:spcBef>
                <a:spcPts val="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Demonstrated Interest- $3,000 (Don’t be “stealth” candidate) 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Lives out of state-$2,000-$15,000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“A” in class-$62 for every “A” on transcript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Rigorous class-$400 for every AP, IB, etc.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Excellent letter of recommendation-$1,800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Increase ACT score-$425 for every point above avg.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FAFSA-$1,800 for completing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CSS/Profile-$2,500 for completing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Essay-$1,100-8,500 for excellent essay</a:t>
            </a:r>
          </a:p>
          <a:p>
            <a:pPr indent="-243840">
              <a:spcBef>
                <a:spcPts val="480"/>
              </a:spcBef>
              <a:buNone/>
            </a:pPr>
            <a:endParaRPr sz="2400" dirty="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  <a:p>
            <a:pPr>
              <a:buNone/>
            </a:pPr>
            <a:endParaRPr sz="32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6" y="115864"/>
            <a:ext cx="4293711" cy="18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2FFC-875E-9842-826A-80D9A837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2871787" cy="6858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69FCA-5E22-9548-B6DF-1CF6D384A44E}"/>
              </a:ext>
            </a:extLst>
          </p:cNvPr>
          <p:cNvSpPr txBox="1"/>
          <p:nvPr/>
        </p:nvSpPr>
        <p:spPr>
          <a:xfrm>
            <a:off x="571500" y="2656820"/>
            <a:ext cx="1944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Summer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7F179F-39D5-0C47-B80A-7BF69E8B095B}"/>
              </a:ext>
            </a:extLst>
          </p:cNvPr>
          <p:cNvCxnSpPr/>
          <p:nvPr/>
        </p:nvCxnSpPr>
        <p:spPr>
          <a:xfrm>
            <a:off x="385763" y="2656820"/>
            <a:ext cx="0" cy="707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912C23-6F8B-884A-9F9F-89E1F2A7F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2871788" y="0"/>
            <a:ext cx="9303638" cy="6858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E15451-EFD8-E74F-9BBF-58D6AB81B1B8}"/>
              </a:ext>
            </a:extLst>
          </p:cNvPr>
          <p:cNvSpPr txBox="1"/>
          <p:nvPr/>
        </p:nvSpPr>
        <p:spPr>
          <a:xfrm>
            <a:off x="3257549" y="258366"/>
            <a:ext cx="4615212" cy="2954655"/>
          </a:xfrm>
          <a:prstGeom prst="rect">
            <a:avLst/>
          </a:prstGeom>
          <a:solidFill>
            <a:schemeClr val="accent6">
              <a:lumMod val="40000"/>
              <a:lumOff val="60000"/>
              <a:alpha val="86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chemeClr val="bg2">
                    <a:lumMod val="10000"/>
                  </a:schemeClr>
                </a:solidFill>
              </a:rPr>
              <a:t>Binge Watch …OR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Political/Issue involvement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Blog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Vlog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Research majors and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3B36E-6586-6040-9772-2C3F289A53AE}"/>
              </a:ext>
            </a:extLst>
          </p:cNvPr>
          <p:cNvSpPr txBox="1"/>
          <p:nvPr/>
        </p:nvSpPr>
        <p:spPr>
          <a:xfrm>
            <a:off x="3074445" y="4717911"/>
            <a:ext cx="8898324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97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Deferrals will impact the class of 2021</a:t>
            </a:r>
          </a:p>
          <a:p>
            <a:pPr algn="ctr"/>
            <a:r>
              <a:rPr lang="en-US" sz="4000" dirty="0"/>
              <a:t>Be sure you are ready to put your best “self” forward!</a:t>
            </a:r>
          </a:p>
        </p:txBody>
      </p:sp>
    </p:spTree>
    <p:extLst>
      <p:ext uri="{BB962C8B-B14F-4D97-AF65-F5344CB8AC3E}">
        <p14:creationId xmlns:p14="http://schemas.microsoft.com/office/powerpoint/2010/main" val="21792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DBC0E9-D0B7-5C4E-858C-FC2FBDAF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54432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Longer Term Ramifications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What’s to come of all of this?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E8042-4B55-C442-9F59-AAF07D756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7424"/>
            <a:ext cx="12191999" cy="4600575"/>
          </a:xfrm>
          <a:solidFill>
            <a:schemeClr val="accent2">
              <a:alpha val="88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10000"/>
          </a:bodyPr>
          <a:lstStyle/>
          <a:p>
            <a:endParaRPr lang="en-US" sz="1300" dirty="0"/>
          </a:p>
          <a:p>
            <a:r>
              <a:rPr lang="en-US" sz="3200" dirty="0"/>
              <a:t>More Test Optional Colleges</a:t>
            </a:r>
          </a:p>
          <a:p>
            <a:pPr lvl="1"/>
            <a:r>
              <a:rPr lang="en-US" sz="2000" dirty="0"/>
              <a:t>Essays/demonstrated interest/curriculum rigor</a:t>
            </a:r>
          </a:p>
          <a:p>
            <a:pPr lvl="1"/>
            <a:r>
              <a:rPr lang="en-US" sz="2000" dirty="0"/>
              <a:t>Potential to set new standards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3200" dirty="0"/>
              <a:t>Some colleges will likely not survive</a:t>
            </a:r>
          </a:p>
          <a:p>
            <a:pPr lvl="1"/>
            <a:r>
              <a:rPr lang="en-US" sz="2000" dirty="0"/>
              <a:t>Shifting volumes of kids may make relatively risk neutral schools riskier</a:t>
            </a:r>
          </a:p>
          <a:p>
            <a:pPr lvl="1"/>
            <a:r>
              <a:rPr lang="en-US" sz="2000" dirty="0"/>
              <a:t>Potential to decrease acceptance rates, more selectivity</a:t>
            </a:r>
          </a:p>
          <a:p>
            <a:pPr lvl="1"/>
            <a:r>
              <a:rPr lang="en-US" sz="2000" dirty="0"/>
              <a:t>Less merit available</a:t>
            </a:r>
          </a:p>
          <a:p>
            <a:pPr lvl="1"/>
            <a:endParaRPr lang="en-US" sz="1800" dirty="0"/>
          </a:p>
          <a:p>
            <a:r>
              <a:rPr lang="en-US" sz="3200" dirty="0"/>
              <a:t>Kids/Parents want to go to school closer</a:t>
            </a:r>
          </a:p>
          <a:p>
            <a:pPr lvl="1"/>
            <a:r>
              <a:rPr lang="en-US" sz="2000" dirty="0"/>
              <a:t>Increasing demand lower acceptance rates, higher standards</a:t>
            </a:r>
          </a:p>
          <a:p>
            <a:pPr lvl="1"/>
            <a:r>
              <a:rPr lang="en-US" sz="2000" dirty="0"/>
              <a:t>Opportunity for kids willing to continue to look further away</a:t>
            </a:r>
          </a:p>
          <a:p>
            <a:pPr lvl="1"/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9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268D-4CE5-3D43-A68A-99183A49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690689"/>
          </a:xfr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Key ways we provide families value!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753FF-38A2-9448-9851-96098D8F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1999" cy="5032376"/>
          </a:xfrm>
          <a:solidFill>
            <a:schemeClr val="accent1">
              <a:lumMod val="60000"/>
              <a:lumOff val="40000"/>
              <a:alpha val="64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3200" dirty="0"/>
              <a:t>College Lists that align with your student goals</a:t>
            </a:r>
          </a:p>
          <a:p>
            <a:endParaRPr lang="en-US" sz="3200" dirty="0"/>
          </a:p>
          <a:p>
            <a:r>
              <a:rPr lang="en-US" sz="3200" dirty="0"/>
              <a:t>97% of our students get into one of top three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Fewer than 4% of our students ever transfer</a:t>
            </a:r>
          </a:p>
          <a:p>
            <a:endParaRPr lang="en-US" sz="3200" dirty="0"/>
          </a:p>
          <a:p>
            <a:r>
              <a:rPr lang="en-US" sz="3200" dirty="0"/>
              <a:t>Assuring your student puts their best selves on applications/essays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Ensure you get the best pricing on the schools on your list</a:t>
            </a:r>
          </a:p>
          <a:p>
            <a:endParaRPr lang="en-US" sz="3200" dirty="0"/>
          </a:p>
          <a:p>
            <a:r>
              <a:rPr lang="en-US" sz="3200" dirty="0"/>
              <a:t>Keep up to date on changes so you don’t have to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V="1">
            <a:off x="1524000" y="6187005"/>
            <a:ext cx="9144000" cy="45719"/>
          </a:xfrm>
          <a:prstGeom prst="rect">
            <a:avLst/>
          </a:prstGeom>
          <a:solidFill>
            <a:srgbClr val="070D0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00953" y="130635"/>
            <a:ext cx="3007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3420B-35EF-E248-A912-75E147B96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0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9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4" y="5553851"/>
            <a:ext cx="2359071" cy="10252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7DE1C-890C-434A-8E9E-ED4C5598B737}"/>
              </a:ext>
            </a:extLst>
          </p:cNvPr>
          <p:cNvSpPr txBox="1"/>
          <p:nvPr/>
        </p:nvSpPr>
        <p:spPr>
          <a:xfrm>
            <a:off x="7996053" y="5724892"/>
            <a:ext cx="4051109" cy="1015663"/>
          </a:xfrm>
          <a:prstGeom prst="rect">
            <a:avLst/>
          </a:prstGeom>
          <a:solidFill>
            <a:schemeClr val="accent6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Cozy Wittman</a:t>
            </a:r>
          </a:p>
          <a:p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cwittman@collegeinsidetrack.com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612-850-5729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1A763-9B7C-5345-8A05-84776287D76C}"/>
              </a:ext>
            </a:extLst>
          </p:cNvPr>
          <p:cNvSpPr txBox="1"/>
          <p:nvPr/>
        </p:nvSpPr>
        <p:spPr>
          <a:xfrm>
            <a:off x="542925" y="271463"/>
            <a:ext cx="4033605" cy="110799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712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486</Words>
  <Application>Microsoft Office PowerPoint</Application>
  <PresentationFormat>Widescreen</PresentationFormat>
  <Paragraphs>102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Major Changes to College Search</vt:lpstr>
      <vt:lpstr>Agenda</vt:lpstr>
      <vt:lpstr>PowerPoint Presentation</vt:lpstr>
      <vt:lpstr>PowerPoint Presentation</vt:lpstr>
      <vt:lpstr>Anatomy of 1 College’s Merit Aid</vt:lpstr>
      <vt:lpstr>PowerPoint Presentation</vt:lpstr>
      <vt:lpstr>Longer Term Ramifications What’s to come of all of this?</vt:lpstr>
      <vt:lpstr>Key ways we provide families value!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Cozette Wittman</dc:creator>
  <cp:lastModifiedBy>Colleen Loerzel</cp:lastModifiedBy>
  <cp:revision>13</cp:revision>
  <dcterms:created xsi:type="dcterms:W3CDTF">2020-04-01T01:32:23Z</dcterms:created>
  <dcterms:modified xsi:type="dcterms:W3CDTF">2020-06-26T12:05:02Z</dcterms:modified>
</cp:coreProperties>
</file>