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400" r:id="rId3"/>
    <p:sldId id="361" r:id="rId4"/>
    <p:sldId id="391" r:id="rId5"/>
    <p:sldId id="363" r:id="rId6"/>
    <p:sldId id="399" r:id="rId7"/>
    <p:sldId id="362" r:id="rId8"/>
    <p:sldId id="336" r:id="rId9"/>
    <p:sldId id="337" r:id="rId10"/>
    <p:sldId id="281" r:id="rId11"/>
    <p:sldId id="339" r:id="rId12"/>
    <p:sldId id="341" r:id="rId13"/>
    <p:sldId id="401" r:id="rId14"/>
    <p:sldId id="402" r:id="rId15"/>
    <p:sldId id="393" r:id="rId16"/>
    <p:sldId id="279" r:id="rId17"/>
    <p:sldId id="360" r:id="rId18"/>
    <p:sldId id="348" r:id="rId19"/>
    <p:sldId id="349" r:id="rId20"/>
    <p:sldId id="394" r:id="rId21"/>
    <p:sldId id="368" r:id="rId22"/>
    <p:sldId id="369" r:id="rId23"/>
    <p:sldId id="370" r:id="rId24"/>
    <p:sldId id="388" r:id="rId25"/>
    <p:sldId id="366" r:id="rId26"/>
    <p:sldId id="32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705"/>
  </p:normalViewPr>
  <p:slideViewPr>
    <p:cSldViewPr snapToGrid="0" snapToObjects="1">
      <p:cViewPr varScale="1">
        <p:scale>
          <a:sx n="86" d="100"/>
          <a:sy n="86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CD722-76A2-994B-A5E4-E62552ABE9DB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38364-39BB-2C44-93DE-5063DD3EE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75126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052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783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the recipe for one private college, although the amounts differ college to college, the categories are VERY common</a:t>
            </a: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84614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FINANCES POLL!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23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726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904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183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UNC this year:  $23,000 </a:t>
            </a:r>
            <a:r>
              <a:rPr lang="mr-IN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this year.</a:t>
            </a: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01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sldNum" idx="12"/>
          </p:nvPr>
        </p:nvSpPr>
        <p:spPr>
          <a:xfrm>
            <a:off x="3883025" y="8826500"/>
            <a:ext cx="2970212" cy="465138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  <a:noFill/>
          <a:ln>
            <a:noFill/>
          </a:ln>
        </p:spPr>
        <p:txBody>
          <a:bodyPr lIns="91400" tIns="45700" rIns="914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1801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3147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separate buckets of money, some families get to draw from both buckets but every family can draw from the merit bucket if they understand how it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79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2837" cy="3484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EFC is up to roughly 47% of the adjusted gross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42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414837"/>
            <a:ext cx="5483224" cy="41814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2837" cy="34845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301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E353-1BFE-0248-9913-98BB02E4A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77FF3-C65C-E241-B0FA-4F5048852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F6767-6135-DF4A-AEF2-5A4FF335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A223C-57FE-F144-A95E-9BEF826F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F3E99-5AA1-3348-9A6B-D9B6990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8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02F8B-DFDC-6A40-91FB-5A6B31FB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1326E-9E7E-A04E-9688-A5E09AE92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982E4-F1EA-3F48-924D-1903F64E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B5ED1-8F0B-7B43-91E8-D24D07D8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1A96E-A5FE-CB4E-9D63-E30B326E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6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F60AD-3572-7546-9C5A-BE11E9E8F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E845E-5595-5342-ADA3-B1879F2C0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FC9BE-E886-CA47-BB43-BA8971EF7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A2BEF-49BD-5B4E-A4A5-41BDFFC5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968E1-77E8-CB41-9018-FBF2936C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2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2799-A023-8D45-A85D-37583C9E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B1E9B-B20C-E842-A755-69AF7210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D6E5E-1975-694D-A9D0-8455D6932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FF9C-4C13-FD45-B000-0D1BDCC4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4BB36-C54C-4640-A8CD-305579DF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6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49B4-A2E0-7948-9D3C-95FF30BE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71427-6B7B-C545-AAF0-B92455A62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B6789-1724-1A4D-B963-A1A3B20C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B5DBA-DB60-CC4B-8533-5A08DDD3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C26B1-5728-494D-B4E4-E5B8B840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3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71C8-5664-7441-B490-AB9D9BE0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327C-8753-FC43-85DA-20C0F00FB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15E39-B9DE-ED4C-9B3B-96C124496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62688-0358-D443-918D-E4327718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9072F-733E-B545-B512-69922EA6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CE989-F149-E54F-9505-328FD45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0DC4-C8CE-9B40-A961-5F5B263F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DA0FF-F8AE-0E4F-BB75-80281D95E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13FBD-0D54-D54C-B1A8-ECB3D996A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1D91B-B708-8C4C-857F-B68D0B33B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4AB12F-A5D5-B840-B1A2-C821E13C0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ED8484-623F-C841-A5AD-A0C8D854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BF4B7-4A91-C946-8C9E-5E76202D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14DE5-2BFC-6B46-B72A-D057D53BE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3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81D3-3744-A442-87F3-9EEE1FC7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4FBD2-7E44-DF46-94F7-B0A1012C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EDC20-AEE7-7941-B1F0-BA5F4D4C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4A57A-AA17-B644-9CE4-19DB6BE8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2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3358A-CEDC-9245-BB28-59A00721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6F972-EE6D-8D44-ADA4-965D37BA2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58C2A-F8EF-1B4F-BDD2-7FAB87B8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A7AAE-AABE-DA48-9A2F-753AB8DF2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F6AE3-1D3D-6247-8561-E91E4CB2B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F3654-552F-694F-94E7-1BDE40A4B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14496-E549-BE4B-9F1A-C2F1999A3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903D1-61FA-8B4A-8F41-8CD46B32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1AF31-ECE7-8747-B3D5-1B4C5C43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ABA48-18F8-1C42-85FB-1E80823A0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32366-E24B-E64E-AD9D-498CE7673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EB31E-DF57-D745-A57B-8B1BCD747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06C13-BBBE-034A-ACF7-E7926EAB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7CC9-36E9-5C45-88E6-45312B03C00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ED366-96D2-DC4B-9AAD-EE808E82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BF0CA-7A60-D949-929C-35D609FF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0867D4-F325-0F45-8CDB-BA1B98FB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E1214-74E6-464D-A946-26E7F03D4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F3F5C-1E34-CC4E-AEEA-593FE5EE1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7CC9-36E9-5C45-88E6-45312B03C007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82C66-BE99-4E4E-8D9B-2D600BE40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12E55-A1AB-9042-8A36-6255AACE4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FF5EB-7946-9A46-82B0-BCA1FCB10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7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collegeinsidetrack.com/free-advic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wittman@collegeinsidetrack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bb</a:t>
            </a:r>
            <a:endParaRPr sz="440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6" name="Shape 3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2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/>
          <p:nvPr/>
        </p:nvSpPr>
        <p:spPr>
          <a:xfrm>
            <a:off x="-95004" y="5364293"/>
            <a:ext cx="395763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48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Cozy Wittman</a:t>
            </a:r>
          </a:p>
          <a:p>
            <a:pPr>
              <a:buSzPct val="25000"/>
            </a:pPr>
            <a:r>
              <a:rPr lang="en-US" sz="4800" i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612-850-5729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0" y="5286360"/>
            <a:ext cx="414652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8" name="Shape 327"/>
          <p:cNvSpPr txBox="1"/>
          <p:nvPr/>
        </p:nvSpPr>
        <p:spPr>
          <a:xfrm>
            <a:off x="-95002" y="184370"/>
            <a:ext cx="12287002" cy="16681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5000" b="1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Navigating College Search During COVID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39055-BCF1-E04B-8647-4ECE1861227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0308" y="5547969"/>
            <a:ext cx="2477570" cy="10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8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/>
        </p:nvSpPr>
        <p:spPr>
          <a:xfrm>
            <a:off x="2324204" y="1438108"/>
            <a:ext cx="3486788" cy="568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Income from tax return</a:t>
            </a:r>
          </a:p>
          <a:p>
            <a:endParaRPr sz="24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sz="2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1818965" y="321414"/>
            <a:ext cx="6948983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36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Biggest Influencers of Financial Aid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2681811" y="1944764"/>
            <a:ext cx="3212597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Parent non-retirement assets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2336043" y="4403827"/>
            <a:ext cx="390413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Children’s assets and income </a:t>
            </a:r>
            <a:br>
              <a:rPr 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</a:br>
            <a:r>
              <a:rPr 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(UGMA/UTMA, Grandparent donations)</a:t>
            </a:r>
          </a:p>
        </p:txBody>
      </p:sp>
      <p:sp>
        <p:nvSpPr>
          <p:cNvPr id="531" name="Shape 531"/>
          <p:cNvSpPr/>
          <p:nvPr/>
        </p:nvSpPr>
        <p:spPr>
          <a:xfrm>
            <a:off x="2038301" y="1621626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3" name="Shape 533"/>
          <p:cNvSpPr txBox="1"/>
          <p:nvPr/>
        </p:nvSpPr>
        <p:spPr>
          <a:xfrm>
            <a:off x="2324204" y="2878822"/>
            <a:ext cx="332139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Open Sans"/>
              </a:rPr>
              <a:t>Number of children in college</a:t>
            </a: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6999" y="1610164"/>
            <a:ext cx="3037995" cy="3037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Shape 5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0640" y="3800069"/>
            <a:ext cx="2278497" cy="26497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530"/>
          <p:cNvSpPr/>
          <p:nvPr/>
        </p:nvSpPr>
        <p:spPr>
          <a:xfrm>
            <a:off x="2038300" y="3054073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" name="Shape 531"/>
          <p:cNvSpPr/>
          <p:nvPr/>
        </p:nvSpPr>
        <p:spPr>
          <a:xfrm>
            <a:off x="2033855" y="4573071"/>
            <a:ext cx="150175" cy="150175"/>
          </a:xfrm>
          <a:prstGeom prst="ellipse">
            <a:avLst/>
          </a:prstGeom>
          <a:solidFill>
            <a:srgbClr val="DCB85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500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#1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178130" y="3206337"/>
            <a:ext cx="11847675" cy="34913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2900" indent="-342900"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Child assessed @ 20%</a:t>
            </a:r>
          </a:p>
          <a:p>
            <a:pPr marL="342900" indent="-342900">
              <a:spcBef>
                <a:spcPts val="52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Parent rate is 5.64%</a:t>
            </a:r>
          </a:p>
          <a:p>
            <a:pPr marL="342900" indent="-342900">
              <a:spcBef>
                <a:spcPts val="52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529 plans are assessed at parent’s rate, UGMA/UTMA at child’s rate</a:t>
            </a:r>
          </a:p>
          <a:p>
            <a:pPr marL="342900" indent="-342900">
              <a:spcBef>
                <a:spcPts val="52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Two mistakes to avoid – no retirement and no home value on FAFSA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B282B-9532-4341-B160-C0EB76CC7A10}"/>
              </a:ext>
            </a:extLst>
          </p:cNvPr>
          <p:cNvSpPr txBox="1"/>
          <p:nvPr/>
        </p:nvSpPr>
        <p:spPr>
          <a:xfrm>
            <a:off x="730886" y="1604230"/>
            <a:ext cx="11092769" cy="132343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>
              <a:spcBef>
                <a:spcPts val="720"/>
              </a:spcBef>
              <a:buSzPct val="64999"/>
            </a:pPr>
            <a:r>
              <a:rPr lang="en-US" sz="4000" dirty="0">
                <a:solidFill>
                  <a:schemeClr val="tx1"/>
                </a:solidFill>
                <a:latin typeface="Calibri" charset="0"/>
                <a:ea typeface="Comic Sans MS"/>
                <a:cs typeface="Calibri" charset="0"/>
                <a:sym typeface="Comic Sans MS"/>
              </a:rPr>
              <a:t>If you will be need based at some schools, assure kid’s assets are not in their name!</a:t>
            </a:r>
            <a:endParaRPr lang="en-US" sz="4000" dirty="0">
              <a:solidFill>
                <a:schemeClr val="tx1"/>
              </a:solidFill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424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19535" y="1"/>
            <a:ext cx="89930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hlink"/>
              </a:buClr>
              <a:buSzPct val="64999"/>
            </a:pPr>
            <a:r>
              <a:rPr lang="en-US" sz="8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Merit Aid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8123" y="5334001"/>
            <a:ext cx="89930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hlink"/>
              </a:buClr>
              <a:buSzPct val="64999"/>
            </a:pPr>
            <a:r>
              <a:rPr lang="en-US" sz="4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AP, PSEO, standardized test scores, GPA, sports,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35" y="1136851"/>
            <a:ext cx="9338978" cy="438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7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981200" y="381001"/>
            <a:ext cx="8229600" cy="847299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 dirty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199901" y="1445812"/>
            <a:ext cx="11792198" cy="5240738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720"/>
              </a:spcBef>
              <a:buSzPct val="64999"/>
              <a:buNone/>
            </a:pPr>
            <a:r>
              <a:rPr lang="en-US" sz="3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When is the </a:t>
            </a:r>
            <a:r>
              <a:rPr lang="en-US" sz="3600" b="1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best</a:t>
            </a:r>
            <a:r>
              <a:rPr lang="en-US" sz="3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time to find scholarships?</a:t>
            </a:r>
          </a:p>
          <a:p>
            <a:pPr marL="0" indent="0">
              <a:spcBef>
                <a:spcPts val="720"/>
              </a:spcBef>
              <a:buSzPct val="64999"/>
              <a:buNone/>
            </a:pPr>
            <a:endParaRPr lang="en-US" sz="3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Summer before senior year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After you’ve been accepted, second half of senior year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During application season, fall of senior year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During sophomore/junior year</a:t>
            </a:r>
          </a:p>
          <a:p>
            <a:pPr marL="0" indent="0"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None/>
            </a:pPr>
            <a:endParaRPr lang="en-US" sz="3600" dirty="0">
              <a:solidFill>
                <a:schemeClr val="lt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indent="-194310">
              <a:spcBef>
                <a:spcPts val="72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6283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#2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110358" y="2451099"/>
            <a:ext cx="11855669" cy="376494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857250" indent="-857250">
              <a:spcBef>
                <a:spcPts val="720"/>
              </a:spcBef>
              <a:buSzPct val="64999"/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Focus on colleges, the best money comes during the search!</a:t>
            </a:r>
          </a:p>
          <a:p>
            <a:pPr marL="857250" indent="-857250">
              <a:spcBef>
                <a:spcPts val="720"/>
              </a:spcBef>
              <a:buSzPct val="64999"/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Don’t waste time on private scholarships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38A91-0A89-FE4C-8966-C42AE460F69E}"/>
              </a:ext>
            </a:extLst>
          </p:cNvPr>
          <p:cNvSpPr txBox="1"/>
          <p:nvPr/>
        </p:nvSpPr>
        <p:spPr>
          <a:xfrm>
            <a:off x="110358" y="1125537"/>
            <a:ext cx="11733790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rtlCol="0">
            <a:spAutoFit/>
          </a:bodyPr>
          <a:lstStyle/>
          <a:p>
            <a:pPr algn="ctr">
              <a:spcBef>
                <a:spcPts val="720"/>
              </a:spcBef>
              <a:buSzPct val="64999"/>
            </a:pPr>
            <a:r>
              <a:rPr lang="en-US" sz="6000" dirty="0">
                <a:latin typeface="Calibri" charset="0"/>
                <a:ea typeface="Calibri" charset="0"/>
                <a:cs typeface="Calibri" charset="0"/>
              </a:rPr>
              <a:t>Understand how “scholarships” work</a:t>
            </a:r>
          </a:p>
        </p:txBody>
      </p:sp>
    </p:spTree>
    <p:extLst>
      <p:ext uri="{BB962C8B-B14F-4D97-AF65-F5344CB8AC3E}">
        <p14:creationId xmlns:p14="http://schemas.microsoft.com/office/powerpoint/2010/main" val="11794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A0E90CFB-66F1-EE40-BA78-D4C73AA860FB}"/>
              </a:ext>
            </a:extLst>
          </p:cNvPr>
          <p:cNvSpPr/>
          <p:nvPr/>
        </p:nvSpPr>
        <p:spPr>
          <a:xfrm>
            <a:off x="118753" y="1389411"/>
            <a:ext cx="11887199" cy="1367148"/>
          </a:xfrm>
          <a:custGeom>
            <a:avLst/>
            <a:gdLst>
              <a:gd name="connsiteX0" fmla="*/ 0 w 11887199"/>
              <a:gd name="connsiteY0" fmla="*/ 1367146 h 1367146"/>
              <a:gd name="connsiteX1" fmla="*/ 1485896 w 11887199"/>
              <a:gd name="connsiteY1" fmla="*/ 0 h 1367146"/>
              <a:gd name="connsiteX2" fmla="*/ 10401303 w 11887199"/>
              <a:gd name="connsiteY2" fmla="*/ 0 h 1367146"/>
              <a:gd name="connsiteX3" fmla="*/ 11887199 w 11887199"/>
              <a:gd name="connsiteY3" fmla="*/ 1367146 h 1367146"/>
              <a:gd name="connsiteX4" fmla="*/ 0 w 118871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7199" h="1367146">
                <a:moveTo>
                  <a:pt x="11887199" y="1"/>
                </a:moveTo>
                <a:lnTo>
                  <a:pt x="104013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118871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0899" tIns="40641" rIns="2120901" bIns="4064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800" kern="1200" dirty="0">
                <a:solidFill>
                  <a:schemeClr val="bg2"/>
                </a:solidFill>
              </a:rPr>
              <a:t>Right Fit College List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6FC4154-7EF7-A740-A6AC-135D77700780}"/>
              </a:ext>
            </a:extLst>
          </p:cNvPr>
          <p:cNvSpPr/>
          <p:nvPr/>
        </p:nvSpPr>
        <p:spPr>
          <a:xfrm>
            <a:off x="1604652" y="2756557"/>
            <a:ext cx="8915399" cy="1367147"/>
          </a:xfrm>
          <a:custGeom>
            <a:avLst/>
            <a:gdLst>
              <a:gd name="connsiteX0" fmla="*/ 0 w 8915399"/>
              <a:gd name="connsiteY0" fmla="*/ 1367146 h 1367146"/>
              <a:gd name="connsiteX1" fmla="*/ 1485896 w 8915399"/>
              <a:gd name="connsiteY1" fmla="*/ 0 h 1367146"/>
              <a:gd name="connsiteX2" fmla="*/ 7429503 w 8915399"/>
              <a:gd name="connsiteY2" fmla="*/ 0 h 1367146"/>
              <a:gd name="connsiteX3" fmla="*/ 8915399 w 8915399"/>
              <a:gd name="connsiteY3" fmla="*/ 1367146 h 1367146"/>
              <a:gd name="connsiteX4" fmla="*/ 0 w 89153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5399" h="1367146">
                <a:moveTo>
                  <a:pt x="8915399" y="1"/>
                </a:moveTo>
                <a:lnTo>
                  <a:pt x="74295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89153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51115"/>
              <a:satOff val="-3409"/>
              <a:lumOff val="-1307"/>
              <a:alphaOff val="0"/>
            </a:schemeClr>
          </a:fillRef>
          <a:effectRef idx="0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835" tIns="40641" rIns="1600835" bIns="4064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400" kern="1200" dirty="0">
                <a:solidFill>
                  <a:schemeClr val="bg2"/>
                </a:solidFill>
              </a:rPr>
              <a:t>Colleges acceptances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78F6AEE-DF00-E44B-B286-E2C272C98445}"/>
              </a:ext>
            </a:extLst>
          </p:cNvPr>
          <p:cNvSpPr/>
          <p:nvPr/>
        </p:nvSpPr>
        <p:spPr>
          <a:xfrm>
            <a:off x="3090551" y="4123703"/>
            <a:ext cx="5943599" cy="1367147"/>
          </a:xfrm>
          <a:custGeom>
            <a:avLst/>
            <a:gdLst>
              <a:gd name="connsiteX0" fmla="*/ 0 w 5943599"/>
              <a:gd name="connsiteY0" fmla="*/ 1367146 h 1367146"/>
              <a:gd name="connsiteX1" fmla="*/ 1485896 w 5943599"/>
              <a:gd name="connsiteY1" fmla="*/ 0 h 1367146"/>
              <a:gd name="connsiteX2" fmla="*/ 4457703 w 5943599"/>
              <a:gd name="connsiteY2" fmla="*/ 0 h 1367146"/>
              <a:gd name="connsiteX3" fmla="*/ 5943599 w 5943599"/>
              <a:gd name="connsiteY3" fmla="*/ 1367146 h 1367146"/>
              <a:gd name="connsiteX4" fmla="*/ 0 w 59435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3599" h="1367146">
                <a:moveTo>
                  <a:pt x="5943599" y="1"/>
                </a:moveTo>
                <a:lnTo>
                  <a:pt x="44577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59435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770" tIns="40641" rIns="1080770" bIns="4064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600" kern="1200" dirty="0">
                <a:solidFill>
                  <a:schemeClr val="bg2"/>
                </a:solidFill>
              </a:rPr>
              <a:t>Local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D532513-0F39-024D-AAB3-F957ACB4B3F9}"/>
              </a:ext>
            </a:extLst>
          </p:cNvPr>
          <p:cNvSpPr/>
          <p:nvPr/>
        </p:nvSpPr>
        <p:spPr>
          <a:xfrm>
            <a:off x="4576451" y="5490852"/>
            <a:ext cx="2971800" cy="1367147"/>
          </a:xfrm>
          <a:custGeom>
            <a:avLst/>
            <a:gdLst>
              <a:gd name="connsiteX0" fmla="*/ 0 w 2971799"/>
              <a:gd name="connsiteY0" fmla="*/ 1367146 h 1367146"/>
              <a:gd name="connsiteX1" fmla="*/ 1485896 w 2971799"/>
              <a:gd name="connsiteY1" fmla="*/ 0 h 1367146"/>
              <a:gd name="connsiteX2" fmla="*/ 1485903 w 2971799"/>
              <a:gd name="connsiteY2" fmla="*/ 0 h 1367146"/>
              <a:gd name="connsiteX3" fmla="*/ 2971799 w 2971799"/>
              <a:gd name="connsiteY3" fmla="*/ 1367146 h 1367146"/>
              <a:gd name="connsiteX4" fmla="*/ 0 w 2971799"/>
              <a:gd name="connsiteY4" fmla="*/ 1367146 h 136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799" h="1367146">
                <a:moveTo>
                  <a:pt x="2971799" y="1"/>
                </a:moveTo>
                <a:lnTo>
                  <a:pt x="1485903" y="1367145"/>
                </a:lnTo>
                <a:lnTo>
                  <a:pt x="1485896" y="1367145"/>
                </a:lnTo>
                <a:lnTo>
                  <a:pt x="0" y="1"/>
                </a:lnTo>
                <a:lnTo>
                  <a:pt x="2971799" y="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641" tIns="40640" rIns="40640" bIns="40641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solidFill>
                  <a:schemeClr val="bg2"/>
                </a:solidFill>
              </a:rPr>
              <a:t>Private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98E0A2-EFC4-2844-83E7-540A0DFF331A}"/>
              </a:ext>
            </a:extLst>
          </p:cNvPr>
          <p:cNvSpPr txBox="1"/>
          <p:nvPr/>
        </p:nvSpPr>
        <p:spPr>
          <a:xfrm>
            <a:off x="57823" y="296883"/>
            <a:ext cx="11931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best scholarship money goes to the smart searchers!</a:t>
            </a:r>
          </a:p>
        </p:txBody>
      </p:sp>
      <p:sp>
        <p:nvSpPr>
          <p:cNvPr id="2" name="Up-Down Arrow 1">
            <a:extLst>
              <a:ext uri="{FF2B5EF4-FFF2-40B4-BE49-F238E27FC236}">
                <a16:creationId xmlns:a16="http://schemas.microsoft.com/office/drawing/2014/main" id="{8CCD5E7D-64FE-7C4A-A798-A69DE477A1D0}"/>
              </a:ext>
            </a:extLst>
          </p:cNvPr>
          <p:cNvSpPr/>
          <p:nvPr/>
        </p:nvSpPr>
        <p:spPr>
          <a:xfrm rot="10800000" flipV="1">
            <a:off x="118753" y="1970315"/>
            <a:ext cx="1047366" cy="488768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900" b="1" dirty="0">
                <a:solidFill>
                  <a:schemeClr val="bg2"/>
                </a:solidFill>
              </a:rPr>
              <a:t>Most Return to Least Return</a:t>
            </a:r>
          </a:p>
        </p:txBody>
      </p:sp>
    </p:spTree>
    <p:extLst>
      <p:ext uri="{BB962C8B-B14F-4D97-AF65-F5344CB8AC3E}">
        <p14:creationId xmlns:p14="http://schemas.microsoft.com/office/powerpoint/2010/main" val="37976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 txBox="1">
            <a:spLocks noGrp="1"/>
          </p:cNvSpPr>
          <p:nvPr>
            <p:ph type="title"/>
          </p:nvPr>
        </p:nvSpPr>
        <p:spPr>
          <a:xfrm>
            <a:off x="593048" y="411749"/>
            <a:ext cx="11032177" cy="8815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en-US" sz="6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Look for schools …</a:t>
            </a:r>
          </a:p>
        </p:txBody>
      </p:sp>
      <p:sp>
        <p:nvSpPr>
          <p:cNvPr id="513" name="Shape 513"/>
          <p:cNvSpPr txBox="1">
            <a:spLocks noGrp="1"/>
          </p:cNvSpPr>
          <p:nvPr>
            <p:ph idx="1"/>
          </p:nvPr>
        </p:nvSpPr>
        <p:spPr>
          <a:xfrm>
            <a:off x="173421" y="1900269"/>
            <a:ext cx="11871433" cy="47685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/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Offer merit aid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Where student would bring something interesting: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Grades and test scores in the top 25-33%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Extra-curricular talents</a:t>
            </a:r>
          </a:p>
          <a:p>
            <a:pPr lvl="1" indent="-342900">
              <a:spcBef>
                <a:spcPts val="640"/>
              </a:spcBef>
              <a:buClr>
                <a:schemeClr val="hlink"/>
              </a:buClr>
              <a:buSzPct val="64999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Demographically interesting</a:t>
            </a:r>
            <a:endParaRPr sz="48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 marL="342900" indent="-227330">
              <a:spcBef>
                <a:spcPts val="560"/>
              </a:spcBef>
              <a:buClr>
                <a:schemeClr val="hlink"/>
              </a:buClr>
              <a:buNone/>
            </a:pPr>
            <a:endParaRPr sz="2800" dirty="0">
              <a:solidFill>
                <a:schemeClr val="tx1"/>
              </a:solidFill>
              <a:latin typeface="+mn-lt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382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6647793" y="115864"/>
            <a:ext cx="5227093" cy="13764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4400" dirty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Anatomy of 1 College’s Merit Aid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idx="1"/>
          </p:nvPr>
        </p:nvSpPr>
        <p:spPr>
          <a:xfrm>
            <a:off x="409902" y="1895901"/>
            <a:ext cx="11619187" cy="496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SzPct val="64999"/>
              <a:buNone/>
            </a:pPr>
            <a:endParaRPr lang="en-US" sz="22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>
              <a:spcBef>
                <a:spcPts val="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Demonstrated Interest- $3,000 (Don’t be “stealth” candidate) 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Lives out of state-$2,000-$15,000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“A” in class-$62 for every “A” on transcript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Rigorous class-$400 for every AP, IB, etc.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Excellent letter of recommendation-$1,800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Increase ACT score-$425 for every point above avg.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FAFSA-$1,800 for completing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CSS/Profile-$2,500 for completing</a:t>
            </a:r>
          </a:p>
          <a:p>
            <a:pPr indent="-342900">
              <a:spcBef>
                <a:spcPts val="400"/>
              </a:spcBef>
              <a:buSzPct val="64999"/>
            </a:pPr>
            <a:r>
              <a:rPr lang="en-US" sz="28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Essay-$1,100-8,500 for excellent essay</a:t>
            </a:r>
          </a:p>
          <a:p>
            <a:pPr indent="-243840">
              <a:spcBef>
                <a:spcPts val="480"/>
              </a:spcBef>
              <a:buNone/>
            </a:pPr>
            <a:endParaRPr sz="2400" dirty="0">
              <a:solidFill>
                <a:schemeClr val="lt1"/>
              </a:solidFill>
              <a:latin typeface="+mj-lt"/>
              <a:ea typeface="Tahoma"/>
              <a:cs typeface="Tahoma"/>
              <a:sym typeface="Tahoma"/>
            </a:endParaRPr>
          </a:p>
          <a:p>
            <a:pPr>
              <a:buNone/>
            </a:pPr>
            <a:endParaRPr sz="32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26" y="115864"/>
            <a:ext cx="4293711" cy="18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92222" cy="1325562"/>
          </a:xfrm>
        </p:spPr>
        <p:txBody>
          <a:bodyPr/>
          <a:lstStyle/>
          <a:p>
            <a:r>
              <a:rPr lang="en-US" sz="4800" dirty="0">
                <a:latin typeface="+mn-lt"/>
              </a:rPr>
              <a:t>Tip #3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141890" y="2317531"/>
            <a:ext cx="11887200" cy="443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Clr>
                <a:schemeClr val="hlink"/>
              </a:buClr>
              <a:buSzPct val="64999"/>
            </a:pPr>
            <a:endParaRPr lang="en-US" sz="12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Interview schools &amp; programs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2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Understand your ability to appeal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2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Find you style of school and see which schools align</a:t>
            </a:r>
            <a:endParaRPr lang="en-US" sz="4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3EBD9-EB4A-E74F-A827-5014F742B43C}"/>
              </a:ext>
            </a:extLst>
          </p:cNvPr>
          <p:cNvSpPr txBox="1"/>
          <p:nvPr/>
        </p:nvSpPr>
        <p:spPr>
          <a:xfrm>
            <a:off x="317281" y="1113660"/>
            <a:ext cx="1153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20"/>
              </a:spcBef>
              <a:buSzPct val="64999"/>
            </a:pPr>
            <a:r>
              <a:rPr lang="en-US" sz="4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Attack your search like the business decision it is!</a:t>
            </a:r>
          </a:p>
        </p:txBody>
      </p:sp>
    </p:spTree>
    <p:extLst>
      <p:ext uri="{BB962C8B-B14F-4D97-AF65-F5344CB8AC3E}">
        <p14:creationId xmlns:p14="http://schemas.microsoft.com/office/powerpoint/2010/main" val="31523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#4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160249" y="2244436"/>
            <a:ext cx="11855668" cy="45244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4 year plan &amp; a budget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2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Discuss early in the search process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2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48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Define expectations</a:t>
            </a:r>
          </a:p>
          <a:p>
            <a:pPr algn="ctr">
              <a:spcBef>
                <a:spcPts val="640"/>
              </a:spcBef>
              <a:buClr>
                <a:schemeClr val="hlink"/>
              </a:buClr>
              <a:buSzPct val="50000"/>
            </a:pP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algn="ctr">
              <a:spcBef>
                <a:spcPts val="640"/>
              </a:spcBef>
              <a:buClr>
                <a:schemeClr val="hlink"/>
              </a:buClr>
              <a:buSzPct val="50000"/>
            </a:pP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93BF5-3E1B-1B45-8717-A262299A2DB0}"/>
              </a:ext>
            </a:extLst>
          </p:cNvPr>
          <p:cNvSpPr txBox="1"/>
          <p:nvPr/>
        </p:nvSpPr>
        <p:spPr>
          <a:xfrm>
            <a:off x="535413" y="1321088"/>
            <a:ext cx="11373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20"/>
              </a:spcBef>
              <a:buSzPct val="64999"/>
            </a:pPr>
            <a:r>
              <a:rPr lang="en-US" sz="4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Assure you have a </a:t>
            </a:r>
            <a:r>
              <a:rPr lang="en-US" sz="4800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strategy </a:t>
            </a:r>
            <a:r>
              <a:rPr lang="en-US" sz="4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to pay for college</a:t>
            </a:r>
          </a:p>
        </p:txBody>
      </p:sp>
    </p:spTree>
    <p:extLst>
      <p:ext uri="{BB962C8B-B14F-4D97-AF65-F5344CB8AC3E}">
        <p14:creationId xmlns:p14="http://schemas.microsoft.com/office/powerpoint/2010/main" val="392440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259CBB-E5A1-7946-A3D3-70CA307374A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College search is like working on your own car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102E8-AE55-C446-BA44-C978D7612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7C8C5F-F7CD-2346-92C2-3B196E465A4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D68111-F4F6-E349-8D2C-44B205A06172}"/>
              </a:ext>
            </a:extLst>
          </p:cNvPr>
          <p:cNvGrpSpPr/>
          <p:nvPr/>
        </p:nvGrpSpPr>
        <p:grpSpPr>
          <a:xfrm>
            <a:off x="838200" y="1825625"/>
            <a:ext cx="5186595" cy="4794052"/>
            <a:chOff x="838200" y="1825625"/>
            <a:chExt cx="5186595" cy="47940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A768B0-FE41-E64E-8922-F2CBAD17A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825625"/>
              <a:ext cx="5186595" cy="435133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B8FEB5-3453-6240-9D02-86320CC2EE96}"/>
                </a:ext>
              </a:extLst>
            </p:cNvPr>
            <p:cNvSpPr txBox="1"/>
            <p:nvPr/>
          </p:nvSpPr>
          <p:spPr>
            <a:xfrm>
              <a:off x="1451165" y="6311900"/>
              <a:ext cx="3368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You used to be able to do it pretty easily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372080-922F-6248-A16F-B84FB16366D5}"/>
              </a:ext>
            </a:extLst>
          </p:cNvPr>
          <p:cNvGrpSpPr/>
          <p:nvPr/>
        </p:nvGrpSpPr>
        <p:grpSpPr>
          <a:xfrm>
            <a:off x="6172201" y="1834407"/>
            <a:ext cx="5181600" cy="4764528"/>
            <a:chOff x="6172201" y="1834407"/>
            <a:chExt cx="5181600" cy="476452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A52A0E-A5DA-C449-840E-EF4B47B10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201" y="1834407"/>
              <a:ext cx="5181600" cy="434255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1E262A-FF21-5E4B-BC5C-E6DF3908C716}"/>
                </a:ext>
              </a:extLst>
            </p:cNvPr>
            <p:cNvSpPr txBox="1"/>
            <p:nvPr/>
          </p:nvSpPr>
          <p:spPr>
            <a:xfrm>
              <a:off x="6684085" y="6291158"/>
              <a:ext cx="4352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Today, the lack of transparency makes it challenging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18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1845"/>
            <a:ext cx="2592222" cy="1325562"/>
          </a:xfrm>
        </p:spPr>
        <p:txBody>
          <a:bodyPr/>
          <a:lstStyle/>
          <a:p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Tip #5</a:t>
            </a:r>
          </a:p>
        </p:txBody>
      </p:sp>
      <p:sp>
        <p:nvSpPr>
          <p:cNvPr id="4" name="Shape 341"/>
          <p:cNvSpPr txBox="1">
            <a:spLocks/>
          </p:cNvSpPr>
          <p:nvPr/>
        </p:nvSpPr>
        <p:spPr>
          <a:xfrm>
            <a:off x="122943" y="2537704"/>
            <a:ext cx="11855668" cy="40916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Touring – campuses are closed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1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Testing cancelled and evolving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1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Application season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1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529 Impact</a:t>
            </a:r>
          </a:p>
          <a:p>
            <a:pPr marL="342900" indent="-342900">
              <a:spcBef>
                <a:spcPts val="640"/>
              </a:spcBef>
              <a:buClr>
                <a:schemeClr val="hlink"/>
              </a:buClr>
              <a:buSzPct val="50000"/>
              <a:buFont typeface="Noto Symbol"/>
              <a:buChar char="■"/>
            </a:pPr>
            <a:endParaRPr lang="en-US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  <a:sym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93BF5-3E1B-1B45-8717-A262299A2DB0}"/>
              </a:ext>
            </a:extLst>
          </p:cNvPr>
          <p:cNvSpPr txBox="1"/>
          <p:nvPr/>
        </p:nvSpPr>
        <p:spPr>
          <a:xfrm>
            <a:off x="122943" y="878275"/>
            <a:ext cx="11469037" cy="1659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20"/>
              </a:spcBef>
              <a:buSzPct val="64999"/>
            </a:pPr>
            <a:r>
              <a:rPr lang="en-US" sz="4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Know how COVID 19 is impacting the college </a:t>
            </a:r>
          </a:p>
          <a:p>
            <a:pPr>
              <a:spcBef>
                <a:spcPts val="720"/>
              </a:spcBef>
              <a:buSzPct val="64999"/>
            </a:pPr>
            <a:r>
              <a:rPr lang="en-US" sz="4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landscape</a:t>
            </a:r>
          </a:p>
        </p:txBody>
      </p:sp>
    </p:spTree>
    <p:extLst>
      <p:ext uri="{BB962C8B-B14F-4D97-AF65-F5344CB8AC3E}">
        <p14:creationId xmlns:p14="http://schemas.microsoft.com/office/powerpoint/2010/main" val="34680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5"/>
          <a:stretch/>
        </p:blipFill>
        <p:spPr>
          <a:xfrm>
            <a:off x="2674035" y="13023"/>
            <a:ext cx="6927165" cy="4864329"/>
          </a:xfrm>
          <a:prstGeom prst="rect">
            <a:avLst/>
          </a:prstGeom>
        </p:spPr>
      </p:pic>
      <p:sp>
        <p:nvSpPr>
          <p:cNvPr id="4" name="Shape 354"/>
          <p:cNvSpPr/>
          <p:nvPr/>
        </p:nvSpPr>
        <p:spPr>
          <a:xfrm>
            <a:off x="2454812" y="5094703"/>
            <a:ext cx="7146388" cy="1289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</a:pPr>
            <a:r>
              <a:rPr lang="en-US" sz="3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We help navigate the complicated process and find the right fit</a:t>
            </a:r>
          </a:p>
        </p:txBody>
      </p:sp>
    </p:spTree>
    <p:extLst>
      <p:ext uri="{BB962C8B-B14F-4D97-AF65-F5344CB8AC3E}">
        <p14:creationId xmlns:p14="http://schemas.microsoft.com/office/powerpoint/2010/main" val="8249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2175705" y="5126641"/>
            <a:ext cx="7993226" cy="1320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</a:pPr>
            <a:r>
              <a:rPr lang="en-US" sz="4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We ensure you get best pricing for your list schools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E4D7E-ACEB-2D45-AE4A-FFF67F0B3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732" y="110532"/>
            <a:ext cx="8702566" cy="46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2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4"/>
          <p:cNvSpPr/>
          <p:nvPr/>
        </p:nvSpPr>
        <p:spPr>
          <a:xfrm>
            <a:off x="2183142" y="4817431"/>
            <a:ext cx="7526216" cy="1453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rgbClr val="2B5481"/>
              </a:buClr>
              <a:buSzPct val="25000"/>
            </a:pPr>
            <a:r>
              <a:rPr lang="en-US" sz="4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We are a neutral third-party </a:t>
            </a:r>
          </a:p>
          <a:p>
            <a:pPr marL="342900" indent="-342900" algn="ctr">
              <a:buClr>
                <a:srgbClr val="2B5481"/>
              </a:buClr>
              <a:buSzPct val="25000"/>
            </a:pPr>
            <a:r>
              <a:rPr lang="en-US" sz="4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that students listen 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32" y="135260"/>
            <a:ext cx="7061635" cy="4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1"/>
          <p:cNvSpPr txBox="1">
            <a:spLocks/>
          </p:cNvSpPr>
          <p:nvPr/>
        </p:nvSpPr>
        <p:spPr>
          <a:xfrm>
            <a:off x="157655" y="1929238"/>
            <a:ext cx="11855668" cy="42552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Clr>
                <a:schemeClr val="hlink"/>
              </a:buClr>
              <a:buSzPct val="64999"/>
            </a:pPr>
            <a:endParaRPr lang="en-US" sz="1600" dirty="0">
              <a:solidFill>
                <a:schemeClr val="tx1"/>
              </a:solidFill>
              <a:latin typeface="+mn-lt"/>
              <a:ea typeface="Comic Sans MS"/>
              <a:cs typeface="Comic Sans MS"/>
              <a:sym typeface="Comic Sans MS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 your family’s questions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 strategies that align with your goals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the (EFC), the gov’t expects you to contribute toward college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Advise on your eligibility for need-based and merit aid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endParaRPr 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193BF5-3E1B-1B45-8717-A262299A2DB0}"/>
              </a:ext>
            </a:extLst>
          </p:cNvPr>
          <p:cNvSpPr txBox="1"/>
          <p:nvPr/>
        </p:nvSpPr>
        <p:spPr>
          <a:xfrm>
            <a:off x="2506625" y="294726"/>
            <a:ext cx="7157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20"/>
              </a:spcBef>
              <a:buSzPct val="64999"/>
            </a:pPr>
            <a:r>
              <a:rPr lang="en-US" sz="5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Free Family Consultation</a:t>
            </a:r>
          </a:p>
        </p:txBody>
      </p:sp>
    </p:spTree>
    <p:extLst>
      <p:ext uri="{BB962C8B-B14F-4D97-AF65-F5344CB8AC3E}">
        <p14:creationId xmlns:p14="http://schemas.microsoft.com/office/powerpoint/2010/main" val="39410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/>
        </p:nvSpPr>
        <p:spPr>
          <a:xfrm>
            <a:off x="123694" y="1766354"/>
            <a:ext cx="11936926" cy="49669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563C1"/>
              </a:buClr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advantage of the college consultation –fill out your Google Form!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cwittman@collegeinsidetrack.com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schedule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too young yet? Let us know and we’ll reach out at the appropriate time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us on Facebook for the latest/Family Newsletter</a:t>
            </a: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40"/>
              </a:spcBef>
              <a:buClr>
                <a:srgbClr val="0563C1"/>
              </a:buClr>
              <a:buSzPct val="50000"/>
              <a:buFont typeface="Noto Sans Symbols"/>
              <a:buChar char="■"/>
            </a:pP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learn something new? Share us with the people you know!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845F3-C406-AF4A-B2E9-324607BF7DEC}"/>
              </a:ext>
            </a:extLst>
          </p:cNvPr>
          <p:cNvSpPr txBox="1"/>
          <p:nvPr/>
        </p:nvSpPr>
        <p:spPr>
          <a:xfrm>
            <a:off x="3902231" y="268250"/>
            <a:ext cx="4379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70C0"/>
              </a:buClr>
              <a:buSzPct val="25000"/>
            </a:pPr>
            <a:r>
              <a:rPr lang="en-US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Housekeeping!</a:t>
            </a:r>
          </a:p>
        </p:txBody>
      </p:sp>
    </p:spTree>
    <p:extLst>
      <p:ext uri="{BB962C8B-B14F-4D97-AF65-F5344CB8AC3E}">
        <p14:creationId xmlns:p14="http://schemas.microsoft.com/office/powerpoint/2010/main" val="42781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27B9A-641E-3A4F-B5C0-B1FD468DE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 flipV="1">
            <a:off x="1524000" y="6187005"/>
            <a:ext cx="9144000" cy="45719"/>
          </a:xfrm>
          <a:prstGeom prst="rect">
            <a:avLst/>
          </a:prstGeom>
          <a:solidFill>
            <a:srgbClr val="070D0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900953" y="130635"/>
            <a:ext cx="3007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kern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94" y="5553851"/>
            <a:ext cx="2359071" cy="1025236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37DE1C-890C-434A-8E9E-ED4C5598B737}"/>
              </a:ext>
            </a:extLst>
          </p:cNvPr>
          <p:cNvSpPr txBox="1"/>
          <p:nvPr/>
        </p:nvSpPr>
        <p:spPr>
          <a:xfrm>
            <a:off x="7996053" y="5724892"/>
            <a:ext cx="4051109" cy="1015663"/>
          </a:xfrm>
          <a:prstGeom prst="rect">
            <a:avLst/>
          </a:prstGeom>
          <a:solidFill>
            <a:schemeClr val="accent6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Cozy Wittman</a:t>
            </a:r>
          </a:p>
          <a:p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cwittman@collegeinsidetrack.com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612-850-5729</a:t>
            </a:r>
          </a:p>
        </p:txBody>
      </p:sp>
    </p:spTree>
    <p:extLst>
      <p:ext uri="{BB962C8B-B14F-4D97-AF65-F5344CB8AC3E}">
        <p14:creationId xmlns:p14="http://schemas.microsoft.com/office/powerpoint/2010/main" val="9236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99900" y="228600"/>
            <a:ext cx="11792199" cy="999700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 dirty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199901" y="1445812"/>
            <a:ext cx="11792198" cy="5240738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720"/>
              </a:spcBef>
              <a:buSzPct val="64999"/>
              <a:buNone/>
            </a:pPr>
            <a:r>
              <a:rPr lang="en-US" sz="3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As a percentage, how much has tuition increased at the </a:t>
            </a:r>
            <a:r>
              <a:rPr lang="en-US" sz="3600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Univ</a:t>
            </a:r>
            <a:r>
              <a:rPr lang="en-US" sz="3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of MN since 1987?</a:t>
            </a:r>
            <a:endParaRPr lang="en-US" sz="3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107%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215%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390%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570%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I need my T1 calculator to figure that out</a:t>
            </a:r>
          </a:p>
          <a:p>
            <a:pPr indent="-194310">
              <a:spcBef>
                <a:spcPts val="72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5963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58175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 dirty="0" err="1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Univ</a:t>
            </a:r>
            <a:r>
              <a:rPr lang="en-US" sz="5400" dirty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 of MN Tuition increase since‘87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idx="1"/>
          </p:nvPr>
        </p:nvSpPr>
        <p:spPr>
          <a:xfrm>
            <a:off x="0" y="1581757"/>
            <a:ext cx="12192000" cy="1566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SzPct val="64999"/>
              <a:buNone/>
            </a:pPr>
            <a:r>
              <a:rPr lang="en-US" sz="5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570%</a:t>
            </a:r>
          </a:p>
        </p:txBody>
      </p:sp>
      <p:sp>
        <p:nvSpPr>
          <p:cNvPr id="4" name="Shape 380"/>
          <p:cNvSpPr txBox="1">
            <a:spLocks/>
          </p:cNvSpPr>
          <p:nvPr/>
        </p:nvSpPr>
        <p:spPr>
          <a:xfrm>
            <a:off x="0" y="2900363"/>
            <a:ext cx="12192000" cy="39576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Clr>
                <a:schemeClr val="tx1"/>
              </a:buClr>
              <a:buSzPct val="50000"/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  <a:sym typeface="Tahoma"/>
              </a:rPr>
              <a:t>Private Schools</a:t>
            </a:r>
          </a:p>
          <a:p>
            <a:pPr>
              <a:buClr>
                <a:schemeClr val="tx1"/>
              </a:buClr>
              <a:buSzPct val="50000"/>
              <a:defRPr/>
            </a:pPr>
            <a:r>
              <a:rPr lang="en-US" sz="54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  <a:sym typeface="Tahoma"/>
              </a:rPr>
              <a:t>415%</a:t>
            </a:r>
          </a:p>
        </p:txBody>
      </p:sp>
    </p:spTree>
    <p:extLst>
      <p:ext uri="{BB962C8B-B14F-4D97-AF65-F5344CB8AC3E}">
        <p14:creationId xmlns:p14="http://schemas.microsoft.com/office/powerpoint/2010/main" val="34662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25" tIns="45700" rIns="91425" bIns="45700" rtlCol="0" anchor="t" anchorCtr="0">
            <a:noAutofit/>
          </a:bodyPr>
          <a:lstStyle/>
          <a:p>
            <a:pPr algn="ctr">
              <a:spcBef>
                <a:spcPts val="880"/>
              </a:spcBef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Northwestern: $81,256</a:t>
            </a:r>
          </a:p>
          <a:p>
            <a:pPr algn="ctr">
              <a:spcBef>
                <a:spcPts val="880"/>
              </a:spcBef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University of Chicago: $80,277</a:t>
            </a:r>
          </a:p>
          <a:p>
            <a:pPr algn="ctr">
              <a:spcBef>
                <a:spcPts val="880"/>
              </a:spcBef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Comic Sans MS"/>
              </a:rPr>
              <a:t>NYU: $78,774</a:t>
            </a:r>
          </a:p>
          <a:p>
            <a:pPr algn="ctr">
              <a:spcBef>
                <a:spcPts val="880"/>
              </a:spcBef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Comic Sans MS"/>
              </a:rPr>
              <a:t>Washington University: $74,788</a:t>
            </a:r>
          </a:p>
          <a:p>
            <a:pPr algn="ctr">
              <a:spcBef>
                <a:spcPts val="880"/>
              </a:spcBef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4400" dirty="0">
                <a:solidFill>
                  <a:schemeClr val="lt1"/>
                </a:solidFill>
                <a:latin typeface="Calibri" panose="020F0502020204030204" pitchFamily="34" charset="0"/>
                <a:ea typeface="Calibri" charset="0"/>
                <a:cs typeface="Calibri" panose="020F0502020204030204" pitchFamily="34" charset="0"/>
                <a:sym typeface="Comic Sans MS"/>
              </a:rPr>
              <a:t>Denver University: $67,656</a:t>
            </a:r>
          </a:p>
          <a:p>
            <a:pPr algn="ctr">
              <a:spcBef>
                <a:spcPts val="720"/>
              </a:spcBef>
              <a:buClr>
                <a:schemeClr val="bg1"/>
              </a:buClr>
              <a:buSzPct val="64999"/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  <a:latin typeface="+mn-lt"/>
                <a:ea typeface="Calibri" charset="0"/>
                <a:cs typeface="Calibri" charset="0"/>
                <a:sym typeface="Comic Sans MS"/>
              </a:rPr>
              <a:t>Lawrence University: $63,360</a:t>
            </a:r>
          </a:p>
          <a:p>
            <a:pPr algn="ctr">
              <a:spcBef>
                <a:spcPts val="720"/>
              </a:spcBef>
              <a:buClr>
                <a:schemeClr val="bg1"/>
              </a:buClr>
              <a:buSzPct val="64999"/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  <a:latin typeface="+mn-lt"/>
                <a:ea typeface="Calibri" charset="0"/>
                <a:cs typeface="Calibri" charset="0"/>
                <a:sym typeface="Comic Sans MS"/>
              </a:rPr>
              <a:t>University of CA – Berkley: $40,692 (in-state)</a:t>
            </a:r>
          </a:p>
          <a:p>
            <a:pPr algn="ctr">
              <a:spcBef>
                <a:spcPts val="720"/>
              </a:spcBef>
              <a:buClr>
                <a:schemeClr val="bg1"/>
              </a:buClr>
              <a:buSzPct val="64999"/>
              <a:buFont typeface="Wingdings" pitchFamily="2" charset="2"/>
              <a:buChar char="§"/>
            </a:pPr>
            <a:r>
              <a:rPr lang="en-US" sz="4400" dirty="0">
                <a:solidFill>
                  <a:schemeClr val="bg1"/>
                </a:solidFill>
                <a:latin typeface="+mn-lt"/>
                <a:ea typeface="Calibri" charset="0"/>
                <a:cs typeface="Calibri" charset="0"/>
                <a:sym typeface="Comic Sans MS"/>
              </a:rPr>
              <a:t>Penn State: $36,652(in-state)</a:t>
            </a:r>
          </a:p>
          <a:p>
            <a:pPr algn="ctr">
              <a:spcBef>
                <a:spcPts val="720"/>
              </a:spcBef>
              <a:buClr>
                <a:schemeClr val="bg1"/>
              </a:buClr>
              <a:buSzPct val="64999"/>
              <a:buFont typeface="Wingdings" pitchFamily="2" charset="2"/>
              <a:buChar char="§"/>
            </a:pPr>
            <a:r>
              <a:rPr lang="en-US" sz="4400" b="1" dirty="0">
                <a:solidFill>
                  <a:schemeClr val="bg1"/>
                </a:solidFill>
                <a:latin typeface="+mn-lt"/>
                <a:ea typeface="Calibri" charset="0"/>
                <a:cs typeface="Calibri" charset="0"/>
                <a:sym typeface="Comic Sans MS"/>
              </a:rPr>
              <a:t>University of Minnesota: $29,504 (in-state)</a:t>
            </a:r>
          </a:p>
          <a:p>
            <a:pPr marL="0" indent="0" algn="r">
              <a:spcBef>
                <a:spcPts val="880"/>
              </a:spcBef>
              <a:buClr>
                <a:schemeClr val="bg1"/>
              </a:buClr>
              <a:buSzPct val="50000"/>
              <a:buNone/>
            </a:pP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  <a:sym typeface="Comic Sans MS"/>
              </a:rPr>
              <a:t>*in-state tuition rates</a:t>
            </a:r>
          </a:p>
          <a:p>
            <a:pPr marL="0" indent="0" algn="r">
              <a:spcBef>
                <a:spcPts val="880"/>
              </a:spcBef>
              <a:buClr>
                <a:schemeClr val="bg1"/>
              </a:buClr>
              <a:buSzPct val="50000"/>
              <a:buNone/>
            </a:pPr>
            <a:endParaRPr lang="en-US" sz="2400" dirty="0">
              <a:solidFill>
                <a:schemeClr val="lt1"/>
              </a:solidFill>
              <a:latin typeface="Calibri" panose="020F0502020204030204" pitchFamily="34" charset="0"/>
              <a:ea typeface="Tahoma" charset="0"/>
              <a:cs typeface="Calibri" panose="020F0502020204030204" pitchFamily="34" charset="0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716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1981200" y="381001"/>
            <a:ext cx="8229600" cy="847299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5400" dirty="0">
                <a:solidFill>
                  <a:schemeClr val="lt2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Quiz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idx="1"/>
          </p:nvPr>
        </p:nvSpPr>
        <p:spPr>
          <a:xfrm>
            <a:off x="199901" y="1445812"/>
            <a:ext cx="11792198" cy="5240738"/>
          </a:xfrm>
          <a:prstGeom prst="rect">
            <a:avLst/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720"/>
              </a:spcBef>
              <a:buSzPct val="64999"/>
              <a:buNone/>
            </a:pPr>
            <a:r>
              <a:rPr lang="en-US" sz="3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What percentage of students transfer at least once?</a:t>
            </a:r>
            <a:endParaRPr lang="en-US" sz="3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Comic Sans MS"/>
            </a:endParaRP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6%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14%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25%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38%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50%</a:t>
            </a:r>
          </a:p>
          <a:p>
            <a:pPr>
              <a:spcBef>
                <a:spcPts val="720"/>
              </a:spcBef>
              <a:spcAft>
                <a:spcPts val="0"/>
              </a:spcAft>
              <a:buClr>
                <a:schemeClr val="bg1"/>
              </a:buClr>
              <a:buSzPct val="50000"/>
              <a:buFont typeface="Noto Symbol"/>
              <a:buChar char="■"/>
            </a:pPr>
            <a:r>
              <a:rPr lang="en-US" sz="36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Doesn’t everyone transfer?</a:t>
            </a:r>
          </a:p>
          <a:p>
            <a:pPr indent="-194310">
              <a:spcBef>
                <a:spcPts val="72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0552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title"/>
          </p:nvPr>
        </p:nvSpPr>
        <p:spPr>
          <a:xfrm>
            <a:off x="0" y="202312"/>
            <a:ext cx="12192000" cy="94903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6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The national transfer rate: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idx="1"/>
          </p:nvPr>
        </p:nvSpPr>
        <p:spPr>
          <a:xfrm>
            <a:off x="0" y="1151347"/>
            <a:ext cx="12192000" cy="13017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64999"/>
              <a:buNone/>
            </a:pPr>
            <a:r>
              <a:rPr lang="en-US" sz="6000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Tahoma"/>
              </a:rPr>
              <a:t>38%</a:t>
            </a:r>
          </a:p>
        </p:txBody>
      </p:sp>
      <p:sp>
        <p:nvSpPr>
          <p:cNvPr id="4" name="Shape 380"/>
          <p:cNvSpPr txBox="1">
            <a:spLocks/>
          </p:cNvSpPr>
          <p:nvPr/>
        </p:nvSpPr>
        <p:spPr>
          <a:xfrm>
            <a:off x="1975619" y="2903414"/>
            <a:ext cx="8240761" cy="350625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pPr>
              <a:buSzPct val="25000"/>
              <a:defRPr/>
            </a:pPr>
            <a:r>
              <a:rPr lang="en-US" sz="4000" dirty="0">
                <a:solidFill>
                  <a:schemeClr val="bg1"/>
                </a:solidFill>
                <a:effectLst>
                  <a:innerShdw blurRad="38100" dist="38100" dir="2700000">
                    <a:prstClr val="black">
                      <a:alpha val="0"/>
                    </a:prstClr>
                  </a:innerShdw>
                </a:effectLst>
                <a:latin typeface="Calibri" charset="0"/>
                <a:ea typeface="Calibri" charset="0"/>
                <a:cs typeface="Calibri" charset="0"/>
                <a:sym typeface="Tahoma"/>
              </a:rPr>
              <a:t>Average cost of 1 transfer:</a:t>
            </a:r>
          </a:p>
          <a:p>
            <a:pPr>
              <a:buSzPct val="25000"/>
              <a:defRPr/>
            </a:pPr>
            <a:r>
              <a:rPr lang="en-US" sz="4000" dirty="0">
                <a:solidFill>
                  <a:schemeClr val="bg1"/>
                </a:solidFill>
                <a:effectLst>
                  <a:innerShdw blurRad="38100" dist="38100" dir="2700000">
                    <a:prstClr val="black">
                      <a:alpha val="0"/>
                    </a:prstClr>
                  </a:innerShdw>
                </a:effectLst>
                <a:latin typeface="Calibri" charset="0"/>
                <a:ea typeface="Calibri" charset="0"/>
                <a:cs typeface="Calibri" charset="0"/>
                <a:sym typeface="Tahoma"/>
              </a:rPr>
              <a:t>$14,000</a:t>
            </a:r>
          </a:p>
          <a:p>
            <a:pPr>
              <a:buSzPct val="25000"/>
              <a:defRPr/>
            </a:pPr>
            <a:r>
              <a:rPr lang="en-US" sz="4000" dirty="0">
                <a:solidFill>
                  <a:schemeClr val="bg1"/>
                </a:solidFill>
                <a:effectLst>
                  <a:innerShdw blurRad="38100" dist="38100" dir="2700000">
                    <a:prstClr val="black">
                      <a:alpha val="0"/>
                    </a:prstClr>
                  </a:innerShdw>
                </a:effectLst>
                <a:latin typeface="Calibri" charset="0"/>
                <a:ea typeface="Calibri" charset="0"/>
                <a:cs typeface="Calibri" charset="0"/>
                <a:sym typeface="Tahoma"/>
              </a:rPr>
              <a:t>Cost for 2 transfers:</a:t>
            </a:r>
          </a:p>
          <a:p>
            <a:pPr>
              <a:buSzPct val="25000"/>
              <a:defRPr/>
            </a:pPr>
            <a:r>
              <a:rPr lang="en-US" sz="4000" dirty="0">
                <a:solidFill>
                  <a:schemeClr val="bg1"/>
                </a:solidFill>
                <a:effectLst>
                  <a:innerShdw blurRad="38100" dist="38100" dir="2700000">
                    <a:prstClr val="black">
                      <a:alpha val="0"/>
                    </a:prstClr>
                  </a:innerShdw>
                </a:effectLst>
                <a:latin typeface="Calibri" charset="0"/>
                <a:ea typeface="Calibri" charset="0"/>
                <a:cs typeface="Calibri" charset="0"/>
                <a:sym typeface="Tahoma"/>
              </a:rPr>
              <a:t>$24,000*</a:t>
            </a:r>
          </a:p>
          <a:p>
            <a:pPr>
              <a:buSzPct val="25000"/>
              <a:defRPr/>
            </a:pPr>
            <a:endParaRPr lang="en-US" sz="11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charset="0"/>
              <a:ea typeface="Calibri" charset="0"/>
              <a:cs typeface="Calibri" charset="0"/>
              <a:sym typeface="Tahoma"/>
            </a:endParaRPr>
          </a:p>
          <a:p>
            <a:pPr>
              <a:buSzPct val="25000"/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charset="0"/>
                <a:ea typeface="Calibri" charset="0"/>
                <a:cs typeface="Calibri" charset="0"/>
                <a:sym typeface="Tahoma"/>
              </a:rPr>
              <a:t>*State school to state school – private to any other style of college is much larger</a:t>
            </a:r>
          </a:p>
        </p:txBody>
      </p:sp>
    </p:spTree>
    <p:extLst>
      <p:ext uri="{BB962C8B-B14F-4D97-AF65-F5344CB8AC3E}">
        <p14:creationId xmlns:p14="http://schemas.microsoft.com/office/powerpoint/2010/main" val="18929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667BB7EF-0023-D948-B665-7DD71EF3778F}"/>
              </a:ext>
            </a:extLst>
          </p:cNvPr>
          <p:cNvSpPr/>
          <p:nvPr/>
        </p:nvSpPr>
        <p:spPr>
          <a:xfrm>
            <a:off x="646386" y="667586"/>
            <a:ext cx="10815145" cy="1166633"/>
          </a:xfrm>
          <a:custGeom>
            <a:avLst/>
            <a:gdLst>
              <a:gd name="connsiteX0" fmla="*/ 0 w 10815145"/>
              <a:gd name="connsiteY0" fmla="*/ 0 h 1872000"/>
              <a:gd name="connsiteX1" fmla="*/ 10815145 w 10815145"/>
              <a:gd name="connsiteY1" fmla="*/ 0 h 1872000"/>
              <a:gd name="connsiteX2" fmla="*/ 10815145 w 10815145"/>
              <a:gd name="connsiteY2" fmla="*/ 1872000 h 1872000"/>
              <a:gd name="connsiteX3" fmla="*/ 0 w 10815145"/>
              <a:gd name="connsiteY3" fmla="*/ 1872000 h 1872000"/>
              <a:gd name="connsiteX4" fmla="*/ 0 w 10815145"/>
              <a:gd name="connsiteY4" fmla="*/ 0 h 18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145" h="1872000">
                <a:moveTo>
                  <a:pt x="0" y="0"/>
                </a:moveTo>
                <a:lnTo>
                  <a:pt x="10815145" y="0"/>
                </a:lnTo>
                <a:lnTo>
                  <a:pt x="10815145" y="1872000"/>
                </a:lnTo>
                <a:lnTo>
                  <a:pt x="0" y="1872000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12064" tIns="292608" rIns="512064" bIns="292608" numCol="1" spcCol="1270" anchor="ctr" anchorCtr="0">
            <a:noAutofit/>
          </a:bodyPr>
          <a:lstStyle/>
          <a:p>
            <a:pPr marL="0" lvl="0" indent="0" algn="ctr" defTabSz="3200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7200" b="1" i="0" kern="1200" baseline="0" dirty="0">
                <a:latin typeface="Calibri" panose="020F0502020204030204" pitchFamily="34" charset="0"/>
                <a:cs typeface="Calibri" panose="020F0502020204030204" pitchFamily="34" charset="0"/>
              </a:rPr>
              <a:t>2 Types of Aid</a:t>
            </a:r>
            <a:endParaRPr lang="en-US" sz="72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E8A4C21-58F5-204E-B483-A21A0574F440}"/>
              </a:ext>
            </a:extLst>
          </p:cNvPr>
          <p:cNvSpPr/>
          <p:nvPr/>
        </p:nvSpPr>
        <p:spPr>
          <a:xfrm>
            <a:off x="646385" y="2353848"/>
            <a:ext cx="10815145" cy="3889789"/>
          </a:xfrm>
          <a:custGeom>
            <a:avLst/>
            <a:gdLst>
              <a:gd name="connsiteX0" fmla="*/ 0 w 10815145"/>
              <a:gd name="connsiteY0" fmla="*/ 0 h 2854800"/>
              <a:gd name="connsiteX1" fmla="*/ 10815145 w 10815145"/>
              <a:gd name="connsiteY1" fmla="*/ 0 h 2854800"/>
              <a:gd name="connsiteX2" fmla="*/ 10815145 w 10815145"/>
              <a:gd name="connsiteY2" fmla="*/ 2854800 h 2854800"/>
              <a:gd name="connsiteX3" fmla="*/ 0 w 10815145"/>
              <a:gd name="connsiteY3" fmla="*/ 2854800 h 2854800"/>
              <a:gd name="connsiteX4" fmla="*/ 0 w 10815145"/>
              <a:gd name="connsiteY4" fmla="*/ 0 h 285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5145" h="2854800">
                <a:moveTo>
                  <a:pt x="0" y="0"/>
                </a:moveTo>
                <a:lnTo>
                  <a:pt x="10815145" y="0"/>
                </a:lnTo>
                <a:lnTo>
                  <a:pt x="10815145" y="2854800"/>
                </a:lnTo>
                <a:lnTo>
                  <a:pt x="0" y="2854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6710" tIns="346710" rIns="462280" bIns="520065" numCol="1" spcCol="1270" anchor="t" anchorCtr="0">
            <a:noAutofit/>
          </a:bodyPr>
          <a:lstStyle/>
          <a:p>
            <a:pPr marL="285750" lvl="1" indent="-285750" algn="ctr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7200" kern="1200" dirty="0"/>
              <a:t>Need Based Aid</a:t>
            </a:r>
          </a:p>
          <a:p>
            <a:pPr marL="285750" lvl="1" indent="-285750" algn="ctr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7200" kern="1200" dirty="0"/>
              <a:t>Merit Based Aid</a:t>
            </a:r>
          </a:p>
        </p:txBody>
      </p:sp>
    </p:spTree>
    <p:extLst>
      <p:ext uri="{BB962C8B-B14F-4D97-AF65-F5344CB8AC3E}">
        <p14:creationId xmlns:p14="http://schemas.microsoft.com/office/powerpoint/2010/main" val="5926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54"/>
          <p:cNvSpPr/>
          <p:nvPr/>
        </p:nvSpPr>
        <p:spPr>
          <a:xfrm>
            <a:off x="441434" y="5199797"/>
            <a:ext cx="11256580" cy="15820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indent="-342900" algn="ctr">
              <a:buClr>
                <a:schemeClr val="dk2"/>
              </a:buClr>
              <a:buSzPct val="25000"/>
            </a:pPr>
            <a:r>
              <a:rPr lang="en-US" sz="5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FAFSA vs. CSS/Profile</a:t>
            </a:r>
          </a:p>
          <a:p>
            <a:pPr marL="342900" indent="-342900" algn="ctr">
              <a:buClr>
                <a:schemeClr val="dk2"/>
              </a:buClr>
              <a:buSzPct val="25000"/>
            </a:pPr>
            <a:r>
              <a:rPr lang="en-US" sz="36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omic Sans MS"/>
              </a:rPr>
              <a:t>Expected Family Contribution (EFC)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" y="2"/>
            <a:ext cx="12975020" cy="5328743"/>
            <a:chOff x="272956" y="1"/>
            <a:chExt cx="8816455" cy="5081231"/>
          </a:xfrm>
        </p:grpSpPr>
        <p:sp>
          <p:nvSpPr>
            <p:cNvPr id="4" name="Shape 354"/>
            <p:cNvSpPr/>
            <p:nvPr/>
          </p:nvSpPr>
          <p:spPr>
            <a:xfrm>
              <a:off x="272956" y="1"/>
              <a:ext cx="8816455" cy="10235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342900" indent="-342900" algn="ctr">
                <a:buClr>
                  <a:schemeClr val="dk2"/>
                </a:buClr>
                <a:buSzPct val="25000"/>
              </a:pPr>
              <a:r>
                <a:rPr lang="en-US" sz="6000" b="1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  <a:sym typeface="Comic Sans MS"/>
                </a:rPr>
                <a:t>2 Need-based aid forms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522" y="1023582"/>
              <a:ext cx="6096000" cy="4057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315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854</Words>
  <Application>Microsoft Office PowerPoint</Application>
  <PresentationFormat>Widescreen</PresentationFormat>
  <Paragraphs>170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Comic Sans MS</vt:lpstr>
      <vt:lpstr>Noto Sans Symbols</vt:lpstr>
      <vt:lpstr>Noto Symbol</vt:lpstr>
      <vt:lpstr>Open Sans</vt:lpstr>
      <vt:lpstr>Tahoma</vt:lpstr>
      <vt:lpstr>Wingdings</vt:lpstr>
      <vt:lpstr>Office Theme</vt:lpstr>
      <vt:lpstr>bb</vt:lpstr>
      <vt:lpstr>College search is like working on your own car</vt:lpstr>
      <vt:lpstr>Quiz</vt:lpstr>
      <vt:lpstr>Univ of MN Tuition increase since‘87</vt:lpstr>
      <vt:lpstr>PowerPoint Presentation</vt:lpstr>
      <vt:lpstr>Quiz</vt:lpstr>
      <vt:lpstr>The national transfer rate:</vt:lpstr>
      <vt:lpstr>PowerPoint Presentation</vt:lpstr>
      <vt:lpstr>PowerPoint Presentation</vt:lpstr>
      <vt:lpstr>PowerPoint Presentation</vt:lpstr>
      <vt:lpstr>Tip #1</vt:lpstr>
      <vt:lpstr>PowerPoint Presentation</vt:lpstr>
      <vt:lpstr>Quiz</vt:lpstr>
      <vt:lpstr>Tip #2</vt:lpstr>
      <vt:lpstr>PowerPoint Presentation</vt:lpstr>
      <vt:lpstr>Look for schools …</vt:lpstr>
      <vt:lpstr>Anatomy of 1 College’s Merit Aid</vt:lpstr>
      <vt:lpstr>Tip #3</vt:lpstr>
      <vt:lpstr>Tip #4</vt:lpstr>
      <vt:lpstr>Tip #5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Cozette Wittman</dc:creator>
  <cp:lastModifiedBy>Colleen Loerzel</cp:lastModifiedBy>
  <cp:revision>7</cp:revision>
  <dcterms:created xsi:type="dcterms:W3CDTF">2020-04-01T01:32:23Z</dcterms:created>
  <dcterms:modified xsi:type="dcterms:W3CDTF">2020-09-21T16:09:00Z</dcterms:modified>
</cp:coreProperties>
</file>