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6" r:id="rId2"/>
    <p:sldId id="279" r:id="rId3"/>
    <p:sldId id="429" r:id="rId4"/>
    <p:sldId id="262" r:id="rId5"/>
    <p:sldId id="430" r:id="rId6"/>
    <p:sldId id="408" r:id="rId7"/>
    <p:sldId id="439" r:id="rId8"/>
    <p:sldId id="440" r:id="rId9"/>
    <p:sldId id="436" r:id="rId10"/>
    <p:sldId id="437" r:id="rId11"/>
    <p:sldId id="399" r:id="rId12"/>
    <p:sldId id="395" r:id="rId13"/>
    <p:sldId id="405" r:id="rId14"/>
    <p:sldId id="441" r:id="rId15"/>
    <p:sldId id="432" r:id="rId16"/>
    <p:sldId id="362" r:id="rId17"/>
    <p:sldId id="438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/>
    <p:restoredTop sz="94705"/>
  </p:normalViewPr>
  <p:slideViewPr>
    <p:cSldViewPr snapToGrid="0" snapToObjects="1">
      <p:cViewPr varScale="1">
        <p:scale>
          <a:sx n="115" d="100"/>
          <a:sy n="115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1E5C6-44F1-C546-B52F-0A230A7D1620}" type="doc">
      <dgm:prSet loTypeId="urn:microsoft.com/office/officeart/2005/8/layout/pList2" loCatId="" qsTypeId="urn:microsoft.com/office/officeart/2005/8/quickstyle/simple1" qsCatId="simple" csTypeId="urn:microsoft.com/office/officeart/2005/8/colors/colorful5" csCatId="colorful" phldr="1"/>
      <dgm:spPr/>
    </dgm:pt>
    <dgm:pt modelId="{E88A455E-0E34-CD4C-89A5-9157577A8F68}">
      <dgm:prSet phldrT="[Text]"/>
      <dgm:spPr/>
      <dgm:t>
        <a:bodyPr/>
        <a:lstStyle/>
        <a:p>
          <a:r>
            <a:rPr lang="en-US" dirty="0"/>
            <a:t>Student </a:t>
          </a:r>
        </a:p>
        <a:p>
          <a:r>
            <a:rPr lang="en-US" dirty="0"/>
            <a:t>Aid Index</a:t>
          </a:r>
        </a:p>
      </dgm:t>
    </dgm:pt>
    <dgm:pt modelId="{7F3253A2-00C7-F145-9C71-532BDFE6D8E1}" type="parTrans" cxnId="{A9BFE5CC-B3A1-834B-8F2C-22B4FF8A80D6}">
      <dgm:prSet/>
      <dgm:spPr/>
      <dgm:t>
        <a:bodyPr/>
        <a:lstStyle/>
        <a:p>
          <a:endParaRPr lang="en-US"/>
        </a:p>
      </dgm:t>
    </dgm:pt>
    <dgm:pt modelId="{D46413CA-AF65-234C-8779-687BCE982380}" type="sibTrans" cxnId="{A9BFE5CC-B3A1-834B-8F2C-22B4FF8A80D6}">
      <dgm:prSet/>
      <dgm:spPr/>
      <dgm:t>
        <a:bodyPr/>
        <a:lstStyle/>
        <a:p>
          <a:endParaRPr lang="en-US"/>
        </a:p>
      </dgm:t>
    </dgm:pt>
    <dgm:pt modelId="{0B0A9CB1-AAF7-FE46-BE4E-6580E154DC6A}">
      <dgm:prSet phldrT="[Text]"/>
      <dgm:spPr/>
      <dgm:t>
        <a:bodyPr/>
        <a:lstStyle/>
        <a:p>
          <a:r>
            <a:rPr lang="en-US" dirty="0"/>
            <a:t>Divorced</a:t>
          </a:r>
        </a:p>
        <a:p>
          <a:r>
            <a:rPr lang="en-US" dirty="0"/>
            <a:t>Families</a:t>
          </a:r>
        </a:p>
      </dgm:t>
    </dgm:pt>
    <dgm:pt modelId="{9616B171-AC04-3D47-908A-2CCD63075DA3}" type="parTrans" cxnId="{8EC2BF2C-45E5-CE47-AA0C-788085352623}">
      <dgm:prSet/>
      <dgm:spPr/>
      <dgm:t>
        <a:bodyPr/>
        <a:lstStyle/>
        <a:p>
          <a:endParaRPr lang="en-US"/>
        </a:p>
      </dgm:t>
    </dgm:pt>
    <dgm:pt modelId="{E7C8CFB6-73EA-3F4E-B15E-8958F6858702}" type="sibTrans" cxnId="{8EC2BF2C-45E5-CE47-AA0C-788085352623}">
      <dgm:prSet/>
      <dgm:spPr/>
      <dgm:t>
        <a:bodyPr/>
        <a:lstStyle/>
        <a:p>
          <a:endParaRPr lang="en-US"/>
        </a:p>
      </dgm:t>
    </dgm:pt>
    <dgm:pt modelId="{122FC17E-9BF3-9345-A2C9-3045B4204DA3}">
      <dgm:prSet phldrT="[Text]"/>
      <dgm:spPr/>
      <dgm:t>
        <a:bodyPr/>
        <a:lstStyle/>
        <a:p>
          <a:r>
            <a:rPr lang="en-US" dirty="0"/>
            <a:t>Formula</a:t>
          </a:r>
        </a:p>
      </dgm:t>
    </dgm:pt>
    <dgm:pt modelId="{85AD8EA8-F89E-0549-84C3-9B15CF89955C}" type="parTrans" cxnId="{25EE4B62-940F-FD4D-B7C4-8991A02A9C8B}">
      <dgm:prSet/>
      <dgm:spPr/>
      <dgm:t>
        <a:bodyPr/>
        <a:lstStyle/>
        <a:p>
          <a:endParaRPr lang="en-US"/>
        </a:p>
      </dgm:t>
    </dgm:pt>
    <dgm:pt modelId="{1D119CCC-98A4-8148-8995-4E60D2FA3715}" type="sibTrans" cxnId="{25EE4B62-940F-FD4D-B7C4-8991A02A9C8B}">
      <dgm:prSet/>
      <dgm:spPr/>
      <dgm:t>
        <a:bodyPr/>
        <a:lstStyle/>
        <a:p>
          <a:endParaRPr lang="en-US"/>
        </a:p>
      </dgm:t>
    </dgm:pt>
    <dgm:pt modelId="{576EF715-073F-244F-B0FA-FFF8F6B76537}" type="pres">
      <dgm:prSet presAssocID="{E491E5C6-44F1-C546-B52F-0A230A7D1620}" presName="Name0" presStyleCnt="0">
        <dgm:presLayoutVars>
          <dgm:dir/>
          <dgm:resizeHandles val="exact"/>
        </dgm:presLayoutVars>
      </dgm:prSet>
      <dgm:spPr/>
    </dgm:pt>
    <dgm:pt modelId="{C91C6F4D-1805-0A45-98B5-D896C2BFCCE9}" type="pres">
      <dgm:prSet presAssocID="{E491E5C6-44F1-C546-B52F-0A230A7D1620}" presName="bkgdShp" presStyleLbl="alignAccFollowNode1" presStyleIdx="0" presStyleCnt="1"/>
      <dgm:spPr/>
    </dgm:pt>
    <dgm:pt modelId="{2EAEF4F4-6DF3-514E-BD77-32C38A133189}" type="pres">
      <dgm:prSet presAssocID="{E491E5C6-44F1-C546-B52F-0A230A7D1620}" presName="linComp" presStyleCnt="0"/>
      <dgm:spPr/>
    </dgm:pt>
    <dgm:pt modelId="{17DC6A9F-4923-494E-B20C-C1B05E7B4B76}" type="pres">
      <dgm:prSet presAssocID="{E88A455E-0E34-CD4C-89A5-9157577A8F68}" presName="compNode" presStyleCnt="0"/>
      <dgm:spPr/>
    </dgm:pt>
    <dgm:pt modelId="{EBD9F210-4D60-9C4B-BB6A-A117893CA3B9}" type="pres">
      <dgm:prSet presAssocID="{E88A455E-0E34-CD4C-89A5-9157577A8F68}" presName="node" presStyleLbl="node1" presStyleIdx="0" presStyleCnt="3">
        <dgm:presLayoutVars>
          <dgm:bulletEnabled val="1"/>
        </dgm:presLayoutVars>
      </dgm:prSet>
      <dgm:spPr/>
    </dgm:pt>
    <dgm:pt modelId="{8F16B722-7857-0140-B11D-813AD6F0B7CD}" type="pres">
      <dgm:prSet presAssocID="{E88A455E-0E34-CD4C-89A5-9157577A8F68}" presName="invisiNode" presStyleLbl="node1" presStyleIdx="0" presStyleCnt="3"/>
      <dgm:spPr/>
    </dgm:pt>
    <dgm:pt modelId="{BF396B60-E0FC-BE49-AA83-24CC856AB97D}" type="pres">
      <dgm:prSet presAssocID="{E88A455E-0E34-CD4C-89A5-9157577A8F6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5107D37-B995-EC48-8341-3F843030549E}" type="pres">
      <dgm:prSet presAssocID="{D46413CA-AF65-234C-8779-687BCE982380}" presName="sibTrans" presStyleLbl="sibTrans2D1" presStyleIdx="0" presStyleCnt="0"/>
      <dgm:spPr/>
    </dgm:pt>
    <dgm:pt modelId="{3CD5C93A-6CA8-3440-8177-87FE3A938130}" type="pres">
      <dgm:prSet presAssocID="{0B0A9CB1-AAF7-FE46-BE4E-6580E154DC6A}" presName="compNode" presStyleCnt="0"/>
      <dgm:spPr/>
    </dgm:pt>
    <dgm:pt modelId="{1603ED06-843A-2343-B4B4-6C8B40DC357A}" type="pres">
      <dgm:prSet presAssocID="{0B0A9CB1-AAF7-FE46-BE4E-6580E154DC6A}" presName="node" presStyleLbl="node1" presStyleIdx="1" presStyleCnt="3">
        <dgm:presLayoutVars>
          <dgm:bulletEnabled val="1"/>
        </dgm:presLayoutVars>
      </dgm:prSet>
      <dgm:spPr/>
    </dgm:pt>
    <dgm:pt modelId="{9F120F57-4283-B744-9C2E-BD1FF5A3C0BA}" type="pres">
      <dgm:prSet presAssocID="{0B0A9CB1-AAF7-FE46-BE4E-6580E154DC6A}" presName="invisiNode" presStyleLbl="node1" presStyleIdx="1" presStyleCnt="3"/>
      <dgm:spPr/>
    </dgm:pt>
    <dgm:pt modelId="{45B2EAD5-20CA-A54E-9EE2-3ECF11D2C92F}" type="pres">
      <dgm:prSet presAssocID="{0B0A9CB1-AAF7-FE46-BE4E-6580E154DC6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A91E2D2-896A-934A-B91C-51EE5FD9ACDE}" type="pres">
      <dgm:prSet presAssocID="{E7C8CFB6-73EA-3F4E-B15E-8958F6858702}" presName="sibTrans" presStyleLbl="sibTrans2D1" presStyleIdx="0" presStyleCnt="0"/>
      <dgm:spPr/>
    </dgm:pt>
    <dgm:pt modelId="{24DA906F-F4B6-454A-B953-FEEEFC5C47D4}" type="pres">
      <dgm:prSet presAssocID="{122FC17E-9BF3-9345-A2C9-3045B4204DA3}" presName="compNode" presStyleCnt="0"/>
      <dgm:spPr/>
    </dgm:pt>
    <dgm:pt modelId="{046BDD8A-433A-C946-976C-7A32A654AAB6}" type="pres">
      <dgm:prSet presAssocID="{122FC17E-9BF3-9345-A2C9-3045B4204DA3}" presName="node" presStyleLbl="node1" presStyleIdx="2" presStyleCnt="3">
        <dgm:presLayoutVars>
          <dgm:bulletEnabled val="1"/>
        </dgm:presLayoutVars>
      </dgm:prSet>
      <dgm:spPr/>
    </dgm:pt>
    <dgm:pt modelId="{3A366F4E-568E-8748-A5FB-27164FB90E40}" type="pres">
      <dgm:prSet presAssocID="{122FC17E-9BF3-9345-A2C9-3045B4204DA3}" presName="invisiNode" presStyleLbl="node1" presStyleIdx="2" presStyleCnt="3"/>
      <dgm:spPr/>
    </dgm:pt>
    <dgm:pt modelId="{D21210E4-7111-5D43-B75F-089C88B1BCA0}" type="pres">
      <dgm:prSet presAssocID="{122FC17E-9BF3-9345-A2C9-3045B4204DA3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</dgm:ptLst>
  <dgm:cxnLst>
    <dgm:cxn modelId="{F1E75008-84CC-B041-8D97-91A5A68272CC}" type="presOf" srcId="{D46413CA-AF65-234C-8779-687BCE982380}" destId="{05107D37-B995-EC48-8341-3F843030549E}" srcOrd="0" destOrd="0" presId="urn:microsoft.com/office/officeart/2005/8/layout/pList2"/>
    <dgm:cxn modelId="{866A141D-3D76-D547-8FF8-D3B2215F29B0}" type="presOf" srcId="{E7C8CFB6-73EA-3F4E-B15E-8958F6858702}" destId="{0A91E2D2-896A-934A-B91C-51EE5FD9ACDE}" srcOrd="0" destOrd="0" presId="urn:microsoft.com/office/officeart/2005/8/layout/pList2"/>
    <dgm:cxn modelId="{8EC2BF2C-45E5-CE47-AA0C-788085352623}" srcId="{E491E5C6-44F1-C546-B52F-0A230A7D1620}" destId="{0B0A9CB1-AAF7-FE46-BE4E-6580E154DC6A}" srcOrd="1" destOrd="0" parTransId="{9616B171-AC04-3D47-908A-2CCD63075DA3}" sibTransId="{E7C8CFB6-73EA-3F4E-B15E-8958F6858702}"/>
    <dgm:cxn modelId="{25EE4B62-940F-FD4D-B7C4-8991A02A9C8B}" srcId="{E491E5C6-44F1-C546-B52F-0A230A7D1620}" destId="{122FC17E-9BF3-9345-A2C9-3045B4204DA3}" srcOrd="2" destOrd="0" parTransId="{85AD8EA8-F89E-0549-84C3-9B15CF89955C}" sibTransId="{1D119CCC-98A4-8148-8995-4E60D2FA3715}"/>
    <dgm:cxn modelId="{C494866B-AC8B-E74D-BD4D-DCFD8ACBEA22}" type="presOf" srcId="{122FC17E-9BF3-9345-A2C9-3045B4204DA3}" destId="{046BDD8A-433A-C946-976C-7A32A654AAB6}" srcOrd="0" destOrd="0" presId="urn:microsoft.com/office/officeart/2005/8/layout/pList2"/>
    <dgm:cxn modelId="{A2FCFC99-AF8E-DC4A-A98B-913B54654058}" type="presOf" srcId="{E88A455E-0E34-CD4C-89A5-9157577A8F68}" destId="{EBD9F210-4D60-9C4B-BB6A-A117893CA3B9}" srcOrd="0" destOrd="0" presId="urn:microsoft.com/office/officeart/2005/8/layout/pList2"/>
    <dgm:cxn modelId="{67AD01C9-1447-154B-ADAC-67B75E56916A}" type="presOf" srcId="{0B0A9CB1-AAF7-FE46-BE4E-6580E154DC6A}" destId="{1603ED06-843A-2343-B4B4-6C8B40DC357A}" srcOrd="0" destOrd="0" presId="urn:microsoft.com/office/officeart/2005/8/layout/pList2"/>
    <dgm:cxn modelId="{A9BFE5CC-B3A1-834B-8F2C-22B4FF8A80D6}" srcId="{E491E5C6-44F1-C546-B52F-0A230A7D1620}" destId="{E88A455E-0E34-CD4C-89A5-9157577A8F68}" srcOrd="0" destOrd="0" parTransId="{7F3253A2-00C7-F145-9C71-532BDFE6D8E1}" sibTransId="{D46413CA-AF65-234C-8779-687BCE982380}"/>
    <dgm:cxn modelId="{07BAC1EA-0CD0-C643-954D-B98F0C0686D3}" type="presOf" srcId="{E491E5C6-44F1-C546-B52F-0A230A7D1620}" destId="{576EF715-073F-244F-B0FA-FFF8F6B76537}" srcOrd="0" destOrd="0" presId="urn:microsoft.com/office/officeart/2005/8/layout/pList2"/>
    <dgm:cxn modelId="{E82B2FD5-57DE-3549-BAC6-0D0CB3CEFA41}" type="presParOf" srcId="{576EF715-073F-244F-B0FA-FFF8F6B76537}" destId="{C91C6F4D-1805-0A45-98B5-D896C2BFCCE9}" srcOrd="0" destOrd="0" presId="urn:microsoft.com/office/officeart/2005/8/layout/pList2"/>
    <dgm:cxn modelId="{E83DF596-33C5-1E40-A573-67FB80A77E80}" type="presParOf" srcId="{576EF715-073F-244F-B0FA-FFF8F6B76537}" destId="{2EAEF4F4-6DF3-514E-BD77-32C38A133189}" srcOrd="1" destOrd="0" presId="urn:microsoft.com/office/officeart/2005/8/layout/pList2"/>
    <dgm:cxn modelId="{2D2B2EB6-FC53-E74C-AB62-330F528EE75F}" type="presParOf" srcId="{2EAEF4F4-6DF3-514E-BD77-32C38A133189}" destId="{17DC6A9F-4923-494E-B20C-C1B05E7B4B76}" srcOrd="0" destOrd="0" presId="urn:microsoft.com/office/officeart/2005/8/layout/pList2"/>
    <dgm:cxn modelId="{166FA897-E1E1-FD4E-8428-D8368E0A84D4}" type="presParOf" srcId="{17DC6A9F-4923-494E-B20C-C1B05E7B4B76}" destId="{EBD9F210-4D60-9C4B-BB6A-A117893CA3B9}" srcOrd="0" destOrd="0" presId="urn:microsoft.com/office/officeart/2005/8/layout/pList2"/>
    <dgm:cxn modelId="{539B01D8-635D-854B-AAF7-AD0597F49F14}" type="presParOf" srcId="{17DC6A9F-4923-494E-B20C-C1B05E7B4B76}" destId="{8F16B722-7857-0140-B11D-813AD6F0B7CD}" srcOrd="1" destOrd="0" presId="urn:microsoft.com/office/officeart/2005/8/layout/pList2"/>
    <dgm:cxn modelId="{981519F1-0C7E-C54D-A069-686FF81A3B25}" type="presParOf" srcId="{17DC6A9F-4923-494E-B20C-C1B05E7B4B76}" destId="{BF396B60-E0FC-BE49-AA83-24CC856AB97D}" srcOrd="2" destOrd="0" presId="urn:microsoft.com/office/officeart/2005/8/layout/pList2"/>
    <dgm:cxn modelId="{E4895EA5-4182-DE41-849F-F4D4ADCBE22F}" type="presParOf" srcId="{2EAEF4F4-6DF3-514E-BD77-32C38A133189}" destId="{05107D37-B995-EC48-8341-3F843030549E}" srcOrd="1" destOrd="0" presId="urn:microsoft.com/office/officeart/2005/8/layout/pList2"/>
    <dgm:cxn modelId="{0581374E-27F3-4E4A-8258-5FC738D27007}" type="presParOf" srcId="{2EAEF4F4-6DF3-514E-BD77-32C38A133189}" destId="{3CD5C93A-6CA8-3440-8177-87FE3A938130}" srcOrd="2" destOrd="0" presId="urn:microsoft.com/office/officeart/2005/8/layout/pList2"/>
    <dgm:cxn modelId="{24209CF9-5AE5-5A43-9C6B-43AE7A3D7E5F}" type="presParOf" srcId="{3CD5C93A-6CA8-3440-8177-87FE3A938130}" destId="{1603ED06-843A-2343-B4B4-6C8B40DC357A}" srcOrd="0" destOrd="0" presId="urn:microsoft.com/office/officeart/2005/8/layout/pList2"/>
    <dgm:cxn modelId="{1B6B9F9A-969D-B541-B6DA-179A098666EF}" type="presParOf" srcId="{3CD5C93A-6CA8-3440-8177-87FE3A938130}" destId="{9F120F57-4283-B744-9C2E-BD1FF5A3C0BA}" srcOrd="1" destOrd="0" presId="urn:microsoft.com/office/officeart/2005/8/layout/pList2"/>
    <dgm:cxn modelId="{2C0F4818-2A9A-E04E-A83E-E5887F9A7193}" type="presParOf" srcId="{3CD5C93A-6CA8-3440-8177-87FE3A938130}" destId="{45B2EAD5-20CA-A54E-9EE2-3ECF11D2C92F}" srcOrd="2" destOrd="0" presId="urn:microsoft.com/office/officeart/2005/8/layout/pList2"/>
    <dgm:cxn modelId="{1D593219-1D96-1445-80D3-5B21AFA8FAC5}" type="presParOf" srcId="{2EAEF4F4-6DF3-514E-BD77-32C38A133189}" destId="{0A91E2D2-896A-934A-B91C-51EE5FD9ACDE}" srcOrd="3" destOrd="0" presId="urn:microsoft.com/office/officeart/2005/8/layout/pList2"/>
    <dgm:cxn modelId="{862D9D3E-072D-774D-A10B-C22BF86C3D43}" type="presParOf" srcId="{2EAEF4F4-6DF3-514E-BD77-32C38A133189}" destId="{24DA906F-F4B6-454A-B953-FEEEFC5C47D4}" srcOrd="4" destOrd="0" presId="urn:microsoft.com/office/officeart/2005/8/layout/pList2"/>
    <dgm:cxn modelId="{82353595-71B9-CC4B-A643-EDDA70DC358E}" type="presParOf" srcId="{24DA906F-F4B6-454A-B953-FEEEFC5C47D4}" destId="{046BDD8A-433A-C946-976C-7A32A654AAB6}" srcOrd="0" destOrd="0" presId="urn:microsoft.com/office/officeart/2005/8/layout/pList2"/>
    <dgm:cxn modelId="{EA923826-F764-C442-AC70-97CE5799C062}" type="presParOf" srcId="{24DA906F-F4B6-454A-B953-FEEEFC5C47D4}" destId="{3A366F4E-568E-8748-A5FB-27164FB90E40}" srcOrd="1" destOrd="0" presId="urn:microsoft.com/office/officeart/2005/8/layout/pList2"/>
    <dgm:cxn modelId="{0206473E-C613-EF44-B0D3-07B768D06E9C}" type="presParOf" srcId="{24DA906F-F4B6-454A-B953-FEEEFC5C47D4}" destId="{D21210E4-7111-5D43-B75F-089C88B1BCA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1CDD5-3ABE-444D-9DCC-5862AA579A45}" type="doc">
      <dgm:prSet loTypeId="urn:microsoft.com/office/officeart/2005/8/layout/arrow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C992F5-A2CA-C94E-B0FF-CEB418684019}">
      <dgm:prSet phldrT="[Text]"/>
      <dgm:spPr/>
      <dgm:t>
        <a:bodyPr/>
        <a:lstStyle/>
        <a:p>
          <a:r>
            <a:rPr lang="en-US" dirty="0"/>
            <a:t>Income protection allowance</a:t>
          </a:r>
        </a:p>
      </dgm:t>
    </dgm:pt>
    <dgm:pt modelId="{C0EA76D6-1DC0-AA49-9964-4E24674344B0}" type="parTrans" cxnId="{6712135F-6069-4343-B2A6-C25D63AFE311}">
      <dgm:prSet/>
      <dgm:spPr/>
      <dgm:t>
        <a:bodyPr/>
        <a:lstStyle/>
        <a:p>
          <a:endParaRPr lang="en-US"/>
        </a:p>
      </dgm:t>
    </dgm:pt>
    <dgm:pt modelId="{6E100B1E-1847-D243-8C23-23446A43DDD4}" type="sibTrans" cxnId="{6712135F-6069-4343-B2A6-C25D63AFE311}">
      <dgm:prSet/>
      <dgm:spPr/>
      <dgm:t>
        <a:bodyPr/>
        <a:lstStyle/>
        <a:p>
          <a:endParaRPr lang="en-US"/>
        </a:p>
      </dgm:t>
    </dgm:pt>
    <dgm:pt modelId="{738D5CC8-3D54-A642-9BC7-0AE56AD7AE49}">
      <dgm:prSet phldrT="[Text]"/>
      <dgm:spPr/>
      <dgm:t>
        <a:bodyPr/>
        <a:lstStyle/>
        <a:p>
          <a:r>
            <a:rPr lang="en-US" dirty="0"/>
            <a:t>Asset Protection Formula</a:t>
          </a:r>
        </a:p>
      </dgm:t>
    </dgm:pt>
    <dgm:pt modelId="{A4BFD109-E03F-5A4D-A242-4C4494558EAC}" type="parTrans" cxnId="{3D9A6BD5-C6AE-FC4C-949C-33ED16AFD16B}">
      <dgm:prSet/>
      <dgm:spPr/>
      <dgm:t>
        <a:bodyPr/>
        <a:lstStyle/>
        <a:p>
          <a:endParaRPr lang="en-US"/>
        </a:p>
      </dgm:t>
    </dgm:pt>
    <dgm:pt modelId="{6A25D6AE-6D0E-A942-9BDA-25B6D8B734BC}" type="sibTrans" cxnId="{3D9A6BD5-C6AE-FC4C-949C-33ED16AFD16B}">
      <dgm:prSet/>
      <dgm:spPr/>
      <dgm:t>
        <a:bodyPr/>
        <a:lstStyle/>
        <a:p>
          <a:endParaRPr lang="en-US"/>
        </a:p>
      </dgm:t>
    </dgm:pt>
    <dgm:pt modelId="{4EC28807-1EAB-DB4B-A9D7-5E3F384C955C}" type="pres">
      <dgm:prSet presAssocID="{5B41CDD5-3ABE-444D-9DCC-5862AA579A45}" presName="compositeShape" presStyleCnt="0">
        <dgm:presLayoutVars>
          <dgm:chMax val="2"/>
          <dgm:dir/>
          <dgm:resizeHandles val="exact"/>
        </dgm:presLayoutVars>
      </dgm:prSet>
      <dgm:spPr/>
    </dgm:pt>
    <dgm:pt modelId="{F06BFF00-3627-024A-BE77-E4B5E1BFD3D2}" type="pres">
      <dgm:prSet presAssocID="{70C992F5-A2CA-C94E-B0FF-CEB418684019}" presName="upArrow" presStyleLbl="node1" presStyleIdx="0" presStyleCnt="2"/>
      <dgm:spPr/>
    </dgm:pt>
    <dgm:pt modelId="{EAED5825-D888-0A47-9ED9-B8C63171DE8C}" type="pres">
      <dgm:prSet presAssocID="{70C992F5-A2CA-C94E-B0FF-CEB41868401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54724A0-CC88-4F41-B988-C7B04564F3A7}" type="pres">
      <dgm:prSet presAssocID="{738D5CC8-3D54-A642-9BC7-0AE56AD7AE49}" presName="downArrow" presStyleLbl="node1" presStyleIdx="1" presStyleCnt="2"/>
      <dgm:spPr/>
    </dgm:pt>
    <dgm:pt modelId="{5F0D79A5-12D5-FF44-A43D-C15A3A159030}" type="pres">
      <dgm:prSet presAssocID="{738D5CC8-3D54-A642-9BC7-0AE56AD7AE4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7F35C54-7CEC-3049-8FD9-01A238550448}" type="presOf" srcId="{70C992F5-A2CA-C94E-B0FF-CEB418684019}" destId="{EAED5825-D888-0A47-9ED9-B8C63171DE8C}" srcOrd="0" destOrd="0" presId="urn:microsoft.com/office/officeart/2005/8/layout/arrow4"/>
    <dgm:cxn modelId="{6712135F-6069-4343-B2A6-C25D63AFE311}" srcId="{5B41CDD5-3ABE-444D-9DCC-5862AA579A45}" destId="{70C992F5-A2CA-C94E-B0FF-CEB418684019}" srcOrd="0" destOrd="0" parTransId="{C0EA76D6-1DC0-AA49-9964-4E24674344B0}" sibTransId="{6E100B1E-1847-D243-8C23-23446A43DDD4}"/>
    <dgm:cxn modelId="{B4A2C562-4970-8249-8C2D-17CF2CEA927C}" type="presOf" srcId="{738D5CC8-3D54-A642-9BC7-0AE56AD7AE49}" destId="{5F0D79A5-12D5-FF44-A43D-C15A3A159030}" srcOrd="0" destOrd="0" presId="urn:microsoft.com/office/officeart/2005/8/layout/arrow4"/>
    <dgm:cxn modelId="{5BAB3B84-99FF-A347-AB08-D6686F145AB4}" type="presOf" srcId="{5B41CDD5-3ABE-444D-9DCC-5862AA579A45}" destId="{4EC28807-1EAB-DB4B-A9D7-5E3F384C955C}" srcOrd="0" destOrd="0" presId="urn:microsoft.com/office/officeart/2005/8/layout/arrow4"/>
    <dgm:cxn modelId="{3D9A6BD5-C6AE-FC4C-949C-33ED16AFD16B}" srcId="{5B41CDD5-3ABE-444D-9DCC-5862AA579A45}" destId="{738D5CC8-3D54-A642-9BC7-0AE56AD7AE49}" srcOrd="1" destOrd="0" parTransId="{A4BFD109-E03F-5A4D-A242-4C4494558EAC}" sibTransId="{6A25D6AE-6D0E-A942-9BDA-25B6D8B734BC}"/>
    <dgm:cxn modelId="{21E500CE-52E9-F543-A97F-5301B16FDAA4}" type="presParOf" srcId="{4EC28807-1EAB-DB4B-A9D7-5E3F384C955C}" destId="{F06BFF00-3627-024A-BE77-E4B5E1BFD3D2}" srcOrd="0" destOrd="0" presId="urn:microsoft.com/office/officeart/2005/8/layout/arrow4"/>
    <dgm:cxn modelId="{16BD94F4-C532-2842-87E8-7812414DB1F8}" type="presParOf" srcId="{4EC28807-1EAB-DB4B-A9D7-5E3F384C955C}" destId="{EAED5825-D888-0A47-9ED9-B8C63171DE8C}" srcOrd="1" destOrd="0" presId="urn:microsoft.com/office/officeart/2005/8/layout/arrow4"/>
    <dgm:cxn modelId="{5C22D94E-811B-464E-B518-3A613C29552A}" type="presParOf" srcId="{4EC28807-1EAB-DB4B-A9D7-5E3F384C955C}" destId="{F54724A0-CC88-4F41-B988-C7B04564F3A7}" srcOrd="2" destOrd="0" presId="urn:microsoft.com/office/officeart/2005/8/layout/arrow4"/>
    <dgm:cxn modelId="{155BAB92-3F59-2F48-B706-28001C1426DB}" type="presParOf" srcId="{4EC28807-1EAB-DB4B-A9D7-5E3F384C955C}" destId="{5F0D79A5-12D5-FF44-A43D-C15A3A15903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6F4D-1805-0A45-98B5-D896C2BFCCE9}">
      <dsp:nvSpPr>
        <dsp:cNvPr id="0" name=""/>
        <dsp:cNvSpPr/>
      </dsp:nvSpPr>
      <dsp:spPr>
        <a:xfrm>
          <a:off x="0" y="0"/>
          <a:ext cx="11645660" cy="2450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6B60-E0FC-BE49-AA83-24CC856AB97D}">
      <dsp:nvSpPr>
        <dsp:cNvPr id="0" name=""/>
        <dsp:cNvSpPr/>
      </dsp:nvSpPr>
      <dsp:spPr>
        <a:xfrm>
          <a:off x="349369" y="326774"/>
          <a:ext cx="3420912" cy="17972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F210-4D60-9C4B-BB6A-A117893CA3B9}">
      <dsp:nvSpPr>
        <dsp:cNvPr id="0" name=""/>
        <dsp:cNvSpPr/>
      </dsp:nvSpPr>
      <dsp:spPr>
        <a:xfrm rot="10800000">
          <a:off x="349369" y="2450806"/>
          <a:ext cx="3420912" cy="29954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Student </a:t>
          </a: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Aid Index</a:t>
          </a:r>
        </a:p>
      </dsp:txBody>
      <dsp:txXfrm rot="10800000">
        <a:off x="441489" y="2450806"/>
        <a:ext cx="3236672" cy="2903309"/>
      </dsp:txXfrm>
    </dsp:sp>
    <dsp:sp modelId="{45B2EAD5-20CA-A54E-9EE2-3ECF11D2C92F}">
      <dsp:nvSpPr>
        <dsp:cNvPr id="0" name=""/>
        <dsp:cNvSpPr/>
      </dsp:nvSpPr>
      <dsp:spPr>
        <a:xfrm>
          <a:off x="4112373" y="326774"/>
          <a:ext cx="3420912" cy="17972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3ED06-843A-2343-B4B4-6C8B40DC357A}">
      <dsp:nvSpPr>
        <dsp:cNvPr id="0" name=""/>
        <dsp:cNvSpPr/>
      </dsp:nvSpPr>
      <dsp:spPr>
        <a:xfrm rot="10800000">
          <a:off x="4112373" y="2450806"/>
          <a:ext cx="3420912" cy="29954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Divorced</a:t>
          </a: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Families</a:t>
          </a:r>
        </a:p>
      </dsp:txBody>
      <dsp:txXfrm rot="10800000">
        <a:off x="4204493" y="2450806"/>
        <a:ext cx="3236672" cy="2903309"/>
      </dsp:txXfrm>
    </dsp:sp>
    <dsp:sp modelId="{D21210E4-7111-5D43-B75F-089C88B1BCA0}">
      <dsp:nvSpPr>
        <dsp:cNvPr id="0" name=""/>
        <dsp:cNvSpPr/>
      </dsp:nvSpPr>
      <dsp:spPr>
        <a:xfrm>
          <a:off x="7875377" y="326774"/>
          <a:ext cx="3420912" cy="17972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BDD8A-433A-C946-976C-7A32A654AAB6}">
      <dsp:nvSpPr>
        <dsp:cNvPr id="0" name=""/>
        <dsp:cNvSpPr/>
      </dsp:nvSpPr>
      <dsp:spPr>
        <a:xfrm rot="10800000">
          <a:off x="7875377" y="2450806"/>
          <a:ext cx="3420912" cy="29954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Formula</a:t>
          </a:r>
        </a:p>
      </dsp:txBody>
      <dsp:txXfrm rot="10800000">
        <a:off x="7967497" y="2450806"/>
        <a:ext cx="3236672" cy="2903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F00-3627-024A-BE77-E4B5E1BFD3D2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D5825-D888-0A47-9ED9-B8C63171DE8C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Income protection allowance</a:t>
          </a:r>
        </a:p>
      </dsp:txBody>
      <dsp:txXfrm>
        <a:off x="2767177" y="0"/>
        <a:ext cx="4551680" cy="2600960"/>
      </dsp:txXfrm>
    </dsp:sp>
    <dsp:sp modelId="{F54724A0-CC88-4F41-B988-C7B04564F3A7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D79A5-12D5-FF44-A43D-C15A3A159030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Asset Protection Formula</a:t>
          </a:r>
        </a:p>
      </dsp:txBody>
      <dsp:txXfrm>
        <a:off x="3571849" y="2817706"/>
        <a:ext cx="4551680" cy="260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77EF6-7C5B-BF48-915C-A577A55DB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5D4EE-18FE-F743-9EF7-D039F212E8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DEC5-0CEB-3E44-92E4-8221DC61501E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E37F1-C1AC-D144-A679-49041444D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B4951-89A5-5243-A037-D54C752D8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EB5C-4292-FA45-BA8C-29ACD525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7B6E-630D-E140-A3D6-E1060064A5D4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3F08-F5EE-D54C-85E7-BD6BB0B4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991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417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9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93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 to -1500 which means a student could get aid over the actual COA of a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reduced from 108 down to 36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62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divorce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support timing is the prior tax year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3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While technically the formula is unchanged, the factors influencing this number continue to shift bringing the overall number down once again – continuing trend over the last 10-15 years.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90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8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B0E2-6922-1D46-A337-0F937862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A800-456F-F446-A7B1-E368DF655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9DD8-AA85-9A4B-ACEF-9CDC6D80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ADB4-6561-CD4B-8D86-3BE887D4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54-9FB5-B74D-ACEA-D424830A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991C-4978-3647-9015-291BCFFD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9B6C-8C10-9C4E-8FC5-1DE07DBA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B52A-46D2-1E4B-A3A1-DDB667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46FA-1121-4E4D-AFAE-E447B8FB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D0DF-C900-1747-A79C-4FE9804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EF05-D917-F84E-A4C0-8E884DE0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8A896-F01B-C44C-9A69-FACA6F51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A007-EB4B-294E-98BC-A5D9C38B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3CDC-B338-614D-9926-BC7F48B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83B8-D658-F548-8988-B7E7043F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765-C705-5345-BE79-6DAE65BC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5A73-6857-DD41-9343-2FBE1802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EBB05-524D-F54D-8C40-C7047CE6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E76DC-5900-6B47-B8C4-B77A75EB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45D9-0E56-E84E-AF45-26EA78CF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2B28-CE19-4C44-9CDB-6C217A6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54A4-5363-9D4B-B84F-D4678D90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1F0C-E559-0F4B-85AD-8CB3383C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575B-EC0B-CE4E-A6AE-949EFB4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04A5-FDBD-0941-805F-DA6BAB1B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F3CF-D283-D449-AC19-1435BE1E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E332-18A9-8048-AD4D-175499BF8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25F4D-C9F7-C94C-AE26-38DC0074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309F-B788-634D-9203-3AE10B89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A12B-20CA-7242-A34E-62695FC7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70F49-E955-4548-8AB4-420EF5D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349B-34AD-1443-9E8D-9326FF85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0EF92-D61C-CA47-912E-7635883A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D5B8B-83EF-1243-9F9E-33D4DBD2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5058D-ED82-2147-AF50-3D88CA6A7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3DFD5-8B1E-D745-8842-6916E33E6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F3F90-9D35-C846-B782-D3A9ED64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44B48-DBA2-D048-A0F5-1BB40859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5F38B-7B56-634E-97A4-2FE17FAB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86C8-9F10-A648-BEEF-5E0526C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7A414-6D73-C64C-8790-A1DA3E0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C5E9A-B472-7143-BFCF-FCE5CC70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BD0D3-E1A4-5048-8F74-DA9AB98D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C0FAF-4C7D-AA47-8FA1-5774EA57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75EE2-B106-B849-846A-5F8F35B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76E8-7AB6-1C42-AFF2-8F427E4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04EE-0DDB-8543-B46B-082EB146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DC2D-712F-7E48-A941-0973F4E7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77A28-0236-A34B-A45D-E32C93CC9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8C17-6DD1-944C-9B79-DB582B5A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25510-7DA2-014A-BA11-67194ECF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134F-EFEC-2646-85C7-2D054B10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C4FB-A24A-354A-B276-6569BF49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DD6CE-2721-8241-8EEB-55B68272A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A66F0-8458-DC44-A029-B624C47D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71B90-D3F1-494B-931E-E9DB6123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3413-3467-A842-B6BF-80549DE6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E7FC-B9B5-6544-A288-50EB0AE7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2A3AA-6BC2-EB42-ACC9-4F9C5AF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14E01-11FD-8049-87CF-FC328374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A9AF-EC88-F440-99B1-AC45DDA4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02C6-0868-6041-ACE6-A0E6513BAD0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8C9F-58E1-7140-89B7-A3A6E38F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805B-7B77-6A4A-85E6-12FB1ACB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0654CD-1B6E-514D-90F9-D696C2FE2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9544"/>
            <a:ext cx="12203862" cy="7034656"/>
          </a:xfrm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94593" y="5364292"/>
            <a:ext cx="573905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0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  <a:p>
            <a:pPr>
              <a:buSzPct val="25000"/>
            </a:pPr>
            <a:r>
              <a:rPr lang="en-US" sz="2000" i="1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cwittman@collegeinsidetrack.com</a:t>
            </a:r>
            <a:endParaRPr lang="en-US" sz="2000" i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94593" y="5286359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2" y="-62706"/>
            <a:ext cx="12191998" cy="1690688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FAFSA Changes and its Impact to Families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Formula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</a:t>
            </a:r>
            <a:endParaRPr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72651D-6574-3C4D-95F2-C8889CBA823F}"/>
              </a:ext>
            </a:extLst>
          </p:cNvPr>
          <p:cNvGraphicFramePr/>
          <p:nvPr/>
        </p:nvGraphicFramePr>
        <p:xfrm>
          <a:off x="3812051" y="536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7630B5-6A05-A041-972B-5FE04BC86AD4}"/>
              </a:ext>
            </a:extLst>
          </p:cNvPr>
          <p:cNvSpPr txBox="1"/>
          <p:nvPr/>
        </p:nvSpPr>
        <p:spPr>
          <a:xfrm>
            <a:off x="4640989" y="1495626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9D9F0-1FB9-B84E-B93C-921EB8B24F18}"/>
              </a:ext>
            </a:extLst>
          </p:cNvPr>
          <p:cNvSpPr txBox="1"/>
          <p:nvPr/>
        </p:nvSpPr>
        <p:spPr>
          <a:xfrm>
            <a:off x="5322707" y="4578124"/>
            <a:ext cx="1596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Down now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$6-7K</a:t>
            </a:r>
          </a:p>
        </p:txBody>
      </p:sp>
    </p:spTree>
    <p:extLst>
      <p:ext uri="{BB962C8B-B14F-4D97-AF65-F5344CB8AC3E}">
        <p14:creationId xmlns:p14="http://schemas.microsoft.com/office/powerpoint/2010/main" val="22041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B308-E2F5-B948-BC14-A6B69816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14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 years ago, a family could shelter $52,400 in assets, today that number is $6-7K (down from $11,900)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6211F-54E3-6A44-853B-CDB403FAA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53" y="1485734"/>
            <a:ext cx="10402956" cy="5279500"/>
          </a:xfrm>
        </p:spPr>
      </p:pic>
    </p:spTree>
    <p:extLst>
      <p:ext uri="{BB962C8B-B14F-4D97-AF65-F5344CB8AC3E}">
        <p14:creationId xmlns:p14="http://schemas.microsoft.com/office/powerpoint/2010/main" val="21593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239D-5AA0-3D40-83F0-ECBDE712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3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over focusing on “need” means people blind themselves to the best options to reduce cost!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A6C8-EE6B-E944-B2BB-E98F0CF6F014}"/>
              </a:ext>
            </a:extLst>
          </p:cNvPr>
          <p:cNvSpPr txBox="1"/>
          <p:nvPr/>
        </p:nvSpPr>
        <p:spPr>
          <a:xfrm>
            <a:off x="5054896" y="6138333"/>
            <a:ext cx="638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251A3-4357-A94D-A76B-361F7403B15D}"/>
              </a:ext>
            </a:extLst>
          </p:cNvPr>
          <p:cNvGrpSpPr/>
          <p:nvPr/>
        </p:nvGrpSpPr>
        <p:grpSpPr>
          <a:xfrm>
            <a:off x="225287" y="1466963"/>
            <a:ext cx="11834191" cy="1689328"/>
            <a:chOff x="225287" y="1466963"/>
            <a:chExt cx="11834191" cy="168932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3EFD3E1-BC4D-154F-A3BF-68363F792BB8}"/>
                </a:ext>
              </a:extLst>
            </p:cNvPr>
            <p:cNvSpPr/>
            <p:nvPr/>
          </p:nvSpPr>
          <p:spPr>
            <a:xfrm>
              <a:off x="225287" y="1466963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High Net worth families should still fill out their FAFSA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B8F4A04-4565-8947-AF1A-16102286C3F5}"/>
                </a:ext>
              </a:extLst>
            </p:cNvPr>
            <p:cNvSpPr/>
            <p:nvPr/>
          </p:nvSpPr>
          <p:spPr>
            <a:xfrm>
              <a:off x="394219" y="1621080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5000" b="-3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C8C3C-C0D6-BF40-AD93-3F42140969FF}"/>
              </a:ext>
            </a:extLst>
          </p:cNvPr>
          <p:cNvGrpSpPr/>
          <p:nvPr/>
        </p:nvGrpSpPr>
        <p:grpSpPr>
          <a:xfrm>
            <a:off x="225287" y="3310409"/>
            <a:ext cx="11834191" cy="1689328"/>
            <a:chOff x="225287" y="3310409"/>
            <a:chExt cx="11834191" cy="168932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B11470-F916-534C-80DC-1428E7197A5C}"/>
                </a:ext>
              </a:extLst>
            </p:cNvPr>
            <p:cNvSpPr/>
            <p:nvPr/>
          </p:nvSpPr>
          <p:spPr>
            <a:xfrm>
              <a:off x="225287" y="3310409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Looking for ways to “reduce” assets doesn’t generally work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71CC04-5351-2F41-85B6-95A615AB9D7C}"/>
                </a:ext>
              </a:extLst>
            </p:cNvPr>
            <p:cNvSpPr/>
            <p:nvPr/>
          </p:nvSpPr>
          <p:spPr>
            <a:xfrm>
              <a:off x="369865" y="3467490"/>
              <a:ext cx="2366838" cy="1351462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/>
              <a:srcRect/>
              <a:stretch>
                <a:fillRect t="-20842" b="-10715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364820"/>
                <a:satOff val="-11474"/>
                <a:lumOff val="-19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4EB437-815E-844E-B456-401305A04518}"/>
              </a:ext>
            </a:extLst>
          </p:cNvPr>
          <p:cNvGrpSpPr/>
          <p:nvPr/>
        </p:nvGrpSpPr>
        <p:grpSpPr>
          <a:xfrm>
            <a:off x="225287" y="5168671"/>
            <a:ext cx="11834191" cy="1689328"/>
            <a:chOff x="225287" y="5168671"/>
            <a:chExt cx="11834191" cy="168932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C2BFAF-2F73-0048-B878-4F94A41F8527}"/>
                </a:ext>
              </a:extLst>
            </p:cNvPr>
            <p:cNvSpPr/>
            <p:nvPr/>
          </p:nvSpPr>
          <p:spPr>
            <a:xfrm>
              <a:off x="225287" y="5168671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Assets only account for 5.64% of the formula, their impact is minimal compared to income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DC67350-83C7-8F4E-A716-583B22B942E2}"/>
                </a:ext>
              </a:extLst>
            </p:cNvPr>
            <p:cNvSpPr/>
            <p:nvPr/>
          </p:nvSpPr>
          <p:spPr>
            <a:xfrm>
              <a:off x="394219" y="5337604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2000" b="-4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6729641"/>
                <a:satOff val="-22947"/>
                <a:lumOff val="-382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335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3290E3-ED61-4282-B682-A0D6D9784DC6}"/>
              </a:ext>
            </a:extLst>
          </p:cNvPr>
          <p:cNvSpPr/>
          <p:nvPr/>
        </p:nvSpPr>
        <p:spPr>
          <a:xfrm>
            <a:off x="0" y="36512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Anatomy of 1 College’s Merit Aid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7F4C3C-33B8-184D-B5E7-125F3305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094566"/>
            <a:ext cx="11698941" cy="4351338"/>
          </a:xfrm>
        </p:spPr>
        <p:txBody>
          <a:bodyPr>
            <a:normAutofit fontScale="92500"/>
          </a:bodyPr>
          <a:lstStyle/>
          <a:p>
            <a:pPr indent="-342900">
              <a:spcBef>
                <a:spcPts val="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Demonstrated Interest                                              $3,000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Lives out of state                                                        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Every “A” on the transcript                                       $62 per “A”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Rigorous class                                                             $400 for every AP, IB,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etc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Increase ACT score                                                    $425 per point above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avg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                                                    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                                                                  $2,500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Essay                                                                            $1,100-8,500 for excellent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E2A192E-6943-3F4D-8297-0053B2595C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1FFB9-CE67-6845-9FD5-087C3CAD4EA4}"/>
              </a:ext>
            </a:extLst>
          </p:cNvPr>
          <p:cNvSpPr txBox="1"/>
          <p:nvPr/>
        </p:nvSpPr>
        <p:spPr>
          <a:xfrm>
            <a:off x="385762" y="214314"/>
            <a:ext cx="865822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Why Discuss This 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CC8B3-F2E5-5E41-9F76-7109532B4F11}"/>
              </a:ext>
            </a:extLst>
          </p:cNvPr>
          <p:cNvSpPr txBox="1"/>
          <p:nvPr/>
        </p:nvSpPr>
        <p:spPr>
          <a:xfrm>
            <a:off x="571500" y="2400300"/>
            <a:ext cx="10958512" cy="353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First FAFSA impacted – Fall of 2022 for 2023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Current sophomore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Income is a 2 year look back so 2021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College students in school in the fall of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0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609600" y="1690688"/>
            <a:ext cx="10948516" cy="67983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is the most expensive education?</a:t>
            </a:r>
          </a:p>
          <a:p>
            <a:pPr marL="457200" lvl="1" indent="0">
              <a:spcBef>
                <a:spcPts val="720"/>
              </a:spcBef>
              <a:buSzPct val="64999"/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CB017-23FF-6A4A-AFA4-BA0BE7C75C74}"/>
              </a:ext>
            </a:extLst>
          </p:cNvPr>
          <p:cNvSpPr/>
          <p:nvPr/>
        </p:nvSpPr>
        <p:spPr>
          <a:xfrm flipH="1">
            <a:off x="137160" y="0"/>
            <a:ext cx="822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3F422-3754-B347-82FB-29632D9FBBEE}"/>
              </a:ext>
            </a:extLst>
          </p:cNvPr>
          <p:cNvSpPr txBox="1"/>
          <p:nvPr/>
        </p:nvSpPr>
        <p:spPr>
          <a:xfrm>
            <a:off x="4313117" y="2370519"/>
            <a:ext cx="39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one that never gets completed!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3D07-9808-C747-9E7D-2406F38CD1E5}"/>
              </a:ext>
            </a:extLst>
          </p:cNvPr>
          <p:cNvSpPr/>
          <p:nvPr/>
        </p:nvSpPr>
        <p:spPr>
          <a:xfrm>
            <a:off x="2337816" y="3163521"/>
            <a:ext cx="8305800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14%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25%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38%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50%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308100" y="1040512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9CB8F20-C0D4-44F4-B258-5C5684BBB682}"/>
              </a:ext>
            </a:extLst>
          </p:cNvPr>
          <p:cNvSpPr/>
          <p:nvPr/>
        </p:nvSpPr>
        <p:spPr>
          <a:xfrm>
            <a:off x="9187680" y="492679"/>
            <a:ext cx="2057400" cy="2044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40DA25-0208-44E4-8226-568742DE36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7000" y="3272366"/>
          <a:ext cx="9029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1616390986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75960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/>
                        <a:t>Average Cost of 1 Transfer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/>
                        <a:t>$14,000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3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Cost for 2 transfers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$24,000*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39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DDA5F5-B6F1-461D-A7AB-E66C135FBA47}"/>
              </a:ext>
            </a:extLst>
          </p:cNvPr>
          <p:cNvSpPr txBox="1"/>
          <p:nvPr/>
        </p:nvSpPr>
        <p:spPr>
          <a:xfrm>
            <a:off x="1613814" y="4996771"/>
            <a:ext cx="859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26221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372065" y="1926041"/>
            <a:ext cx="10815145" cy="3119852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Identify families with a sophomore or junior and bring us in to do a free family college consultation – right timing is IMPORTANT!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Monthly content to use on your social media, newsletters, etc.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Client events</a:t>
            </a:r>
          </a:p>
          <a:p>
            <a:pPr>
              <a:spcBef>
                <a:spcPts val="640"/>
              </a:spcBef>
              <a:buClr>
                <a:schemeClr val="tx1"/>
              </a:buClr>
              <a:buSzPct val="50000"/>
              <a:defRPr/>
            </a:pPr>
            <a:r>
              <a:rPr lang="en-US" sz="28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Grandparents are looking for ways to help- access to another generation – assuring 529’s are being utilized well!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32004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Keys to adding value to your clients</a:t>
            </a:r>
          </a:p>
        </p:txBody>
      </p:sp>
    </p:spTree>
    <p:extLst>
      <p:ext uri="{BB962C8B-B14F-4D97-AF65-F5344CB8AC3E}">
        <p14:creationId xmlns:p14="http://schemas.microsoft.com/office/powerpoint/2010/main" val="30526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7B9A-641E-3A4F-B5C0-B1FD468D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80994" y="183751"/>
            <a:ext cx="430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1590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18968" y="1802072"/>
            <a:ext cx="10990752" cy="47685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Review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Significant Changes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Timing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Value Add to clients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F3A2E-DB29-4CED-AF43-57153A954591}"/>
              </a:ext>
            </a:extLst>
          </p:cNvPr>
          <p:cNvSpPr/>
          <p:nvPr/>
        </p:nvSpPr>
        <p:spPr>
          <a:xfrm>
            <a:off x="0" y="26389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Agenda</a:t>
            </a:r>
          </a:p>
        </p:txBody>
      </p:sp>
    </p:spTree>
    <p:extLst>
      <p:ext uri="{BB962C8B-B14F-4D97-AF65-F5344CB8AC3E}">
        <p14:creationId xmlns:p14="http://schemas.microsoft.com/office/powerpoint/2010/main" val="25487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4B95-E99C-634A-B182-8F7B9AC8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13" y="151765"/>
            <a:ext cx="105156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FAFSA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0DF4-1E98-BA4A-B611-4B5F46AE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952" y="1747974"/>
            <a:ext cx="8833322" cy="4258491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Filled out fall of senior year and each subsequent fall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Determines need at both Federal and Collegiate levels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May be a factor in the addition of merit grants &amp; scholarships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Application for the Federal Student Loan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Creates a great deal of confusion and stress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34E4F-6F4D-0A4D-AD39-ADBB7C0A60FC}"/>
              </a:ext>
            </a:extLst>
          </p:cNvPr>
          <p:cNvSpPr/>
          <p:nvPr/>
        </p:nvSpPr>
        <p:spPr>
          <a:xfrm>
            <a:off x="11795761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27FA8-0205-AF4B-8E6E-24CADACCAE8A}"/>
              </a:ext>
            </a:extLst>
          </p:cNvPr>
          <p:cNvSpPr/>
          <p:nvPr/>
        </p:nvSpPr>
        <p:spPr>
          <a:xfrm>
            <a:off x="246109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ctrTitle"/>
          </p:nvPr>
        </p:nvSpPr>
        <p:spPr>
          <a:xfrm>
            <a:off x="1524000" y="173919"/>
            <a:ext cx="9144000" cy="2387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the FAFSA use by colleges?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1524000" y="292514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is used to determine need based aid by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can be need based at some schools and not at others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5265312" y="4700587"/>
            <a:ext cx="2226469" cy="1158345"/>
          </a:xfrm>
          <a:prstGeom prst="roundRect">
            <a:avLst>
              <a:gd name="adj" fmla="val 16667"/>
            </a:avLst>
          </a:prstGeom>
          <a:solidFill>
            <a:srgbClr val="FF2F92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EFC (SAI)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835656-56F2-2F4B-8146-C7C44E8C1D0D}"/>
              </a:ext>
            </a:extLst>
          </p:cNvPr>
          <p:cNvGrpSpPr/>
          <p:nvPr/>
        </p:nvGrpSpPr>
        <p:grpSpPr>
          <a:xfrm>
            <a:off x="2114550" y="4535493"/>
            <a:ext cx="2955277" cy="1323440"/>
            <a:chOff x="2114550" y="4535493"/>
            <a:chExt cx="2955277" cy="1323440"/>
          </a:xfrm>
        </p:grpSpPr>
        <p:sp>
          <p:nvSpPr>
            <p:cNvPr id="154" name="Google Shape;154;p19"/>
            <p:cNvSpPr/>
            <p:nvPr/>
          </p:nvSpPr>
          <p:spPr>
            <a:xfrm>
              <a:off x="2114550" y="4700588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011893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Sticker Price</a:t>
              </a:r>
              <a:endParaRPr dirty="0"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4543721" y="4535493"/>
              <a:ext cx="5261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FF279-3436-624A-A346-8062378D34BB}"/>
              </a:ext>
            </a:extLst>
          </p:cNvPr>
          <p:cNvGrpSpPr/>
          <p:nvPr/>
        </p:nvGrpSpPr>
        <p:grpSpPr>
          <a:xfrm>
            <a:off x="7632718" y="4618038"/>
            <a:ext cx="3035282" cy="1323439"/>
            <a:chOff x="7632718" y="4618038"/>
            <a:chExt cx="3035282" cy="1323439"/>
          </a:xfrm>
        </p:grpSpPr>
        <p:sp>
          <p:nvSpPr>
            <p:cNvPr id="156" name="Google Shape;156;p19"/>
            <p:cNvSpPr/>
            <p:nvPr/>
          </p:nvSpPr>
          <p:spPr>
            <a:xfrm>
              <a:off x="8441531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93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</a:t>
              </a:r>
              <a:endParaRPr dirty="0"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7632718" y="4618038"/>
              <a:ext cx="78418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712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3126E5-92C0-1544-AC8D-BFB07A55BB97}"/>
              </a:ext>
            </a:extLst>
          </p:cNvPr>
          <p:cNvGraphicFramePr/>
          <p:nvPr>
            <p:extLst/>
          </p:nvPr>
        </p:nvGraphicFramePr>
        <p:xfrm>
          <a:off x="345057" y="1104181"/>
          <a:ext cx="11645660" cy="544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B032E4-0D64-3642-B7F2-F86E704E2BC2}"/>
              </a:ext>
            </a:extLst>
          </p:cNvPr>
          <p:cNvSpPr txBox="1"/>
          <p:nvPr/>
        </p:nvSpPr>
        <p:spPr>
          <a:xfrm>
            <a:off x="2974717" y="172528"/>
            <a:ext cx="640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Areas of Significant Change</a:t>
            </a:r>
          </a:p>
        </p:txBody>
      </p:sp>
    </p:spTree>
    <p:extLst>
      <p:ext uri="{BB962C8B-B14F-4D97-AF65-F5344CB8AC3E}">
        <p14:creationId xmlns:p14="http://schemas.microsoft.com/office/powerpoint/2010/main" val="4760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Verbiage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</a:t>
            </a:r>
            <a:endParaRPr sz="3600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E25B53D-89D3-284B-8B7D-5C9EDE86B95C}"/>
              </a:ext>
            </a:extLst>
          </p:cNvPr>
          <p:cNvSpPr/>
          <p:nvPr/>
        </p:nvSpPr>
        <p:spPr>
          <a:xfrm>
            <a:off x="4386067" y="458409"/>
            <a:ext cx="6033831" cy="6033831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A1E46E0-A6CD-1A41-A09A-E549E47E969A}"/>
              </a:ext>
            </a:extLst>
          </p:cNvPr>
          <p:cNvSpPr/>
          <p:nvPr/>
        </p:nvSpPr>
        <p:spPr>
          <a:xfrm>
            <a:off x="7402982" y="1065032"/>
            <a:ext cx="3921990" cy="1428320"/>
          </a:xfrm>
          <a:custGeom>
            <a:avLst/>
            <a:gdLst>
              <a:gd name="connsiteX0" fmla="*/ 0 w 3921990"/>
              <a:gd name="connsiteY0" fmla="*/ 238058 h 1428320"/>
              <a:gd name="connsiteX1" fmla="*/ 238058 w 3921990"/>
              <a:gd name="connsiteY1" fmla="*/ 0 h 1428320"/>
              <a:gd name="connsiteX2" fmla="*/ 3683932 w 3921990"/>
              <a:gd name="connsiteY2" fmla="*/ 0 h 1428320"/>
              <a:gd name="connsiteX3" fmla="*/ 3921990 w 3921990"/>
              <a:gd name="connsiteY3" fmla="*/ 238058 h 1428320"/>
              <a:gd name="connsiteX4" fmla="*/ 3921990 w 3921990"/>
              <a:gd name="connsiteY4" fmla="*/ 1190262 h 1428320"/>
              <a:gd name="connsiteX5" fmla="*/ 3683932 w 3921990"/>
              <a:gd name="connsiteY5" fmla="*/ 1428320 h 1428320"/>
              <a:gd name="connsiteX6" fmla="*/ 238058 w 3921990"/>
              <a:gd name="connsiteY6" fmla="*/ 1428320 h 1428320"/>
              <a:gd name="connsiteX7" fmla="*/ 0 w 3921990"/>
              <a:gd name="connsiteY7" fmla="*/ 1190262 h 1428320"/>
              <a:gd name="connsiteX8" fmla="*/ 0 w 3921990"/>
              <a:gd name="connsiteY8" fmla="*/ 238058 h 14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990" h="1428320">
                <a:moveTo>
                  <a:pt x="0" y="238058"/>
                </a:moveTo>
                <a:cubicBezTo>
                  <a:pt x="0" y="106582"/>
                  <a:pt x="106582" y="0"/>
                  <a:pt x="238058" y="0"/>
                </a:cubicBezTo>
                <a:lnTo>
                  <a:pt x="3683932" y="0"/>
                </a:lnTo>
                <a:cubicBezTo>
                  <a:pt x="3815408" y="0"/>
                  <a:pt x="3921990" y="106582"/>
                  <a:pt x="3921990" y="238058"/>
                </a:cubicBezTo>
                <a:lnTo>
                  <a:pt x="3921990" y="1190262"/>
                </a:lnTo>
                <a:cubicBezTo>
                  <a:pt x="3921990" y="1321738"/>
                  <a:pt x="3815408" y="1428320"/>
                  <a:pt x="3683932" y="1428320"/>
                </a:cubicBezTo>
                <a:lnTo>
                  <a:pt x="238058" y="1428320"/>
                </a:lnTo>
                <a:cubicBezTo>
                  <a:pt x="106582" y="1428320"/>
                  <a:pt x="0" y="1321738"/>
                  <a:pt x="0" y="1190262"/>
                </a:cubicBezTo>
                <a:lnTo>
                  <a:pt x="0" y="238058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785" tIns="168785" rIns="168785" bIns="168785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# of students in college </a:t>
            </a:r>
            <a:r>
              <a:rPr lang="en-US" sz="2600" dirty="0"/>
              <a:t>zero</a:t>
            </a:r>
            <a:r>
              <a:rPr lang="en-US" sz="2600" kern="1200" dirty="0"/>
              <a:t> impact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683195A-0A8C-2648-85F9-E0BE42FCFA19}"/>
              </a:ext>
            </a:extLst>
          </p:cNvPr>
          <p:cNvSpPr/>
          <p:nvPr/>
        </p:nvSpPr>
        <p:spPr>
          <a:xfrm>
            <a:off x="7402982" y="2671893"/>
            <a:ext cx="3921990" cy="1428320"/>
          </a:xfrm>
          <a:custGeom>
            <a:avLst/>
            <a:gdLst>
              <a:gd name="connsiteX0" fmla="*/ 0 w 3921990"/>
              <a:gd name="connsiteY0" fmla="*/ 238058 h 1428320"/>
              <a:gd name="connsiteX1" fmla="*/ 238058 w 3921990"/>
              <a:gd name="connsiteY1" fmla="*/ 0 h 1428320"/>
              <a:gd name="connsiteX2" fmla="*/ 3683932 w 3921990"/>
              <a:gd name="connsiteY2" fmla="*/ 0 h 1428320"/>
              <a:gd name="connsiteX3" fmla="*/ 3921990 w 3921990"/>
              <a:gd name="connsiteY3" fmla="*/ 238058 h 1428320"/>
              <a:gd name="connsiteX4" fmla="*/ 3921990 w 3921990"/>
              <a:gd name="connsiteY4" fmla="*/ 1190262 h 1428320"/>
              <a:gd name="connsiteX5" fmla="*/ 3683932 w 3921990"/>
              <a:gd name="connsiteY5" fmla="*/ 1428320 h 1428320"/>
              <a:gd name="connsiteX6" fmla="*/ 238058 w 3921990"/>
              <a:gd name="connsiteY6" fmla="*/ 1428320 h 1428320"/>
              <a:gd name="connsiteX7" fmla="*/ 0 w 3921990"/>
              <a:gd name="connsiteY7" fmla="*/ 1190262 h 1428320"/>
              <a:gd name="connsiteX8" fmla="*/ 0 w 3921990"/>
              <a:gd name="connsiteY8" fmla="*/ 238058 h 14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990" h="1428320">
                <a:moveTo>
                  <a:pt x="0" y="238058"/>
                </a:moveTo>
                <a:cubicBezTo>
                  <a:pt x="0" y="106582"/>
                  <a:pt x="106582" y="0"/>
                  <a:pt x="238058" y="0"/>
                </a:cubicBezTo>
                <a:lnTo>
                  <a:pt x="3683932" y="0"/>
                </a:lnTo>
                <a:cubicBezTo>
                  <a:pt x="3815408" y="0"/>
                  <a:pt x="3921990" y="106582"/>
                  <a:pt x="3921990" y="238058"/>
                </a:cubicBezTo>
                <a:lnTo>
                  <a:pt x="3921990" y="1190262"/>
                </a:lnTo>
                <a:cubicBezTo>
                  <a:pt x="3921990" y="1321738"/>
                  <a:pt x="3815408" y="1428320"/>
                  <a:pt x="3683932" y="1428320"/>
                </a:cubicBezTo>
                <a:lnTo>
                  <a:pt x="238058" y="1428320"/>
                </a:lnTo>
                <a:cubicBezTo>
                  <a:pt x="106582" y="1428320"/>
                  <a:pt x="0" y="1321738"/>
                  <a:pt x="0" y="1190262"/>
                </a:cubicBezTo>
                <a:lnTo>
                  <a:pt x="0" y="238058"/>
                </a:lnTo>
                <a:close/>
              </a:path>
            </a:pathLst>
          </a:custGeom>
        </p:spPr>
        <p:style>
          <a:lnRef idx="2">
            <a:schemeClr val="accent4">
              <a:hueOff val="4900445"/>
              <a:satOff val="-20388"/>
              <a:lumOff val="48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785" tIns="168785" rIns="168785" bIns="168785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Grandparent contributions no longer negatively impact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FE71B91-ADBB-2B4D-A0A3-297B2008B27C}"/>
              </a:ext>
            </a:extLst>
          </p:cNvPr>
          <p:cNvSpPr/>
          <p:nvPr/>
        </p:nvSpPr>
        <p:spPr>
          <a:xfrm>
            <a:off x="7402982" y="4278755"/>
            <a:ext cx="3921990" cy="1428320"/>
          </a:xfrm>
          <a:custGeom>
            <a:avLst/>
            <a:gdLst>
              <a:gd name="connsiteX0" fmla="*/ 0 w 3921990"/>
              <a:gd name="connsiteY0" fmla="*/ 238058 h 1428320"/>
              <a:gd name="connsiteX1" fmla="*/ 238058 w 3921990"/>
              <a:gd name="connsiteY1" fmla="*/ 0 h 1428320"/>
              <a:gd name="connsiteX2" fmla="*/ 3683932 w 3921990"/>
              <a:gd name="connsiteY2" fmla="*/ 0 h 1428320"/>
              <a:gd name="connsiteX3" fmla="*/ 3921990 w 3921990"/>
              <a:gd name="connsiteY3" fmla="*/ 238058 h 1428320"/>
              <a:gd name="connsiteX4" fmla="*/ 3921990 w 3921990"/>
              <a:gd name="connsiteY4" fmla="*/ 1190262 h 1428320"/>
              <a:gd name="connsiteX5" fmla="*/ 3683932 w 3921990"/>
              <a:gd name="connsiteY5" fmla="*/ 1428320 h 1428320"/>
              <a:gd name="connsiteX6" fmla="*/ 238058 w 3921990"/>
              <a:gd name="connsiteY6" fmla="*/ 1428320 h 1428320"/>
              <a:gd name="connsiteX7" fmla="*/ 0 w 3921990"/>
              <a:gd name="connsiteY7" fmla="*/ 1190262 h 1428320"/>
              <a:gd name="connsiteX8" fmla="*/ 0 w 3921990"/>
              <a:gd name="connsiteY8" fmla="*/ 238058 h 14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990" h="1428320">
                <a:moveTo>
                  <a:pt x="0" y="238058"/>
                </a:moveTo>
                <a:cubicBezTo>
                  <a:pt x="0" y="106582"/>
                  <a:pt x="106582" y="0"/>
                  <a:pt x="238058" y="0"/>
                </a:cubicBezTo>
                <a:lnTo>
                  <a:pt x="3683932" y="0"/>
                </a:lnTo>
                <a:cubicBezTo>
                  <a:pt x="3815408" y="0"/>
                  <a:pt x="3921990" y="106582"/>
                  <a:pt x="3921990" y="238058"/>
                </a:cubicBezTo>
                <a:lnTo>
                  <a:pt x="3921990" y="1190262"/>
                </a:lnTo>
                <a:cubicBezTo>
                  <a:pt x="3921990" y="1321738"/>
                  <a:pt x="3815408" y="1428320"/>
                  <a:pt x="3683932" y="1428320"/>
                </a:cubicBezTo>
                <a:lnTo>
                  <a:pt x="238058" y="1428320"/>
                </a:lnTo>
                <a:cubicBezTo>
                  <a:pt x="106582" y="1428320"/>
                  <a:pt x="0" y="1321738"/>
                  <a:pt x="0" y="1190262"/>
                </a:cubicBezTo>
                <a:lnTo>
                  <a:pt x="0" y="238058"/>
                </a:ln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785" tIns="168785" rIns="168785" bIns="168785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Allowed to go negative now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DB231CF-4711-964C-93B0-9317D156BB04}"/>
              </a:ext>
            </a:extLst>
          </p:cNvPr>
          <p:cNvSpPr/>
          <p:nvPr/>
        </p:nvSpPr>
        <p:spPr>
          <a:xfrm>
            <a:off x="3592286" y="458409"/>
            <a:ext cx="3657599" cy="214109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Expected Family Contribution becomes</a:t>
            </a:r>
          </a:p>
          <a:p>
            <a:pPr algn="ctr"/>
            <a:r>
              <a:rPr lang="en-US" sz="2000" b="1" i="1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21535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174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# of Students in College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F72F7D91-5612-A24F-BD08-55969F35518C}"/>
              </a:ext>
            </a:extLst>
          </p:cNvPr>
          <p:cNvSpPr/>
          <p:nvPr/>
        </p:nvSpPr>
        <p:spPr>
          <a:xfrm>
            <a:off x="2781875" y="2349777"/>
            <a:ext cx="6628248" cy="3564445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16EDA1FB-B61A-F848-B0E5-20B4DB8FAB80}"/>
              </a:ext>
            </a:extLst>
          </p:cNvPr>
          <p:cNvSpPr/>
          <p:nvPr/>
        </p:nvSpPr>
        <p:spPr>
          <a:xfrm>
            <a:off x="6095999" y="2783581"/>
            <a:ext cx="883" cy="2808351"/>
          </a:xfrm>
          <a:prstGeom prst="lin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AFE5579-DAF3-C94E-B9BE-99ECCFCAD38B}"/>
              </a:ext>
            </a:extLst>
          </p:cNvPr>
          <p:cNvSpPr/>
          <p:nvPr/>
        </p:nvSpPr>
        <p:spPr>
          <a:xfrm>
            <a:off x="3002817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$30K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C8CD49-9B7A-E446-B6C3-A3A64E5EBE4D}"/>
              </a:ext>
            </a:extLst>
          </p:cNvPr>
          <p:cNvSpPr/>
          <p:nvPr/>
        </p:nvSpPr>
        <p:spPr>
          <a:xfrm>
            <a:off x="6316941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$60K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3222C7A-EEED-3347-A1AC-DA7989187435}"/>
              </a:ext>
            </a:extLst>
          </p:cNvPr>
          <p:cNvSpPr/>
          <p:nvPr/>
        </p:nvSpPr>
        <p:spPr>
          <a:xfrm rot="5400000">
            <a:off x="285279" y="2879307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360936" rIns="417738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Expected Family Contribution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2D523A-ADB5-EC43-88C3-A7825B2E2FA1}"/>
              </a:ext>
            </a:extLst>
          </p:cNvPr>
          <p:cNvSpPr/>
          <p:nvPr/>
        </p:nvSpPr>
        <p:spPr>
          <a:xfrm rot="16200000">
            <a:off x="8018235" y="4391496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44616"/>
              <a:satOff val="-2378"/>
              <a:lumOff val="12236"/>
              <a:alphaOff val="0"/>
            </a:schemeClr>
          </a:fillRef>
          <a:effectRef idx="0">
            <a:schemeClr val="accent6">
              <a:tint val="50000"/>
              <a:hueOff val="44616"/>
              <a:satOff val="-2378"/>
              <a:lumOff val="122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19" tIns="360936" rIns="417739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648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7146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Grandparent Impact Change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03198B-D67B-3041-BFF1-CAD87D34A6D1}"/>
              </a:ext>
            </a:extLst>
          </p:cNvPr>
          <p:cNvSpPr/>
          <p:nvPr/>
        </p:nvSpPr>
        <p:spPr>
          <a:xfrm>
            <a:off x="309562" y="1714502"/>
            <a:ext cx="5772151" cy="27289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access to need – negative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Counted as income for the student – 50%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decrease aid potential for student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56F384-9D30-4B41-8640-001FE79F25F4}"/>
              </a:ext>
            </a:extLst>
          </p:cNvPr>
          <p:cNvSpPr/>
          <p:nvPr/>
        </p:nvSpPr>
        <p:spPr>
          <a:xfrm>
            <a:off x="5805487" y="3624264"/>
            <a:ext cx="5772151" cy="27289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/>
              <a:t>On 2022 FAFSA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impact to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world implications for families saving for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for advisors to connect w/ next gen!</a:t>
            </a:r>
          </a:p>
        </p:txBody>
      </p:sp>
    </p:spTree>
    <p:extLst>
      <p:ext uri="{BB962C8B-B14F-4D97-AF65-F5344CB8AC3E}">
        <p14:creationId xmlns:p14="http://schemas.microsoft.com/office/powerpoint/2010/main" val="11961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Divorced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Families</a:t>
            </a:r>
            <a:endParaRPr sz="36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2BEFFB3-235E-AF4F-9A47-EF1ABB52D4CA}"/>
              </a:ext>
            </a:extLst>
          </p:cNvPr>
          <p:cNvSpPr/>
          <p:nvPr/>
        </p:nvSpPr>
        <p:spPr>
          <a:xfrm>
            <a:off x="7063250" y="262465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Where the Student lives 51% of the time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Not tied to who claims dependency on taxes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5C19DB-033E-3345-93AF-D2DBFF4B6CA9}"/>
              </a:ext>
            </a:extLst>
          </p:cNvPr>
          <p:cNvSpPr/>
          <p:nvPr/>
        </p:nvSpPr>
        <p:spPr>
          <a:xfrm>
            <a:off x="3812051" y="262465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Current Day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829752-13C2-0B4E-93F3-60BD2D08F2F1}"/>
              </a:ext>
            </a:extLst>
          </p:cNvPr>
          <p:cNvSpPr/>
          <p:nvPr/>
        </p:nvSpPr>
        <p:spPr>
          <a:xfrm>
            <a:off x="7063250" y="2125131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Who has the bulk of financial support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If equal -  household with highest income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3B786D-D742-9B4D-9970-076C6C4E3D8F}"/>
              </a:ext>
            </a:extLst>
          </p:cNvPr>
          <p:cNvSpPr/>
          <p:nvPr/>
        </p:nvSpPr>
        <p:spPr>
          <a:xfrm>
            <a:off x="3812051" y="2123133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New -Who Fills out the FAFSA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A3487F-469B-1D49-93A7-4160820F107C}"/>
              </a:ext>
            </a:extLst>
          </p:cNvPr>
          <p:cNvSpPr/>
          <p:nvPr/>
        </p:nvSpPr>
        <p:spPr>
          <a:xfrm>
            <a:off x="7063250" y="3987798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Must be legally separated or divorced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Alimony no longer counts as income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47% vs 5.64%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DA10FD5-B99F-114A-9F40-26C761D5E5F3}"/>
              </a:ext>
            </a:extLst>
          </p:cNvPr>
          <p:cNvSpPr/>
          <p:nvPr/>
        </p:nvSpPr>
        <p:spPr>
          <a:xfrm>
            <a:off x="3812051" y="3987798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How things count</a:t>
            </a:r>
          </a:p>
        </p:txBody>
      </p:sp>
    </p:spTree>
    <p:extLst>
      <p:ext uri="{BB962C8B-B14F-4D97-AF65-F5344CB8AC3E}">
        <p14:creationId xmlns:p14="http://schemas.microsoft.com/office/powerpoint/2010/main" val="2544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785</Words>
  <Application>Microsoft Macintosh PowerPoint</Application>
  <PresentationFormat>Widescreen</PresentationFormat>
  <Paragraphs>145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Noto Symbol</vt:lpstr>
      <vt:lpstr>Tahoma</vt:lpstr>
      <vt:lpstr>Wingdings</vt:lpstr>
      <vt:lpstr>Office Theme</vt:lpstr>
      <vt:lpstr>bb</vt:lpstr>
      <vt:lpstr>PowerPoint Presentation</vt:lpstr>
      <vt:lpstr>FAFSA Review</vt:lpstr>
      <vt:lpstr>How is the FAFSA use by colleges?</vt:lpstr>
      <vt:lpstr>PowerPoint Presentation</vt:lpstr>
      <vt:lpstr>Verbiage Change</vt:lpstr>
      <vt:lpstr>PowerPoint Presentation</vt:lpstr>
      <vt:lpstr>PowerPoint Presentation</vt:lpstr>
      <vt:lpstr>Divorced Families</vt:lpstr>
      <vt:lpstr>Formula Change</vt:lpstr>
      <vt:lpstr>10 years ago, a family could shelter $52,400 in assets, today that number is $6-7K (down from $11,900)</vt:lpstr>
      <vt:lpstr>An over focusing on “need” means people blind themselves to the best options to reduce cost!</vt:lpstr>
      <vt:lpstr>PowerPoint Presentation</vt:lpstr>
      <vt:lpstr>PowerPoint Presentation</vt:lpstr>
      <vt:lpstr>Quiz</vt:lpstr>
      <vt:lpstr>The national transfer rate: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Cozette Wittman</cp:lastModifiedBy>
  <cp:revision>6</cp:revision>
  <cp:lastPrinted>2021-01-27T16:38:24Z</cp:lastPrinted>
  <dcterms:created xsi:type="dcterms:W3CDTF">2021-01-25T23:04:59Z</dcterms:created>
  <dcterms:modified xsi:type="dcterms:W3CDTF">2021-01-29T02:05:18Z</dcterms:modified>
</cp:coreProperties>
</file>