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26" r:id="rId2"/>
    <p:sldId id="279" r:id="rId3"/>
    <p:sldId id="429" r:id="rId4"/>
    <p:sldId id="262" r:id="rId5"/>
    <p:sldId id="430" r:id="rId6"/>
    <p:sldId id="439" r:id="rId7"/>
    <p:sldId id="442" r:id="rId8"/>
    <p:sldId id="444" r:id="rId9"/>
    <p:sldId id="437" r:id="rId10"/>
    <p:sldId id="399" r:id="rId11"/>
    <p:sldId id="440" r:id="rId12"/>
    <p:sldId id="436" r:id="rId13"/>
    <p:sldId id="395" r:id="rId14"/>
    <p:sldId id="405" r:id="rId15"/>
    <p:sldId id="441" r:id="rId16"/>
    <p:sldId id="432" r:id="rId17"/>
    <p:sldId id="362" r:id="rId18"/>
    <p:sldId id="438" r:id="rId19"/>
    <p:sldId id="32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7"/>
    <p:restoredTop sz="94705"/>
  </p:normalViewPr>
  <p:slideViewPr>
    <p:cSldViewPr snapToGrid="0" snapToObjects="1">
      <p:cViewPr varScale="1">
        <p:scale>
          <a:sx n="93" d="100"/>
          <a:sy n="93" d="100"/>
        </p:scale>
        <p:origin x="216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1CDD5-3ABE-444D-9DCC-5862AA579A45}" type="doc">
      <dgm:prSet loTypeId="urn:microsoft.com/office/officeart/2005/8/layout/arrow4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C992F5-A2CA-C94E-B0FF-CEB418684019}">
      <dgm:prSet phldrT="[Text]"/>
      <dgm:spPr/>
      <dgm:t>
        <a:bodyPr/>
        <a:lstStyle/>
        <a:p>
          <a:r>
            <a:rPr lang="en-US" dirty="0"/>
            <a:t>Income protection allowance</a:t>
          </a:r>
        </a:p>
      </dgm:t>
    </dgm:pt>
    <dgm:pt modelId="{C0EA76D6-1DC0-AA49-9964-4E24674344B0}" type="parTrans" cxnId="{6712135F-6069-4343-B2A6-C25D63AFE311}">
      <dgm:prSet/>
      <dgm:spPr/>
      <dgm:t>
        <a:bodyPr/>
        <a:lstStyle/>
        <a:p>
          <a:endParaRPr lang="en-US"/>
        </a:p>
      </dgm:t>
    </dgm:pt>
    <dgm:pt modelId="{6E100B1E-1847-D243-8C23-23446A43DDD4}" type="sibTrans" cxnId="{6712135F-6069-4343-B2A6-C25D63AFE311}">
      <dgm:prSet/>
      <dgm:spPr/>
      <dgm:t>
        <a:bodyPr/>
        <a:lstStyle/>
        <a:p>
          <a:endParaRPr lang="en-US"/>
        </a:p>
      </dgm:t>
    </dgm:pt>
    <dgm:pt modelId="{738D5CC8-3D54-A642-9BC7-0AE56AD7AE49}">
      <dgm:prSet phldrT="[Text]"/>
      <dgm:spPr/>
      <dgm:t>
        <a:bodyPr/>
        <a:lstStyle/>
        <a:p>
          <a:r>
            <a:rPr lang="en-US" dirty="0"/>
            <a:t>Asset Protection Formula</a:t>
          </a:r>
        </a:p>
      </dgm:t>
    </dgm:pt>
    <dgm:pt modelId="{A4BFD109-E03F-5A4D-A242-4C4494558EAC}" type="parTrans" cxnId="{3D9A6BD5-C6AE-FC4C-949C-33ED16AFD16B}">
      <dgm:prSet/>
      <dgm:spPr/>
      <dgm:t>
        <a:bodyPr/>
        <a:lstStyle/>
        <a:p>
          <a:endParaRPr lang="en-US"/>
        </a:p>
      </dgm:t>
    </dgm:pt>
    <dgm:pt modelId="{6A25D6AE-6D0E-A942-9BDA-25B6D8B734BC}" type="sibTrans" cxnId="{3D9A6BD5-C6AE-FC4C-949C-33ED16AFD16B}">
      <dgm:prSet/>
      <dgm:spPr/>
      <dgm:t>
        <a:bodyPr/>
        <a:lstStyle/>
        <a:p>
          <a:endParaRPr lang="en-US"/>
        </a:p>
      </dgm:t>
    </dgm:pt>
    <dgm:pt modelId="{4EC28807-1EAB-DB4B-A9D7-5E3F384C955C}" type="pres">
      <dgm:prSet presAssocID="{5B41CDD5-3ABE-444D-9DCC-5862AA579A45}" presName="compositeShape" presStyleCnt="0">
        <dgm:presLayoutVars>
          <dgm:chMax val="2"/>
          <dgm:dir/>
          <dgm:resizeHandles val="exact"/>
        </dgm:presLayoutVars>
      </dgm:prSet>
      <dgm:spPr/>
    </dgm:pt>
    <dgm:pt modelId="{F06BFF00-3627-024A-BE77-E4B5E1BFD3D2}" type="pres">
      <dgm:prSet presAssocID="{70C992F5-A2CA-C94E-B0FF-CEB418684019}" presName="upArrow" presStyleLbl="node1" presStyleIdx="0" presStyleCnt="2"/>
      <dgm:spPr/>
    </dgm:pt>
    <dgm:pt modelId="{EAED5825-D888-0A47-9ED9-B8C63171DE8C}" type="pres">
      <dgm:prSet presAssocID="{70C992F5-A2CA-C94E-B0FF-CEB418684019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F54724A0-CC88-4F41-B988-C7B04564F3A7}" type="pres">
      <dgm:prSet presAssocID="{738D5CC8-3D54-A642-9BC7-0AE56AD7AE49}" presName="downArrow" presStyleLbl="node1" presStyleIdx="1" presStyleCnt="2"/>
      <dgm:spPr/>
    </dgm:pt>
    <dgm:pt modelId="{5F0D79A5-12D5-FF44-A43D-C15A3A159030}" type="pres">
      <dgm:prSet presAssocID="{738D5CC8-3D54-A642-9BC7-0AE56AD7AE49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D7F35C54-7CEC-3049-8FD9-01A238550448}" type="presOf" srcId="{70C992F5-A2CA-C94E-B0FF-CEB418684019}" destId="{EAED5825-D888-0A47-9ED9-B8C63171DE8C}" srcOrd="0" destOrd="0" presId="urn:microsoft.com/office/officeart/2005/8/layout/arrow4"/>
    <dgm:cxn modelId="{6712135F-6069-4343-B2A6-C25D63AFE311}" srcId="{5B41CDD5-3ABE-444D-9DCC-5862AA579A45}" destId="{70C992F5-A2CA-C94E-B0FF-CEB418684019}" srcOrd="0" destOrd="0" parTransId="{C0EA76D6-1DC0-AA49-9964-4E24674344B0}" sibTransId="{6E100B1E-1847-D243-8C23-23446A43DDD4}"/>
    <dgm:cxn modelId="{B4A2C562-4970-8249-8C2D-17CF2CEA927C}" type="presOf" srcId="{738D5CC8-3D54-A642-9BC7-0AE56AD7AE49}" destId="{5F0D79A5-12D5-FF44-A43D-C15A3A159030}" srcOrd="0" destOrd="0" presId="urn:microsoft.com/office/officeart/2005/8/layout/arrow4"/>
    <dgm:cxn modelId="{5BAB3B84-99FF-A347-AB08-D6686F145AB4}" type="presOf" srcId="{5B41CDD5-3ABE-444D-9DCC-5862AA579A45}" destId="{4EC28807-1EAB-DB4B-A9D7-5E3F384C955C}" srcOrd="0" destOrd="0" presId="urn:microsoft.com/office/officeart/2005/8/layout/arrow4"/>
    <dgm:cxn modelId="{3D9A6BD5-C6AE-FC4C-949C-33ED16AFD16B}" srcId="{5B41CDD5-3ABE-444D-9DCC-5862AA579A45}" destId="{738D5CC8-3D54-A642-9BC7-0AE56AD7AE49}" srcOrd="1" destOrd="0" parTransId="{A4BFD109-E03F-5A4D-A242-4C4494558EAC}" sibTransId="{6A25D6AE-6D0E-A942-9BDA-25B6D8B734BC}"/>
    <dgm:cxn modelId="{21E500CE-52E9-F543-A97F-5301B16FDAA4}" type="presParOf" srcId="{4EC28807-1EAB-DB4B-A9D7-5E3F384C955C}" destId="{F06BFF00-3627-024A-BE77-E4B5E1BFD3D2}" srcOrd="0" destOrd="0" presId="urn:microsoft.com/office/officeart/2005/8/layout/arrow4"/>
    <dgm:cxn modelId="{16BD94F4-C532-2842-87E8-7812414DB1F8}" type="presParOf" srcId="{4EC28807-1EAB-DB4B-A9D7-5E3F384C955C}" destId="{EAED5825-D888-0A47-9ED9-B8C63171DE8C}" srcOrd="1" destOrd="0" presId="urn:microsoft.com/office/officeart/2005/8/layout/arrow4"/>
    <dgm:cxn modelId="{5C22D94E-811B-464E-B518-3A613C29552A}" type="presParOf" srcId="{4EC28807-1EAB-DB4B-A9D7-5E3F384C955C}" destId="{F54724A0-CC88-4F41-B988-C7B04564F3A7}" srcOrd="2" destOrd="0" presId="urn:microsoft.com/office/officeart/2005/8/layout/arrow4"/>
    <dgm:cxn modelId="{155BAB92-3F59-2F48-B706-28001C1426DB}" type="presParOf" srcId="{4EC28807-1EAB-DB4B-A9D7-5E3F384C955C}" destId="{5F0D79A5-12D5-FF44-A43D-C15A3A15903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BFF00-3627-024A-BE77-E4B5E1BFD3D2}">
      <dsp:nvSpPr>
        <dsp:cNvPr id="0" name=""/>
        <dsp:cNvSpPr/>
      </dsp:nvSpPr>
      <dsp:spPr>
        <a:xfrm>
          <a:off x="4470" y="0"/>
          <a:ext cx="2682240" cy="2600960"/>
        </a:xfrm>
        <a:prstGeom prst="up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D5825-D888-0A47-9ED9-B8C63171DE8C}">
      <dsp:nvSpPr>
        <dsp:cNvPr id="0" name=""/>
        <dsp:cNvSpPr/>
      </dsp:nvSpPr>
      <dsp:spPr>
        <a:xfrm>
          <a:off x="2767177" y="0"/>
          <a:ext cx="4551680" cy="260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0" rIns="376936" bIns="376936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Income protection allowance</a:t>
          </a:r>
        </a:p>
      </dsp:txBody>
      <dsp:txXfrm>
        <a:off x="2767177" y="0"/>
        <a:ext cx="4551680" cy="2600960"/>
      </dsp:txXfrm>
    </dsp:sp>
    <dsp:sp modelId="{F54724A0-CC88-4F41-B988-C7B04564F3A7}">
      <dsp:nvSpPr>
        <dsp:cNvPr id="0" name=""/>
        <dsp:cNvSpPr/>
      </dsp:nvSpPr>
      <dsp:spPr>
        <a:xfrm>
          <a:off x="809142" y="2817706"/>
          <a:ext cx="2682240" cy="2600960"/>
        </a:xfrm>
        <a:prstGeom prst="downArrow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D79A5-12D5-FF44-A43D-C15A3A159030}">
      <dsp:nvSpPr>
        <dsp:cNvPr id="0" name=""/>
        <dsp:cNvSpPr/>
      </dsp:nvSpPr>
      <dsp:spPr>
        <a:xfrm>
          <a:off x="3571849" y="2817706"/>
          <a:ext cx="4551680" cy="260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0" rIns="376936" bIns="376936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Asset Protection Formula</a:t>
          </a:r>
        </a:p>
      </dsp:txBody>
      <dsp:txXfrm>
        <a:off x="3571849" y="2817706"/>
        <a:ext cx="4551680" cy="2600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D77EF6-7C5B-BF48-915C-A577A55DB3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5D4EE-18FE-F743-9EF7-D039F212E8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7DEC5-0CEB-3E44-92E4-8221DC61501E}" type="datetimeFigureOut">
              <a:rPr lang="en-US" smtClean="0"/>
              <a:t>3/24/21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CE37F1-C1AC-D144-A679-49041444DF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B4951-89A5-5243-A037-D54C752D8D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7EB5C-4292-FA45-BA8C-29ACD525A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08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67B6E-630D-E140-A3D6-E1060064A5D4}" type="datetimeFigureOut">
              <a:rPr lang="en-US" smtClean="0"/>
              <a:t>3/24/21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63F08-F5EE-D54C-85E7-BD6BB0B45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6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19919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28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separate buckets of money, some families get to draw from both buckets but every family can draw from the merit bucket if they understand how it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9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92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935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28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separate buckets of money, some families get to draw from both buckets but every family can draw from the merit bucket if they understand how it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70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While technically the formula is unchanged, the factors influencing this number continue to shift bringing the overall number down once again – continuing trend over the last 10-15 years.</a:t>
            </a:r>
            <a:endParaRPr dirty="0"/>
          </a:p>
        </p:txBody>
      </p:sp>
      <p:sp>
        <p:nvSpPr>
          <p:cNvPr id="306" name="Google Shape;3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4909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28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divorce poll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27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Financial support timing is the prior tax year</a:t>
            </a:r>
            <a:endParaRPr dirty="0"/>
          </a:p>
        </p:txBody>
      </p:sp>
      <p:sp>
        <p:nvSpPr>
          <p:cNvPr id="306" name="Google Shape;3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53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7280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417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8B0E2-6922-1D46-A337-0F937862F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0A800-456F-F446-A7B1-E368DF655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39DD8-AA85-9A4B-ACEF-9CDC6D80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FADB4-6561-CD4B-8D86-3BE887D4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6E354-9FB5-B74D-ACEA-D424830AC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5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991C-4978-3647-9015-291BCFFD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49B6C-8C10-9C4E-8FC5-1DE07DBA4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7B52A-46D2-1E4B-A3A1-DDB667A2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A46FA-1121-4E4D-AFAE-E447B8FB6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FD0DF-C900-1747-A79C-4FE9804A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6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9EF05-D917-F84E-A4C0-8E884DE0A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8A896-F01B-C44C-9A69-FACA6F51B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4A007-EB4B-294E-98BC-A5D9C38B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83CDC-B338-614D-9926-BC7F48BD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F83B8-D658-F548-8988-B7E7043F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3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8765-C705-5345-BE79-6DAE65BC7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F5A73-6857-DD41-9343-2FBE18024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EBB05-524D-F54D-8C40-C7047CE6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E76DC-5900-6B47-B8C4-B77A75EB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445D9-0E56-E84E-AF45-26EA78CF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2B28-CE19-4C44-9CDB-6C217A6A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454A4-5363-9D4B-B84F-D4678D905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B1F0C-E559-0F4B-85AD-8CB3383C7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F575B-EC0B-CE4E-A6AE-949EFB4A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304A5-FDBD-0941-805F-DA6BAB1B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1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1F3CF-D283-D449-AC19-1435BE1E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0E332-18A9-8048-AD4D-175499BF8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25F4D-C9F7-C94C-AE26-38DC00740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A309F-B788-634D-9203-3AE10B89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8A12B-20CA-7242-A34E-62695FC71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70F49-E955-4548-8AB4-420EF5DBE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4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349B-34AD-1443-9E8D-9326FF85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0EF92-D61C-CA47-912E-7635883AC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D5B8B-83EF-1243-9F9E-33D4DBD28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5058D-ED82-2147-AF50-3D88CA6A7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A3DFD5-8B1E-D745-8842-6916E33E6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F3F90-9D35-C846-B782-D3A9ED647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3/24/21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B44B48-DBA2-D048-A0F5-1BB408592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A5F38B-7B56-634E-97A4-2FE17FAB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5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D86C8-9F10-A648-BEEF-5E0526C3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7A414-6D73-C64C-8790-A1DA3E0C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3/24/21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C5E9A-B472-7143-BFCF-FCE5CC70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BD0D3-E1A4-5048-8F74-DA9AB98D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6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EC0FAF-4C7D-AA47-8FA1-5774EA57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3/24/21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A75EE2-B106-B849-846A-5F8F35B5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B76E8-7AB6-1C42-AFF2-8F427E46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9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04EE-0DDB-8543-B46B-082EB146F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4DC2D-712F-7E48-A941-0973F4E7F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77A28-0236-A34B-A45D-E32C93CC9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E8C17-6DD1-944C-9B79-DB582B5A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25510-7DA2-014A-BA11-67194ECF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B134F-EFEC-2646-85C7-2D054B10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5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8C4FB-A24A-354A-B276-6569BF49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DD6CE-2721-8241-8EEB-55B68272A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A66F0-8458-DC44-A029-B624C47D3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71B90-D3F1-494B-931E-E9DB6123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93413-3467-A842-B6BF-80549DE6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2E7FC-B9B5-6544-A288-50EB0AE7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9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2A3AA-6BC2-EB42-ACC9-4F9C5AF7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14E01-11FD-8049-87CF-FC3283749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2A9AF-EC88-F440-99B1-AC45DDA41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402C6-0868-6041-ACE6-A0E6513BAD0A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38C9F-58E1-7140-89B7-A3A6E38FD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5805B-7B77-6A4A-85E6-12FB1ACB9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8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wittman@collegeinsidetrack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0654CD-1B6E-514D-90F9-D696C2FE2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69544"/>
            <a:ext cx="12203862" cy="7034656"/>
          </a:xfrm>
        </p:spPr>
      </p:pic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bb</a:t>
            </a:r>
            <a:endParaRPr sz="4400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94593" y="5364292"/>
            <a:ext cx="573905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i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Cozy Wittman</a:t>
            </a:r>
          </a:p>
          <a:p>
            <a:pPr>
              <a:buSzPct val="25000"/>
            </a:pPr>
            <a:r>
              <a:rPr lang="en-US" sz="2000" i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612-850-5729</a:t>
            </a:r>
          </a:p>
          <a:p>
            <a:pPr>
              <a:buSzPct val="25000"/>
            </a:pPr>
            <a:r>
              <a:rPr lang="en-US" sz="2000" i="1" dirty="0" err="1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cwittman@collegeinsidetrack.com</a:t>
            </a:r>
            <a:endParaRPr lang="en-US" sz="2000" i="1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94593" y="5286359"/>
            <a:ext cx="414652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US" sz="3200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</p:txBody>
      </p:sp>
      <p:sp>
        <p:nvSpPr>
          <p:cNvPr id="8" name="Shape 327"/>
          <p:cNvSpPr txBox="1"/>
          <p:nvPr/>
        </p:nvSpPr>
        <p:spPr>
          <a:xfrm>
            <a:off x="2" y="-62706"/>
            <a:ext cx="12191998" cy="1690688"/>
          </a:xfrm>
          <a:prstGeom prst="rect">
            <a:avLst/>
          </a:pr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5000" b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New FAFSA rules:</a:t>
            </a:r>
          </a:p>
          <a:p>
            <a:pPr algn="ctr">
              <a:buSzPct val="25000"/>
            </a:pPr>
            <a:r>
              <a:rPr lang="en-US" sz="5000" b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Planning for Families with Multiple Children</a:t>
            </a:r>
          </a:p>
          <a:p>
            <a:pPr algn="ctr">
              <a:buSzPct val="25000"/>
            </a:pPr>
            <a:endParaRPr lang="en-US" sz="5000" b="1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39055-BCF1-E04B-8647-4ECE1861227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0308" y="5547969"/>
            <a:ext cx="2477570" cy="10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6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B308-E2F5-B948-BC14-A6B69816C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9147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 years ago, a family could shelter $52,400 in assets, today that number is $6-7K (down from $11,900)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B6211F-54E3-6A44-853B-CDB403FAA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853" y="1485734"/>
            <a:ext cx="10402956" cy="5279500"/>
          </a:xfrm>
        </p:spPr>
      </p:pic>
    </p:spTree>
    <p:extLst>
      <p:ext uri="{BB962C8B-B14F-4D97-AF65-F5344CB8AC3E}">
        <p14:creationId xmlns:p14="http://schemas.microsoft.com/office/powerpoint/2010/main" val="215931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007330-D453-4480-9B5E-9A3454113CB3}"/>
              </a:ext>
            </a:extLst>
          </p:cNvPr>
          <p:cNvSpPr/>
          <p:nvPr/>
        </p:nvSpPr>
        <p:spPr>
          <a:xfrm>
            <a:off x="0" y="271462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Grandparent Impact Change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03198B-D67B-3041-BFF1-CAD87D34A6D1}"/>
              </a:ext>
            </a:extLst>
          </p:cNvPr>
          <p:cNvSpPr/>
          <p:nvPr/>
        </p:nvSpPr>
        <p:spPr>
          <a:xfrm>
            <a:off x="309562" y="1714502"/>
            <a:ext cx="5772151" cy="272891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access to need – negative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Counted as income for the student – 50%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decrease aid potential for student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56F384-9D30-4B41-8640-001FE79F25F4}"/>
              </a:ext>
            </a:extLst>
          </p:cNvPr>
          <p:cNvSpPr/>
          <p:nvPr/>
        </p:nvSpPr>
        <p:spPr>
          <a:xfrm>
            <a:off x="5805487" y="3624264"/>
            <a:ext cx="5772151" cy="272891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u="sng" dirty="0"/>
              <a:t>On 2022 FAFSA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impact to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 world implications for families saving for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Opportunity for advisors to connect w/ next gen!</a:t>
            </a:r>
          </a:p>
        </p:txBody>
      </p:sp>
    </p:spTree>
    <p:extLst>
      <p:ext uri="{BB962C8B-B14F-4D97-AF65-F5344CB8AC3E}">
        <p14:creationId xmlns:p14="http://schemas.microsoft.com/office/powerpoint/2010/main" val="119615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/>
          <p:nvPr/>
        </p:nvSpPr>
        <p:spPr>
          <a:xfrm>
            <a:off x="0" y="0"/>
            <a:ext cx="337882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Google Shape;309;p32"/>
          <p:cNvCxnSpPr/>
          <p:nvPr/>
        </p:nvCxnSpPr>
        <p:spPr>
          <a:xfrm rot="10800000">
            <a:off x="433231" y="2971799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p32"/>
          <p:cNvSpPr txBox="1">
            <a:spLocks noGrp="1"/>
          </p:cNvSpPr>
          <p:nvPr>
            <p:ph type="title"/>
          </p:nvPr>
        </p:nvSpPr>
        <p:spPr>
          <a:xfrm>
            <a:off x="494369" y="677867"/>
            <a:ext cx="3370998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Divorced</a:t>
            </a:r>
            <a:b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</a:b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Families</a:t>
            </a:r>
            <a:endParaRPr sz="3600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2BEFFB3-235E-AF4F-9A47-EF1ABB52D4CA}"/>
              </a:ext>
            </a:extLst>
          </p:cNvPr>
          <p:cNvSpPr/>
          <p:nvPr/>
        </p:nvSpPr>
        <p:spPr>
          <a:xfrm>
            <a:off x="7063250" y="262465"/>
            <a:ext cx="4876800" cy="1693333"/>
          </a:xfrm>
          <a:custGeom>
            <a:avLst/>
            <a:gdLst>
              <a:gd name="connsiteX0" fmla="*/ 0 w 4876800"/>
              <a:gd name="connsiteY0" fmla="*/ 211667 h 1693333"/>
              <a:gd name="connsiteX1" fmla="*/ 4030134 w 4876800"/>
              <a:gd name="connsiteY1" fmla="*/ 211667 h 1693333"/>
              <a:gd name="connsiteX2" fmla="*/ 4030134 w 4876800"/>
              <a:gd name="connsiteY2" fmla="*/ 0 h 1693333"/>
              <a:gd name="connsiteX3" fmla="*/ 4876800 w 4876800"/>
              <a:gd name="connsiteY3" fmla="*/ 846667 h 1693333"/>
              <a:gd name="connsiteX4" fmla="*/ 4030134 w 4876800"/>
              <a:gd name="connsiteY4" fmla="*/ 1693333 h 1693333"/>
              <a:gd name="connsiteX5" fmla="*/ 4030134 w 4876800"/>
              <a:gd name="connsiteY5" fmla="*/ 1481666 h 1693333"/>
              <a:gd name="connsiteX6" fmla="*/ 0 w 4876800"/>
              <a:gd name="connsiteY6" fmla="*/ 1481666 h 1693333"/>
              <a:gd name="connsiteX7" fmla="*/ 0 w 4876800"/>
              <a:gd name="connsiteY7" fmla="*/ 211667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1693333">
                <a:moveTo>
                  <a:pt x="0" y="211667"/>
                </a:moveTo>
                <a:lnTo>
                  <a:pt x="4030134" y="211667"/>
                </a:lnTo>
                <a:lnTo>
                  <a:pt x="4030134" y="0"/>
                </a:lnTo>
                <a:lnTo>
                  <a:pt x="4876800" y="846667"/>
                </a:lnTo>
                <a:lnTo>
                  <a:pt x="4030134" y="1693333"/>
                </a:lnTo>
                <a:lnTo>
                  <a:pt x="4030134" y="1481666"/>
                </a:lnTo>
                <a:lnTo>
                  <a:pt x="0" y="1481666"/>
                </a:lnTo>
                <a:lnTo>
                  <a:pt x="0" y="211667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224367" rIns="647700" bIns="224367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Where the Student lives 51% of the time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Not tied to who claims dependency on taxes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95C19DB-033E-3345-93AF-D2DBFF4B6CA9}"/>
              </a:ext>
            </a:extLst>
          </p:cNvPr>
          <p:cNvSpPr/>
          <p:nvPr/>
        </p:nvSpPr>
        <p:spPr>
          <a:xfrm>
            <a:off x="3812051" y="262465"/>
            <a:ext cx="3251200" cy="1693333"/>
          </a:xfrm>
          <a:custGeom>
            <a:avLst/>
            <a:gdLst>
              <a:gd name="connsiteX0" fmla="*/ 0 w 3251200"/>
              <a:gd name="connsiteY0" fmla="*/ 282228 h 1693333"/>
              <a:gd name="connsiteX1" fmla="*/ 282228 w 3251200"/>
              <a:gd name="connsiteY1" fmla="*/ 0 h 1693333"/>
              <a:gd name="connsiteX2" fmla="*/ 2968972 w 3251200"/>
              <a:gd name="connsiteY2" fmla="*/ 0 h 1693333"/>
              <a:gd name="connsiteX3" fmla="*/ 3251200 w 3251200"/>
              <a:gd name="connsiteY3" fmla="*/ 282228 h 1693333"/>
              <a:gd name="connsiteX4" fmla="*/ 3251200 w 3251200"/>
              <a:gd name="connsiteY4" fmla="*/ 1411105 h 1693333"/>
              <a:gd name="connsiteX5" fmla="*/ 2968972 w 3251200"/>
              <a:gd name="connsiteY5" fmla="*/ 1693333 h 1693333"/>
              <a:gd name="connsiteX6" fmla="*/ 282228 w 3251200"/>
              <a:gd name="connsiteY6" fmla="*/ 1693333 h 1693333"/>
              <a:gd name="connsiteX7" fmla="*/ 0 w 3251200"/>
              <a:gd name="connsiteY7" fmla="*/ 1411105 h 1693333"/>
              <a:gd name="connsiteX8" fmla="*/ 0 w 3251200"/>
              <a:gd name="connsiteY8" fmla="*/ 282228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1200" h="1693333">
                <a:moveTo>
                  <a:pt x="0" y="282228"/>
                </a:moveTo>
                <a:cubicBezTo>
                  <a:pt x="0" y="126358"/>
                  <a:pt x="126358" y="0"/>
                  <a:pt x="282228" y="0"/>
                </a:cubicBezTo>
                <a:lnTo>
                  <a:pt x="2968972" y="0"/>
                </a:lnTo>
                <a:cubicBezTo>
                  <a:pt x="3124842" y="0"/>
                  <a:pt x="3251200" y="126358"/>
                  <a:pt x="3251200" y="282228"/>
                </a:cubicBezTo>
                <a:lnTo>
                  <a:pt x="3251200" y="1411105"/>
                </a:lnTo>
                <a:cubicBezTo>
                  <a:pt x="3251200" y="1566975"/>
                  <a:pt x="3124842" y="1693333"/>
                  <a:pt x="2968972" y="1693333"/>
                </a:cubicBezTo>
                <a:lnTo>
                  <a:pt x="282228" y="1693333"/>
                </a:lnTo>
                <a:cubicBezTo>
                  <a:pt x="126358" y="1693333"/>
                  <a:pt x="0" y="1566975"/>
                  <a:pt x="0" y="1411105"/>
                </a:cubicBezTo>
                <a:lnTo>
                  <a:pt x="0" y="2822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822" tIns="151242" rIns="219822" bIns="151242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Current Day 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F829752-13C2-0B4E-93F3-60BD2D08F2F1}"/>
              </a:ext>
            </a:extLst>
          </p:cNvPr>
          <p:cNvSpPr/>
          <p:nvPr/>
        </p:nvSpPr>
        <p:spPr>
          <a:xfrm>
            <a:off x="7063250" y="2125131"/>
            <a:ext cx="4876800" cy="1693333"/>
          </a:xfrm>
          <a:custGeom>
            <a:avLst/>
            <a:gdLst>
              <a:gd name="connsiteX0" fmla="*/ 0 w 4876800"/>
              <a:gd name="connsiteY0" fmla="*/ 211667 h 1693333"/>
              <a:gd name="connsiteX1" fmla="*/ 4030134 w 4876800"/>
              <a:gd name="connsiteY1" fmla="*/ 211667 h 1693333"/>
              <a:gd name="connsiteX2" fmla="*/ 4030134 w 4876800"/>
              <a:gd name="connsiteY2" fmla="*/ 0 h 1693333"/>
              <a:gd name="connsiteX3" fmla="*/ 4876800 w 4876800"/>
              <a:gd name="connsiteY3" fmla="*/ 846667 h 1693333"/>
              <a:gd name="connsiteX4" fmla="*/ 4030134 w 4876800"/>
              <a:gd name="connsiteY4" fmla="*/ 1693333 h 1693333"/>
              <a:gd name="connsiteX5" fmla="*/ 4030134 w 4876800"/>
              <a:gd name="connsiteY5" fmla="*/ 1481666 h 1693333"/>
              <a:gd name="connsiteX6" fmla="*/ 0 w 4876800"/>
              <a:gd name="connsiteY6" fmla="*/ 1481666 h 1693333"/>
              <a:gd name="connsiteX7" fmla="*/ 0 w 4876800"/>
              <a:gd name="connsiteY7" fmla="*/ 211667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1693333">
                <a:moveTo>
                  <a:pt x="0" y="211667"/>
                </a:moveTo>
                <a:lnTo>
                  <a:pt x="4030134" y="211667"/>
                </a:lnTo>
                <a:lnTo>
                  <a:pt x="4030134" y="0"/>
                </a:lnTo>
                <a:lnTo>
                  <a:pt x="4876800" y="846667"/>
                </a:lnTo>
                <a:lnTo>
                  <a:pt x="4030134" y="1693333"/>
                </a:lnTo>
                <a:lnTo>
                  <a:pt x="4030134" y="1481666"/>
                </a:lnTo>
                <a:lnTo>
                  <a:pt x="0" y="1481666"/>
                </a:lnTo>
                <a:lnTo>
                  <a:pt x="0" y="21166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224367" rIns="647700" bIns="224367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kern="1200" dirty="0"/>
              <a:t>Who has the bulk of financial support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kern="1200" dirty="0"/>
              <a:t>If equal -  household with highest income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E3B786D-D742-9B4D-9970-076C6C4E3D8F}"/>
              </a:ext>
            </a:extLst>
          </p:cNvPr>
          <p:cNvSpPr/>
          <p:nvPr/>
        </p:nvSpPr>
        <p:spPr>
          <a:xfrm>
            <a:off x="3812051" y="2123133"/>
            <a:ext cx="3251200" cy="1693333"/>
          </a:xfrm>
          <a:custGeom>
            <a:avLst/>
            <a:gdLst>
              <a:gd name="connsiteX0" fmla="*/ 0 w 3251200"/>
              <a:gd name="connsiteY0" fmla="*/ 282228 h 1693333"/>
              <a:gd name="connsiteX1" fmla="*/ 282228 w 3251200"/>
              <a:gd name="connsiteY1" fmla="*/ 0 h 1693333"/>
              <a:gd name="connsiteX2" fmla="*/ 2968972 w 3251200"/>
              <a:gd name="connsiteY2" fmla="*/ 0 h 1693333"/>
              <a:gd name="connsiteX3" fmla="*/ 3251200 w 3251200"/>
              <a:gd name="connsiteY3" fmla="*/ 282228 h 1693333"/>
              <a:gd name="connsiteX4" fmla="*/ 3251200 w 3251200"/>
              <a:gd name="connsiteY4" fmla="*/ 1411105 h 1693333"/>
              <a:gd name="connsiteX5" fmla="*/ 2968972 w 3251200"/>
              <a:gd name="connsiteY5" fmla="*/ 1693333 h 1693333"/>
              <a:gd name="connsiteX6" fmla="*/ 282228 w 3251200"/>
              <a:gd name="connsiteY6" fmla="*/ 1693333 h 1693333"/>
              <a:gd name="connsiteX7" fmla="*/ 0 w 3251200"/>
              <a:gd name="connsiteY7" fmla="*/ 1411105 h 1693333"/>
              <a:gd name="connsiteX8" fmla="*/ 0 w 3251200"/>
              <a:gd name="connsiteY8" fmla="*/ 282228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1200" h="1693333">
                <a:moveTo>
                  <a:pt x="0" y="282228"/>
                </a:moveTo>
                <a:cubicBezTo>
                  <a:pt x="0" y="126358"/>
                  <a:pt x="126358" y="0"/>
                  <a:pt x="282228" y="0"/>
                </a:cubicBezTo>
                <a:lnTo>
                  <a:pt x="2968972" y="0"/>
                </a:lnTo>
                <a:cubicBezTo>
                  <a:pt x="3124842" y="0"/>
                  <a:pt x="3251200" y="126358"/>
                  <a:pt x="3251200" y="282228"/>
                </a:cubicBezTo>
                <a:lnTo>
                  <a:pt x="3251200" y="1411105"/>
                </a:lnTo>
                <a:cubicBezTo>
                  <a:pt x="3251200" y="1566975"/>
                  <a:pt x="3124842" y="1693333"/>
                  <a:pt x="2968972" y="1693333"/>
                </a:cubicBezTo>
                <a:lnTo>
                  <a:pt x="282228" y="1693333"/>
                </a:lnTo>
                <a:cubicBezTo>
                  <a:pt x="126358" y="1693333"/>
                  <a:pt x="0" y="1566975"/>
                  <a:pt x="0" y="1411105"/>
                </a:cubicBezTo>
                <a:lnTo>
                  <a:pt x="0" y="2822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822" tIns="151242" rIns="219822" bIns="151242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New -Who Fills out the FAFSA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1A3487F-469B-1D49-93A7-4160820F107C}"/>
              </a:ext>
            </a:extLst>
          </p:cNvPr>
          <p:cNvSpPr/>
          <p:nvPr/>
        </p:nvSpPr>
        <p:spPr>
          <a:xfrm>
            <a:off x="7063250" y="3987798"/>
            <a:ext cx="4876800" cy="1693333"/>
          </a:xfrm>
          <a:custGeom>
            <a:avLst/>
            <a:gdLst>
              <a:gd name="connsiteX0" fmla="*/ 0 w 4876800"/>
              <a:gd name="connsiteY0" fmla="*/ 211667 h 1693333"/>
              <a:gd name="connsiteX1" fmla="*/ 4030134 w 4876800"/>
              <a:gd name="connsiteY1" fmla="*/ 211667 h 1693333"/>
              <a:gd name="connsiteX2" fmla="*/ 4030134 w 4876800"/>
              <a:gd name="connsiteY2" fmla="*/ 0 h 1693333"/>
              <a:gd name="connsiteX3" fmla="*/ 4876800 w 4876800"/>
              <a:gd name="connsiteY3" fmla="*/ 846667 h 1693333"/>
              <a:gd name="connsiteX4" fmla="*/ 4030134 w 4876800"/>
              <a:gd name="connsiteY4" fmla="*/ 1693333 h 1693333"/>
              <a:gd name="connsiteX5" fmla="*/ 4030134 w 4876800"/>
              <a:gd name="connsiteY5" fmla="*/ 1481666 h 1693333"/>
              <a:gd name="connsiteX6" fmla="*/ 0 w 4876800"/>
              <a:gd name="connsiteY6" fmla="*/ 1481666 h 1693333"/>
              <a:gd name="connsiteX7" fmla="*/ 0 w 4876800"/>
              <a:gd name="connsiteY7" fmla="*/ 211667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1693333">
                <a:moveTo>
                  <a:pt x="0" y="211667"/>
                </a:moveTo>
                <a:lnTo>
                  <a:pt x="4030134" y="211667"/>
                </a:lnTo>
                <a:lnTo>
                  <a:pt x="4030134" y="0"/>
                </a:lnTo>
                <a:lnTo>
                  <a:pt x="4876800" y="846667"/>
                </a:lnTo>
                <a:lnTo>
                  <a:pt x="4030134" y="1693333"/>
                </a:lnTo>
                <a:lnTo>
                  <a:pt x="4030134" y="1481666"/>
                </a:lnTo>
                <a:lnTo>
                  <a:pt x="0" y="1481666"/>
                </a:lnTo>
                <a:lnTo>
                  <a:pt x="0" y="211667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224367" rIns="647700" bIns="224367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Must be legally separated or divorced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Alimony no longer counts as income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47% vs 5.64%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DA10FD5-B99F-114A-9F40-26C761D5E5F3}"/>
              </a:ext>
            </a:extLst>
          </p:cNvPr>
          <p:cNvSpPr/>
          <p:nvPr/>
        </p:nvSpPr>
        <p:spPr>
          <a:xfrm>
            <a:off x="3812051" y="3987798"/>
            <a:ext cx="3251200" cy="1693333"/>
          </a:xfrm>
          <a:custGeom>
            <a:avLst/>
            <a:gdLst>
              <a:gd name="connsiteX0" fmla="*/ 0 w 3251200"/>
              <a:gd name="connsiteY0" fmla="*/ 282228 h 1693333"/>
              <a:gd name="connsiteX1" fmla="*/ 282228 w 3251200"/>
              <a:gd name="connsiteY1" fmla="*/ 0 h 1693333"/>
              <a:gd name="connsiteX2" fmla="*/ 2968972 w 3251200"/>
              <a:gd name="connsiteY2" fmla="*/ 0 h 1693333"/>
              <a:gd name="connsiteX3" fmla="*/ 3251200 w 3251200"/>
              <a:gd name="connsiteY3" fmla="*/ 282228 h 1693333"/>
              <a:gd name="connsiteX4" fmla="*/ 3251200 w 3251200"/>
              <a:gd name="connsiteY4" fmla="*/ 1411105 h 1693333"/>
              <a:gd name="connsiteX5" fmla="*/ 2968972 w 3251200"/>
              <a:gd name="connsiteY5" fmla="*/ 1693333 h 1693333"/>
              <a:gd name="connsiteX6" fmla="*/ 282228 w 3251200"/>
              <a:gd name="connsiteY6" fmla="*/ 1693333 h 1693333"/>
              <a:gd name="connsiteX7" fmla="*/ 0 w 3251200"/>
              <a:gd name="connsiteY7" fmla="*/ 1411105 h 1693333"/>
              <a:gd name="connsiteX8" fmla="*/ 0 w 3251200"/>
              <a:gd name="connsiteY8" fmla="*/ 282228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1200" h="1693333">
                <a:moveTo>
                  <a:pt x="0" y="282228"/>
                </a:moveTo>
                <a:cubicBezTo>
                  <a:pt x="0" y="126358"/>
                  <a:pt x="126358" y="0"/>
                  <a:pt x="282228" y="0"/>
                </a:cubicBezTo>
                <a:lnTo>
                  <a:pt x="2968972" y="0"/>
                </a:lnTo>
                <a:cubicBezTo>
                  <a:pt x="3124842" y="0"/>
                  <a:pt x="3251200" y="126358"/>
                  <a:pt x="3251200" y="282228"/>
                </a:cubicBezTo>
                <a:lnTo>
                  <a:pt x="3251200" y="1411105"/>
                </a:lnTo>
                <a:cubicBezTo>
                  <a:pt x="3251200" y="1566975"/>
                  <a:pt x="3124842" y="1693333"/>
                  <a:pt x="2968972" y="1693333"/>
                </a:cubicBezTo>
                <a:lnTo>
                  <a:pt x="282228" y="1693333"/>
                </a:lnTo>
                <a:cubicBezTo>
                  <a:pt x="126358" y="1693333"/>
                  <a:pt x="0" y="1566975"/>
                  <a:pt x="0" y="1411105"/>
                </a:cubicBezTo>
                <a:lnTo>
                  <a:pt x="0" y="2822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822" tIns="151242" rIns="219822" bIns="151242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How things count</a:t>
            </a:r>
          </a:p>
        </p:txBody>
      </p:sp>
    </p:spTree>
    <p:extLst>
      <p:ext uri="{BB962C8B-B14F-4D97-AF65-F5344CB8AC3E}">
        <p14:creationId xmlns:p14="http://schemas.microsoft.com/office/powerpoint/2010/main" val="25448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1239D-5AA0-3D40-83F0-ECBDE712F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933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 over focusing on “need” means people blind themselves to the best options to reduce cost!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44A6C8-EE6B-E944-B2BB-E98F0CF6F014}"/>
              </a:ext>
            </a:extLst>
          </p:cNvPr>
          <p:cNvSpPr txBox="1"/>
          <p:nvPr/>
        </p:nvSpPr>
        <p:spPr>
          <a:xfrm>
            <a:off x="5054896" y="6138333"/>
            <a:ext cx="6387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251A3-4357-A94D-A76B-361F7403B15D}"/>
              </a:ext>
            </a:extLst>
          </p:cNvPr>
          <p:cNvGrpSpPr/>
          <p:nvPr/>
        </p:nvGrpSpPr>
        <p:grpSpPr>
          <a:xfrm>
            <a:off x="225287" y="1466963"/>
            <a:ext cx="11834191" cy="1689328"/>
            <a:chOff x="225287" y="1466963"/>
            <a:chExt cx="11834191" cy="168932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3EFD3E1-BC4D-154F-A3BF-68363F792BB8}"/>
                </a:ext>
              </a:extLst>
            </p:cNvPr>
            <p:cNvSpPr/>
            <p:nvPr/>
          </p:nvSpPr>
          <p:spPr>
            <a:xfrm>
              <a:off x="225287" y="1466963"/>
              <a:ext cx="11834191" cy="1689328"/>
            </a:xfrm>
            <a:custGeom>
              <a:avLst/>
              <a:gdLst>
                <a:gd name="connsiteX0" fmla="*/ 0 w 11834191"/>
                <a:gd name="connsiteY0" fmla="*/ 168933 h 1689328"/>
                <a:gd name="connsiteX1" fmla="*/ 168933 w 11834191"/>
                <a:gd name="connsiteY1" fmla="*/ 0 h 1689328"/>
                <a:gd name="connsiteX2" fmla="*/ 11665258 w 11834191"/>
                <a:gd name="connsiteY2" fmla="*/ 0 h 1689328"/>
                <a:gd name="connsiteX3" fmla="*/ 11834191 w 11834191"/>
                <a:gd name="connsiteY3" fmla="*/ 168933 h 1689328"/>
                <a:gd name="connsiteX4" fmla="*/ 11834191 w 11834191"/>
                <a:gd name="connsiteY4" fmla="*/ 1520395 h 1689328"/>
                <a:gd name="connsiteX5" fmla="*/ 11665258 w 11834191"/>
                <a:gd name="connsiteY5" fmla="*/ 1689328 h 1689328"/>
                <a:gd name="connsiteX6" fmla="*/ 168933 w 11834191"/>
                <a:gd name="connsiteY6" fmla="*/ 1689328 h 1689328"/>
                <a:gd name="connsiteX7" fmla="*/ 0 w 11834191"/>
                <a:gd name="connsiteY7" fmla="*/ 1520395 h 1689328"/>
                <a:gd name="connsiteX8" fmla="*/ 0 w 11834191"/>
                <a:gd name="connsiteY8" fmla="*/ 168933 h 168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191" h="1689328">
                  <a:moveTo>
                    <a:pt x="0" y="168933"/>
                  </a:moveTo>
                  <a:cubicBezTo>
                    <a:pt x="0" y="75634"/>
                    <a:pt x="75634" y="0"/>
                    <a:pt x="168933" y="0"/>
                  </a:cubicBezTo>
                  <a:lnTo>
                    <a:pt x="11665258" y="0"/>
                  </a:lnTo>
                  <a:cubicBezTo>
                    <a:pt x="11758557" y="0"/>
                    <a:pt x="11834191" y="75634"/>
                    <a:pt x="11834191" y="168933"/>
                  </a:cubicBezTo>
                  <a:lnTo>
                    <a:pt x="11834191" y="1520395"/>
                  </a:lnTo>
                  <a:cubicBezTo>
                    <a:pt x="11834191" y="1613694"/>
                    <a:pt x="11758557" y="1689328"/>
                    <a:pt x="11665258" y="1689328"/>
                  </a:cubicBezTo>
                  <a:lnTo>
                    <a:pt x="168933" y="1689328"/>
                  </a:lnTo>
                  <a:cubicBezTo>
                    <a:pt x="75634" y="1689328"/>
                    <a:pt x="0" y="1613694"/>
                    <a:pt x="0" y="1520395"/>
                  </a:cubicBezTo>
                  <a:lnTo>
                    <a:pt x="0" y="1689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7211" tIns="91440" rIns="91441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High Net worth families should still fill out their FAFSA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B8F4A04-4565-8947-AF1A-16102286C3F5}"/>
                </a:ext>
              </a:extLst>
            </p:cNvPr>
            <p:cNvSpPr/>
            <p:nvPr/>
          </p:nvSpPr>
          <p:spPr>
            <a:xfrm>
              <a:off x="394219" y="1621080"/>
              <a:ext cx="2366838" cy="1351462"/>
            </a:xfrm>
            <a:prstGeom prst="roundRect">
              <a:avLst>
                <a:gd name="adj" fmla="val 1000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5000" b="-3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2C8C3C-C0D6-BF40-AD93-3F42140969FF}"/>
              </a:ext>
            </a:extLst>
          </p:cNvPr>
          <p:cNvGrpSpPr/>
          <p:nvPr/>
        </p:nvGrpSpPr>
        <p:grpSpPr>
          <a:xfrm>
            <a:off x="225287" y="3310409"/>
            <a:ext cx="11834191" cy="1689328"/>
            <a:chOff x="225287" y="3310409"/>
            <a:chExt cx="11834191" cy="168932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8B11470-F916-534C-80DC-1428E7197A5C}"/>
                </a:ext>
              </a:extLst>
            </p:cNvPr>
            <p:cNvSpPr/>
            <p:nvPr/>
          </p:nvSpPr>
          <p:spPr>
            <a:xfrm>
              <a:off x="225287" y="3310409"/>
              <a:ext cx="11834191" cy="1689328"/>
            </a:xfrm>
            <a:custGeom>
              <a:avLst/>
              <a:gdLst>
                <a:gd name="connsiteX0" fmla="*/ 0 w 11834191"/>
                <a:gd name="connsiteY0" fmla="*/ 168933 h 1689328"/>
                <a:gd name="connsiteX1" fmla="*/ 168933 w 11834191"/>
                <a:gd name="connsiteY1" fmla="*/ 0 h 1689328"/>
                <a:gd name="connsiteX2" fmla="*/ 11665258 w 11834191"/>
                <a:gd name="connsiteY2" fmla="*/ 0 h 1689328"/>
                <a:gd name="connsiteX3" fmla="*/ 11834191 w 11834191"/>
                <a:gd name="connsiteY3" fmla="*/ 168933 h 1689328"/>
                <a:gd name="connsiteX4" fmla="*/ 11834191 w 11834191"/>
                <a:gd name="connsiteY4" fmla="*/ 1520395 h 1689328"/>
                <a:gd name="connsiteX5" fmla="*/ 11665258 w 11834191"/>
                <a:gd name="connsiteY5" fmla="*/ 1689328 h 1689328"/>
                <a:gd name="connsiteX6" fmla="*/ 168933 w 11834191"/>
                <a:gd name="connsiteY6" fmla="*/ 1689328 h 1689328"/>
                <a:gd name="connsiteX7" fmla="*/ 0 w 11834191"/>
                <a:gd name="connsiteY7" fmla="*/ 1520395 h 1689328"/>
                <a:gd name="connsiteX8" fmla="*/ 0 w 11834191"/>
                <a:gd name="connsiteY8" fmla="*/ 168933 h 168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191" h="1689328">
                  <a:moveTo>
                    <a:pt x="0" y="168933"/>
                  </a:moveTo>
                  <a:cubicBezTo>
                    <a:pt x="0" y="75634"/>
                    <a:pt x="75634" y="0"/>
                    <a:pt x="168933" y="0"/>
                  </a:cubicBezTo>
                  <a:lnTo>
                    <a:pt x="11665258" y="0"/>
                  </a:lnTo>
                  <a:cubicBezTo>
                    <a:pt x="11758557" y="0"/>
                    <a:pt x="11834191" y="75634"/>
                    <a:pt x="11834191" y="168933"/>
                  </a:cubicBezTo>
                  <a:lnTo>
                    <a:pt x="11834191" y="1520395"/>
                  </a:lnTo>
                  <a:cubicBezTo>
                    <a:pt x="11834191" y="1613694"/>
                    <a:pt x="11758557" y="1689328"/>
                    <a:pt x="11665258" y="1689328"/>
                  </a:cubicBezTo>
                  <a:lnTo>
                    <a:pt x="168933" y="1689328"/>
                  </a:lnTo>
                  <a:cubicBezTo>
                    <a:pt x="75634" y="1689328"/>
                    <a:pt x="0" y="1613694"/>
                    <a:pt x="0" y="1520395"/>
                  </a:cubicBezTo>
                  <a:lnTo>
                    <a:pt x="0" y="1689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7211" tIns="91440" rIns="91441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Looking for ways to “reduce” assets doesn’t generally work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771CC04-5351-2F41-85B6-95A615AB9D7C}"/>
                </a:ext>
              </a:extLst>
            </p:cNvPr>
            <p:cNvSpPr/>
            <p:nvPr/>
          </p:nvSpPr>
          <p:spPr>
            <a:xfrm>
              <a:off x="369865" y="3467490"/>
              <a:ext cx="2366838" cy="1351462"/>
            </a:xfrm>
            <a:prstGeom prst="roundRect">
              <a:avLst>
                <a:gd name="adj" fmla="val 10000"/>
              </a:avLst>
            </a:prstGeom>
            <a:blipFill dpi="0" rotWithShape="1">
              <a:blip r:embed="rId3"/>
              <a:srcRect/>
              <a:stretch>
                <a:fillRect t="-20842" b="-107158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3364820"/>
                <a:satOff val="-11474"/>
                <a:lumOff val="-191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4EB437-815E-844E-B456-401305A04518}"/>
              </a:ext>
            </a:extLst>
          </p:cNvPr>
          <p:cNvGrpSpPr/>
          <p:nvPr/>
        </p:nvGrpSpPr>
        <p:grpSpPr>
          <a:xfrm>
            <a:off x="225287" y="5168671"/>
            <a:ext cx="11834191" cy="1689328"/>
            <a:chOff x="225287" y="5168671"/>
            <a:chExt cx="11834191" cy="1689328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9C2BFAF-2F73-0048-B878-4F94A41F8527}"/>
                </a:ext>
              </a:extLst>
            </p:cNvPr>
            <p:cNvSpPr/>
            <p:nvPr/>
          </p:nvSpPr>
          <p:spPr>
            <a:xfrm>
              <a:off x="225287" y="5168671"/>
              <a:ext cx="11834191" cy="1689328"/>
            </a:xfrm>
            <a:custGeom>
              <a:avLst/>
              <a:gdLst>
                <a:gd name="connsiteX0" fmla="*/ 0 w 11834191"/>
                <a:gd name="connsiteY0" fmla="*/ 168933 h 1689328"/>
                <a:gd name="connsiteX1" fmla="*/ 168933 w 11834191"/>
                <a:gd name="connsiteY1" fmla="*/ 0 h 1689328"/>
                <a:gd name="connsiteX2" fmla="*/ 11665258 w 11834191"/>
                <a:gd name="connsiteY2" fmla="*/ 0 h 1689328"/>
                <a:gd name="connsiteX3" fmla="*/ 11834191 w 11834191"/>
                <a:gd name="connsiteY3" fmla="*/ 168933 h 1689328"/>
                <a:gd name="connsiteX4" fmla="*/ 11834191 w 11834191"/>
                <a:gd name="connsiteY4" fmla="*/ 1520395 h 1689328"/>
                <a:gd name="connsiteX5" fmla="*/ 11665258 w 11834191"/>
                <a:gd name="connsiteY5" fmla="*/ 1689328 h 1689328"/>
                <a:gd name="connsiteX6" fmla="*/ 168933 w 11834191"/>
                <a:gd name="connsiteY6" fmla="*/ 1689328 h 1689328"/>
                <a:gd name="connsiteX7" fmla="*/ 0 w 11834191"/>
                <a:gd name="connsiteY7" fmla="*/ 1520395 h 1689328"/>
                <a:gd name="connsiteX8" fmla="*/ 0 w 11834191"/>
                <a:gd name="connsiteY8" fmla="*/ 168933 h 168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191" h="1689328">
                  <a:moveTo>
                    <a:pt x="0" y="168933"/>
                  </a:moveTo>
                  <a:cubicBezTo>
                    <a:pt x="0" y="75634"/>
                    <a:pt x="75634" y="0"/>
                    <a:pt x="168933" y="0"/>
                  </a:cubicBezTo>
                  <a:lnTo>
                    <a:pt x="11665258" y="0"/>
                  </a:lnTo>
                  <a:cubicBezTo>
                    <a:pt x="11758557" y="0"/>
                    <a:pt x="11834191" y="75634"/>
                    <a:pt x="11834191" y="168933"/>
                  </a:cubicBezTo>
                  <a:lnTo>
                    <a:pt x="11834191" y="1520395"/>
                  </a:lnTo>
                  <a:cubicBezTo>
                    <a:pt x="11834191" y="1613694"/>
                    <a:pt x="11758557" y="1689328"/>
                    <a:pt x="11665258" y="1689328"/>
                  </a:cubicBezTo>
                  <a:lnTo>
                    <a:pt x="168933" y="1689328"/>
                  </a:lnTo>
                  <a:cubicBezTo>
                    <a:pt x="75634" y="1689328"/>
                    <a:pt x="0" y="1613694"/>
                    <a:pt x="0" y="1520395"/>
                  </a:cubicBezTo>
                  <a:lnTo>
                    <a:pt x="0" y="1689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7211" tIns="91440" rIns="91441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Assets only account for 5.64% of the formula, their impact is minimal compared to income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DC67350-83C7-8F4E-A716-583B22B942E2}"/>
                </a:ext>
              </a:extLst>
            </p:cNvPr>
            <p:cNvSpPr/>
            <p:nvPr/>
          </p:nvSpPr>
          <p:spPr>
            <a:xfrm>
              <a:off x="394219" y="5337604"/>
              <a:ext cx="2366838" cy="1351462"/>
            </a:xfrm>
            <a:prstGeom prst="roundRect">
              <a:avLst>
                <a:gd name="adj" fmla="val 10000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2000" b="-4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6729641"/>
                <a:satOff val="-22947"/>
                <a:lumOff val="-382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73355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3290E3-ED61-4282-B682-A0D6D9784DC6}"/>
              </a:ext>
            </a:extLst>
          </p:cNvPr>
          <p:cNvSpPr/>
          <p:nvPr/>
        </p:nvSpPr>
        <p:spPr>
          <a:xfrm>
            <a:off x="0" y="365124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Anatomy of 1 College’s Merit Aid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E7F4C3C-33B8-184D-B5E7-125F33054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9" y="2094566"/>
            <a:ext cx="11698941" cy="4351338"/>
          </a:xfrm>
        </p:spPr>
        <p:txBody>
          <a:bodyPr>
            <a:normAutofit fontScale="92500"/>
          </a:bodyPr>
          <a:lstStyle/>
          <a:p>
            <a:pPr indent="-342900">
              <a:spcBef>
                <a:spcPts val="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Demonstrated Interest                                              $3,000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Lives out of state                                                        $2,000-$15,000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Every “A” on the transcript                                       $62 per “A”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Rigorous class                                                             $400 for every AP, IB, </a:t>
            </a:r>
            <a:r>
              <a:rPr lang="en-US" sz="3000" dirty="0" err="1">
                <a:latin typeface="Calibri" charset="0"/>
                <a:ea typeface="Calibri" charset="0"/>
                <a:cs typeface="Calibri" charset="0"/>
                <a:sym typeface="Tahoma"/>
              </a:rPr>
              <a:t>etc</a:t>
            </a:r>
            <a:endParaRPr lang="en-US" sz="3000" dirty="0"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Excellent letter of recommendation                       $1,800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Increase ACT score                                                    $425 per point above </a:t>
            </a:r>
            <a:r>
              <a:rPr lang="en-US" sz="3000" dirty="0" err="1">
                <a:latin typeface="Calibri" charset="0"/>
                <a:ea typeface="Calibri" charset="0"/>
                <a:cs typeface="Calibri" charset="0"/>
                <a:sym typeface="Tahoma"/>
              </a:rPr>
              <a:t>avg</a:t>
            </a:r>
            <a:endParaRPr lang="en-US" sz="3000" dirty="0"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solidFill>
                  <a:srgbClr val="FF40FF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FAFSA                                                                           $1,800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solidFill>
                  <a:srgbClr val="FF40FF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CSS/Profile                                                                  $2,500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Essay                                                                            $1,100-8,500 for excellent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9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3E2A192E-6943-3F4D-8297-0053B2595C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1FFB9-CE67-6845-9FD5-087C3CAD4EA4}"/>
              </a:ext>
            </a:extLst>
          </p:cNvPr>
          <p:cNvSpPr txBox="1"/>
          <p:nvPr/>
        </p:nvSpPr>
        <p:spPr>
          <a:xfrm>
            <a:off x="385762" y="214314"/>
            <a:ext cx="8658225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Why Discuss This Now?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2CC8B3-F2E5-5E41-9F76-7109532B4F11}"/>
              </a:ext>
            </a:extLst>
          </p:cNvPr>
          <p:cNvSpPr txBox="1"/>
          <p:nvPr/>
        </p:nvSpPr>
        <p:spPr>
          <a:xfrm>
            <a:off x="571500" y="2400300"/>
            <a:ext cx="10958512" cy="35394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First FAFSA impacted – Fall of 2022 for 2023 Grads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Current sophomore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Income is a 2 year look back so 2021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College students in school in the fall of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90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25" tIns="45700" rIns="91425" bIns="45700" numCol="1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5400">
                <a:latin typeface="Calibri" charset="0"/>
                <a:ea typeface="Calibri" charset="0"/>
                <a:cs typeface="Calibri" charset="0"/>
                <a:sym typeface="Tahoma"/>
              </a:rPr>
              <a:t>Quiz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idx="1"/>
          </p:nvPr>
        </p:nvSpPr>
        <p:spPr>
          <a:xfrm>
            <a:off x="609600" y="1690688"/>
            <a:ext cx="10948516" cy="679831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25" tIns="45700" rIns="91425" bIns="45700" numCol="1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spcBef>
                <a:spcPts val="720"/>
              </a:spcBef>
              <a:buSzPct val="64999"/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What is the most expensive education?</a:t>
            </a:r>
          </a:p>
          <a:p>
            <a:pPr marL="457200" lvl="1" indent="0">
              <a:spcBef>
                <a:spcPts val="720"/>
              </a:spcBef>
              <a:buSzPct val="64999"/>
              <a:buNone/>
            </a:pPr>
            <a:endParaRPr lang="en-US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ECB017-23FF-6A4A-AFA4-BA0BE7C75C74}"/>
              </a:ext>
            </a:extLst>
          </p:cNvPr>
          <p:cNvSpPr/>
          <p:nvPr/>
        </p:nvSpPr>
        <p:spPr>
          <a:xfrm flipH="1">
            <a:off x="137160" y="0"/>
            <a:ext cx="8229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B3F422-3754-B347-82FB-29632D9FBBEE}"/>
              </a:ext>
            </a:extLst>
          </p:cNvPr>
          <p:cNvSpPr txBox="1"/>
          <p:nvPr/>
        </p:nvSpPr>
        <p:spPr>
          <a:xfrm>
            <a:off x="4313117" y="2370519"/>
            <a:ext cx="3910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one that never gets completed!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743D07-9808-C747-9E7D-2406F38CD1E5}"/>
              </a:ext>
            </a:extLst>
          </p:cNvPr>
          <p:cNvSpPr/>
          <p:nvPr/>
        </p:nvSpPr>
        <p:spPr>
          <a:xfrm>
            <a:off x="2337816" y="3163521"/>
            <a:ext cx="8305800" cy="2941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buSzPct val="64999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What percentage of students transfer at least once?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3600" dirty="0">
                <a:latin typeface="Calibri" charset="0"/>
                <a:ea typeface="Calibri" charset="0"/>
                <a:cs typeface="Calibri" charset="0"/>
                <a:sym typeface="Comic Sans MS"/>
              </a:rPr>
              <a:t>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  <a:sym typeface="Comic Sans MS"/>
              </a:rPr>
              <a:t>6%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  <a:sym typeface="Comic Sans MS"/>
              </a:rPr>
              <a:t> 14%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  <a:sym typeface="Comic Sans MS"/>
              </a:rPr>
              <a:t> 25%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  <a:sym typeface="Comic Sans MS"/>
              </a:rPr>
              <a:t> 38%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  <a:sym typeface="Comic Sans MS"/>
              </a:rPr>
              <a:t> 50%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472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-1308100" y="1040512"/>
            <a:ext cx="12192000" cy="94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6000" dirty="0">
                <a:solidFill>
                  <a:srgbClr val="4472C4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The national transfer rate: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29CB8F20-C0D4-44F4-B258-5C5684BBB682}"/>
              </a:ext>
            </a:extLst>
          </p:cNvPr>
          <p:cNvSpPr/>
          <p:nvPr/>
        </p:nvSpPr>
        <p:spPr>
          <a:xfrm>
            <a:off x="9187680" y="492679"/>
            <a:ext cx="2057400" cy="20447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libri" charset="0"/>
                <a:ea typeface="Calibri" charset="0"/>
                <a:cs typeface="Calibri" charset="0"/>
                <a:sym typeface="Tahoma"/>
              </a:rPr>
              <a:t>38%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340DA25-0208-44E4-8226-568742DE36B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97000" y="3272366"/>
          <a:ext cx="90297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6200">
                  <a:extLst>
                    <a:ext uri="{9D8B030D-6E8A-4147-A177-3AD203B41FA5}">
                      <a16:colId xmlns:a16="http://schemas.microsoft.com/office/drawing/2014/main" val="1616390986"/>
                    </a:ext>
                  </a:extLst>
                </a:gridCol>
                <a:gridCol w="2603500">
                  <a:extLst>
                    <a:ext uri="{9D8B030D-6E8A-4147-A177-3AD203B41FA5}">
                      <a16:colId xmlns:a16="http://schemas.microsoft.com/office/drawing/2014/main" val="759608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b="0" dirty="0"/>
                        <a:t>Average Cost of 1 Transfer</a:t>
                      </a:r>
                    </a:p>
                  </a:txBody>
                  <a:tcPr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0" dirty="0"/>
                        <a:t>$14,000</a:t>
                      </a:r>
                    </a:p>
                  </a:txBody>
                  <a:tcPr>
                    <a:solidFill>
                      <a:srgbClr val="636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135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bg1"/>
                          </a:solidFill>
                        </a:rPr>
                        <a:t>Cost for 2 transfers</a:t>
                      </a:r>
                    </a:p>
                  </a:txBody>
                  <a:tcPr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bg1"/>
                          </a:solidFill>
                        </a:rPr>
                        <a:t>$24,000*</a:t>
                      </a:r>
                    </a:p>
                  </a:txBody>
                  <a:tcPr>
                    <a:solidFill>
                      <a:srgbClr val="636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391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5DDA5F5-B6F1-461D-A7AB-E66C135FBA47}"/>
              </a:ext>
            </a:extLst>
          </p:cNvPr>
          <p:cNvSpPr txBox="1"/>
          <p:nvPr/>
        </p:nvSpPr>
        <p:spPr>
          <a:xfrm>
            <a:off x="1613814" y="4996771"/>
            <a:ext cx="8596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  <a:sym typeface="Tahoma"/>
              </a:rPr>
              <a:t>*State school to state school – private to any other style of college is much larger</a:t>
            </a:r>
          </a:p>
        </p:txBody>
      </p:sp>
    </p:spTree>
    <p:extLst>
      <p:ext uri="{BB962C8B-B14F-4D97-AF65-F5344CB8AC3E}">
        <p14:creationId xmlns:p14="http://schemas.microsoft.com/office/powerpoint/2010/main" val="262211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BE8A4C21-58F5-204E-B483-A21A0574F440}"/>
              </a:ext>
            </a:extLst>
          </p:cNvPr>
          <p:cNvSpPr/>
          <p:nvPr/>
        </p:nvSpPr>
        <p:spPr>
          <a:xfrm>
            <a:off x="372065" y="1926041"/>
            <a:ext cx="10815145" cy="3119852"/>
          </a:xfrm>
          <a:custGeom>
            <a:avLst/>
            <a:gdLst>
              <a:gd name="connsiteX0" fmla="*/ 0 w 10815145"/>
              <a:gd name="connsiteY0" fmla="*/ 0 h 2854800"/>
              <a:gd name="connsiteX1" fmla="*/ 10815145 w 10815145"/>
              <a:gd name="connsiteY1" fmla="*/ 0 h 2854800"/>
              <a:gd name="connsiteX2" fmla="*/ 10815145 w 10815145"/>
              <a:gd name="connsiteY2" fmla="*/ 2854800 h 2854800"/>
              <a:gd name="connsiteX3" fmla="*/ 0 w 10815145"/>
              <a:gd name="connsiteY3" fmla="*/ 2854800 h 2854800"/>
              <a:gd name="connsiteX4" fmla="*/ 0 w 10815145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145" h="2854800">
                <a:moveTo>
                  <a:pt x="0" y="0"/>
                </a:moveTo>
                <a:lnTo>
                  <a:pt x="10815145" y="0"/>
                </a:lnTo>
                <a:lnTo>
                  <a:pt x="10815145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6710" tIns="346710" rIns="462280" bIns="520065" numCol="1" spcCol="1270" anchor="t" anchorCtr="0">
            <a:noAutofit/>
          </a:bodyPr>
          <a:lstStyle/>
          <a:p>
            <a:pPr marL="342900" indent="-342900">
              <a:spcBef>
                <a:spcPts val="640"/>
              </a:spcBef>
              <a:buClr>
                <a:schemeClr val="tx1"/>
              </a:buClr>
              <a:buSzPct val="50000"/>
              <a:buFont typeface="Noto Symbol"/>
              <a:buChar char="■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Identify families with a sophomore or junior and bring us in to do a free family college consultation – right timing is IMPORTANT!</a:t>
            </a:r>
          </a:p>
          <a:p>
            <a:pPr marL="342900" indent="-342900">
              <a:spcBef>
                <a:spcPts val="640"/>
              </a:spcBef>
              <a:buClr>
                <a:schemeClr val="tx1"/>
              </a:buClr>
              <a:buSzPct val="50000"/>
              <a:buFont typeface="Noto Symbol"/>
              <a:buChar char="■"/>
              <a:defRPr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marL="342900" indent="-342900">
              <a:spcBef>
                <a:spcPts val="640"/>
              </a:spcBef>
              <a:buClr>
                <a:schemeClr val="tx1"/>
              </a:buClr>
              <a:buSzPct val="50000"/>
              <a:buFont typeface="Noto Symbol"/>
              <a:buChar char="■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Monthly content to use on your social media, newsletters, etc.</a:t>
            </a:r>
          </a:p>
          <a:p>
            <a:pPr marL="342900" indent="-342900">
              <a:spcBef>
                <a:spcPts val="640"/>
              </a:spcBef>
              <a:buClr>
                <a:schemeClr val="tx1"/>
              </a:buClr>
              <a:buSzPct val="50000"/>
              <a:buFont typeface="Noto Symbol"/>
              <a:buChar char="■"/>
              <a:defRPr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marL="342900" indent="-342900">
              <a:spcBef>
                <a:spcPts val="640"/>
              </a:spcBef>
              <a:buClr>
                <a:schemeClr val="tx1"/>
              </a:buClr>
              <a:buSzPct val="50000"/>
              <a:buFont typeface="Noto Symbol"/>
              <a:buChar char="■"/>
              <a:defRPr/>
            </a:pPr>
            <a:r>
              <a:rPr lang="en-US" sz="2800" dirty="0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Client events</a:t>
            </a:r>
          </a:p>
          <a:p>
            <a:pPr>
              <a:spcBef>
                <a:spcPts val="640"/>
              </a:spcBef>
              <a:buClr>
                <a:schemeClr val="tx1"/>
              </a:buClr>
              <a:buSzPct val="50000"/>
              <a:defRPr/>
            </a:pPr>
            <a:r>
              <a:rPr lang="en-US" sz="2800" dirty="0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</a:t>
            </a:r>
          </a:p>
          <a:p>
            <a:pPr marL="342900" indent="-342900">
              <a:spcBef>
                <a:spcPts val="640"/>
              </a:spcBef>
              <a:buClr>
                <a:schemeClr val="tx1"/>
              </a:buClr>
              <a:buSzPct val="50000"/>
              <a:buFont typeface="Noto Symbol"/>
              <a:buChar char="■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Grandparents are looking for ways to help- access to another generation – assuring 529’s are being utilized well!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007330-D453-4480-9B5E-9A3454113CB3}"/>
              </a:ext>
            </a:extLst>
          </p:cNvPr>
          <p:cNvSpPr/>
          <p:nvPr/>
        </p:nvSpPr>
        <p:spPr>
          <a:xfrm>
            <a:off x="0" y="320040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Keys to adding value to your clients</a:t>
            </a:r>
          </a:p>
        </p:txBody>
      </p:sp>
    </p:spTree>
    <p:extLst>
      <p:ext uri="{BB962C8B-B14F-4D97-AF65-F5344CB8AC3E}">
        <p14:creationId xmlns:p14="http://schemas.microsoft.com/office/powerpoint/2010/main" val="305266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27B9A-641E-3A4F-B5C0-B1FD468DE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80994" y="183751"/>
            <a:ext cx="4300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4" y="5553851"/>
            <a:ext cx="2359071" cy="1025236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37DE1C-890C-434A-8E9E-ED4C5598B737}"/>
              </a:ext>
            </a:extLst>
          </p:cNvPr>
          <p:cNvSpPr txBox="1"/>
          <p:nvPr/>
        </p:nvSpPr>
        <p:spPr>
          <a:xfrm>
            <a:off x="7996053" y="5724892"/>
            <a:ext cx="4051109" cy="1015663"/>
          </a:xfrm>
          <a:prstGeom prst="rect">
            <a:avLst/>
          </a:prstGeom>
          <a:solidFill>
            <a:schemeClr val="accent6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Cozy Wittman</a:t>
            </a:r>
          </a:p>
          <a:p>
            <a:r>
              <a:rPr lang="en-US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cwittman@collegeinsidetrack.com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612-850-5729</a:t>
            </a:r>
          </a:p>
        </p:txBody>
      </p:sp>
    </p:spTree>
    <p:extLst>
      <p:ext uri="{BB962C8B-B14F-4D97-AF65-F5344CB8AC3E}">
        <p14:creationId xmlns:p14="http://schemas.microsoft.com/office/powerpoint/2010/main" val="15909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818968" y="1802072"/>
            <a:ext cx="10990752" cy="47685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FAFSA Review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44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Significant Changes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44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Timing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44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Value Add to clients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44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227330">
              <a:spcBef>
                <a:spcPts val="560"/>
              </a:spcBef>
              <a:buClr>
                <a:schemeClr val="hlink"/>
              </a:buClr>
              <a:buNone/>
            </a:pPr>
            <a:endParaRPr sz="2800" dirty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EF3A2E-DB29-4CED-AF43-57153A954591}"/>
              </a:ext>
            </a:extLst>
          </p:cNvPr>
          <p:cNvSpPr/>
          <p:nvPr/>
        </p:nvSpPr>
        <p:spPr>
          <a:xfrm>
            <a:off x="0" y="263894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/>
              <a:t>	Agenda</a:t>
            </a:r>
          </a:p>
        </p:txBody>
      </p:sp>
    </p:spTree>
    <p:extLst>
      <p:ext uri="{BB962C8B-B14F-4D97-AF65-F5344CB8AC3E}">
        <p14:creationId xmlns:p14="http://schemas.microsoft.com/office/powerpoint/2010/main" val="254879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4B95-E99C-634A-B182-8F7B9AC8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813" y="151765"/>
            <a:ext cx="10515600" cy="1325563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FAFSA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B0DF4-1E98-BA4A-B611-4B5F46AE1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952" y="1747974"/>
            <a:ext cx="8833322" cy="4258491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Filled out fall of senior year and each subsequent fall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Determines need at both Federal and Collegiate levels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May be a factor in the addition of merit grants &amp; scholarships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Application for the Federal Student Loan Program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Creates a great deal of confusion and stress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B34E4F-6F4D-0A4D-AD39-ADBB7C0A60FC}"/>
              </a:ext>
            </a:extLst>
          </p:cNvPr>
          <p:cNvSpPr/>
          <p:nvPr/>
        </p:nvSpPr>
        <p:spPr>
          <a:xfrm>
            <a:off x="11795761" y="0"/>
            <a:ext cx="15675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727FA8-0205-AF4B-8E6E-24CADACCAE8A}"/>
              </a:ext>
            </a:extLst>
          </p:cNvPr>
          <p:cNvSpPr/>
          <p:nvPr/>
        </p:nvSpPr>
        <p:spPr>
          <a:xfrm>
            <a:off x="246109" y="0"/>
            <a:ext cx="15675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ctrTitle"/>
          </p:nvPr>
        </p:nvSpPr>
        <p:spPr>
          <a:xfrm>
            <a:off x="1524000" y="173919"/>
            <a:ext cx="9144000" cy="2387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is the FAFSA use by colleges?</a:t>
            </a:r>
            <a:endParaRPr sz="6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9"/>
          <p:cNvSpPr txBox="1">
            <a:spLocks noGrp="1"/>
          </p:cNvSpPr>
          <p:nvPr>
            <p:ph type="subTitle" idx="1"/>
          </p:nvPr>
        </p:nvSpPr>
        <p:spPr>
          <a:xfrm>
            <a:off x="1524000" y="292514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FAFSA is used to determine need based aid by the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Families can be need based at some schools and not at others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6CAD38-6E4B-E94C-9490-699CCEC5FC8E}"/>
              </a:ext>
            </a:extLst>
          </p:cNvPr>
          <p:cNvGrpSpPr/>
          <p:nvPr/>
        </p:nvGrpSpPr>
        <p:grpSpPr>
          <a:xfrm>
            <a:off x="2114550" y="4535493"/>
            <a:ext cx="8553450" cy="1405984"/>
            <a:chOff x="2114550" y="4535493"/>
            <a:chExt cx="8553450" cy="1405984"/>
          </a:xfrm>
        </p:grpSpPr>
        <p:sp>
          <p:nvSpPr>
            <p:cNvPr id="155" name="Google Shape;155;p19"/>
            <p:cNvSpPr/>
            <p:nvPr/>
          </p:nvSpPr>
          <p:spPr>
            <a:xfrm>
              <a:off x="5265312" y="4700587"/>
              <a:ext cx="2226469" cy="1158345"/>
            </a:xfrm>
            <a:prstGeom prst="roundRect">
              <a:avLst>
                <a:gd name="adj" fmla="val 16667"/>
              </a:avLst>
            </a:prstGeom>
            <a:solidFill>
              <a:srgbClr val="FF2F92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EFC (SAI)</a:t>
              </a:r>
              <a:endParaRPr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3835656-56F2-2F4B-8146-C7C44E8C1D0D}"/>
                </a:ext>
              </a:extLst>
            </p:cNvPr>
            <p:cNvGrpSpPr/>
            <p:nvPr/>
          </p:nvGrpSpPr>
          <p:grpSpPr>
            <a:xfrm>
              <a:off x="2114550" y="4535493"/>
              <a:ext cx="2955277" cy="1323440"/>
              <a:chOff x="2114550" y="4535493"/>
              <a:chExt cx="2955277" cy="1323440"/>
            </a:xfrm>
          </p:grpSpPr>
          <p:sp>
            <p:nvSpPr>
              <p:cNvPr id="154" name="Google Shape;154;p19"/>
              <p:cNvSpPr/>
              <p:nvPr/>
            </p:nvSpPr>
            <p:spPr>
              <a:xfrm>
                <a:off x="2114550" y="4700588"/>
                <a:ext cx="2226469" cy="1158345"/>
              </a:xfrm>
              <a:prstGeom prst="roundRect">
                <a:avLst>
                  <a:gd name="adj" fmla="val 16667"/>
                </a:avLst>
              </a:prstGeom>
              <a:solidFill>
                <a:srgbClr val="011893"/>
              </a:solidFill>
              <a:ln w="25400" cap="flat" cmpd="sng">
                <a:solidFill>
                  <a:srgbClr val="31538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Sticker Price</a:t>
                </a:r>
                <a:endParaRPr dirty="0"/>
              </a:p>
            </p:txBody>
          </p:sp>
          <p:sp>
            <p:nvSpPr>
              <p:cNvPr id="157" name="Google Shape;157;p19"/>
              <p:cNvSpPr txBox="1"/>
              <p:nvPr/>
            </p:nvSpPr>
            <p:spPr>
              <a:xfrm>
                <a:off x="4543721" y="4535493"/>
                <a:ext cx="526106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C8FF279-3436-624A-A346-8062378D34BB}"/>
                </a:ext>
              </a:extLst>
            </p:cNvPr>
            <p:cNvGrpSpPr/>
            <p:nvPr/>
          </p:nvGrpSpPr>
          <p:grpSpPr>
            <a:xfrm>
              <a:off x="7632718" y="4618038"/>
              <a:ext cx="3035282" cy="1323439"/>
              <a:chOff x="7632718" y="4618038"/>
              <a:chExt cx="3035282" cy="1323439"/>
            </a:xfrm>
          </p:grpSpPr>
          <p:sp>
            <p:nvSpPr>
              <p:cNvPr id="156" name="Google Shape;156;p19"/>
              <p:cNvSpPr/>
              <p:nvPr/>
            </p:nvSpPr>
            <p:spPr>
              <a:xfrm>
                <a:off x="8441531" y="4700587"/>
                <a:ext cx="2226469" cy="1158345"/>
              </a:xfrm>
              <a:prstGeom prst="roundRect">
                <a:avLst>
                  <a:gd name="adj" fmla="val 16667"/>
                </a:avLst>
              </a:prstGeom>
              <a:solidFill>
                <a:srgbClr val="FF9300"/>
              </a:solidFill>
              <a:ln w="25400" cap="flat" cmpd="sng">
                <a:solidFill>
                  <a:srgbClr val="31538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Need</a:t>
                </a:r>
                <a:endParaRPr dirty="0"/>
              </a:p>
            </p:txBody>
          </p:sp>
          <p:sp>
            <p:nvSpPr>
              <p:cNvPr id="158" name="Google Shape;158;p19"/>
              <p:cNvSpPr txBox="1"/>
              <p:nvPr/>
            </p:nvSpPr>
            <p:spPr>
              <a:xfrm>
                <a:off x="7632718" y="4618038"/>
                <a:ext cx="784189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12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61C4A-869F-474E-838B-2C91BFE92CA1}"/>
              </a:ext>
            </a:extLst>
          </p:cNvPr>
          <p:cNvSpPr/>
          <p:nvPr/>
        </p:nvSpPr>
        <p:spPr>
          <a:xfrm>
            <a:off x="193963" y="207819"/>
            <a:ext cx="11817927" cy="63730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032E4-0D64-3642-B7F2-F86E704E2BC2}"/>
              </a:ext>
            </a:extLst>
          </p:cNvPr>
          <p:cNvSpPr txBox="1"/>
          <p:nvPr/>
        </p:nvSpPr>
        <p:spPr>
          <a:xfrm>
            <a:off x="1243678" y="2644169"/>
            <a:ext cx="97046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Impact to Families!</a:t>
            </a:r>
          </a:p>
        </p:txBody>
      </p:sp>
    </p:spTree>
    <p:extLst>
      <p:ext uri="{BB962C8B-B14F-4D97-AF65-F5344CB8AC3E}">
        <p14:creationId xmlns:p14="http://schemas.microsoft.com/office/powerpoint/2010/main" val="47605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007330-D453-4480-9B5E-9A3454113CB3}"/>
              </a:ext>
            </a:extLst>
          </p:cNvPr>
          <p:cNvSpPr/>
          <p:nvPr/>
        </p:nvSpPr>
        <p:spPr>
          <a:xfrm>
            <a:off x="0" y="217449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# of Students in College</a:t>
            </a:r>
          </a:p>
        </p:txBody>
      </p:sp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F72F7D91-5612-A24F-BD08-55969F35518C}"/>
              </a:ext>
            </a:extLst>
          </p:cNvPr>
          <p:cNvSpPr/>
          <p:nvPr/>
        </p:nvSpPr>
        <p:spPr>
          <a:xfrm>
            <a:off x="2781875" y="2349777"/>
            <a:ext cx="6628248" cy="3564445"/>
          </a:xfrm>
          <a:prstGeom prst="round2DiagRect">
            <a:avLst>
              <a:gd name="adj1" fmla="val 0"/>
              <a:gd name="adj2" fmla="val 166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16EDA1FB-B61A-F848-B0E5-20B4DB8FAB80}"/>
              </a:ext>
            </a:extLst>
          </p:cNvPr>
          <p:cNvSpPr/>
          <p:nvPr/>
        </p:nvSpPr>
        <p:spPr>
          <a:xfrm>
            <a:off x="6095999" y="2783581"/>
            <a:ext cx="883" cy="2808351"/>
          </a:xfrm>
          <a:prstGeom prst="line">
            <a:avLst/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AFE5579-DAF3-C94E-B9BE-99ECCFCAD38B}"/>
              </a:ext>
            </a:extLst>
          </p:cNvPr>
          <p:cNvSpPr/>
          <p:nvPr/>
        </p:nvSpPr>
        <p:spPr>
          <a:xfrm>
            <a:off x="3002817" y="2675567"/>
            <a:ext cx="2872240" cy="3024378"/>
          </a:xfrm>
          <a:custGeom>
            <a:avLst/>
            <a:gdLst>
              <a:gd name="connsiteX0" fmla="*/ 0 w 2872240"/>
              <a:gd name="connsiteY0" fmla="*/ 0 h 3024378"/>
              <a:gd name="connsiteX1" fmla="*/ 2872240 w 2872240"/>
              <a:gd name="connsiteY1" fmla="*/ 0 h 3024378"/>
              <a:gd name="connsiteX2" fmla="*/ 2872240 w 2872240"/>
              <a:gd name="connsiteY2" fmla="*/ 3024378 h 3024378"/>
              <a:gd name="connsiteX3" fmla="*/ 0 w 2872240"/>
              <a:gd name="connsiteY3" fmla="*/ 3024378 h 3024378"/>
              <a:gd name="connsiteX4" fmla="*/ 0 w 2872240"/>
              <a:gd name="connsiteY4" fmla="*/ 0 h 302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2240" h="3024378">
                <a:moveTo>
                  <a:pt x="0" y="0"/>
                </a:moveTo>
                <a:lnTo>
                  <a:pt x="2872240" y="0"/>
                </a:lnTo>
                <a:lnTo>
                  <a:pt x="2872240" y="3024378"/>
                </a:lnTo>
                <a:lnTo>
                  <a:pt x="0" y="30243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0" tIns="209550" rIns="209550" bIns="209550" numCol="1" spcCol="1270" anchor="t" anchorCtr="0">
            <a:noAutofit/>
          </a:bodyPr>
          <a:lstStyle/>
          <a:p>
            <a:pPr marL="0" lvl="0" indent="0" algn="l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500" kern="1200" dirty="0"/>
              <a:t>1 = $60K</a:t>
            </a:r>
          </a:p>
          <a:p>
            <a:pPr marL="0" lvl="0" indent="0" algn="l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500" kern="1200" dirty="0"/>
              <a:t>2 = $30K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8C8CD49-9B7A-E446-B6C3-A3A64E5EBE4D}"/>
              </a:ext>
            </a:extLst>
          </p:cNvPr>
          <p:cNvSpPr/>
          <p:nvPr/>
        </p:nvSpPr>
        <p:spPr>
          <a:xfrm>
            <a:off x="6316941" y="2675567"/>
            <a:ext cx="2872240" cy="3024378"/>
          </a:xfrm>
          <a:custGeom>
            <a:avLst/>
            <a:gdLst>
              <a:gd name="connsiteX0" fmla="*/ 0 w 2872240"/>
              <a:gd name="connsiteY0" fmla="*/ 0 h 3024378"/>
              <a:gd name="connsiteX1" fmla="*/ 2872240 w 2872240"/>
              <a:gd name="connsiteY1" fmla="*/ 0 h 3024378"/>
              <a:gd name="connsiteX2" fmla="*/ 2872240 w 2872240"/>
              <a:gd name="connsiteY2" fmla="*/ 3024378 h 3024378"/>
              <a:gd name="connsiteX3" fmla="*/ 0 w 2872240"/>
              <a:gd name="connsiteY3" fmla="*/ 3024378 h 3024378"/>
              <a:gd name="connsiteX4" fmla="*/ 0 w 2872240"/>
              <a:gd name="connsiteY4" fmla="*/ 0 h 302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2240" h="3024378">
                <a:moveTo>
                  <a:pt x="0" y="0"/>
                </a:moveTo>
                <a:lnTo>
                  <a:pt x="2872240" y="0"/>
                </a:lnTo>
                <a:lnTo>
                  <a:pt x="2872240" y="3024378"/>
                </a:lnTo>
                <a:lnTo>
                  <a:pt x="0" y="30243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0" tIns="209550" rIns="209550" bIns="209550" numCol="1" spcCol="1270" anchor="t" anchorCtr="0">
            <a:noAutofit/>
          </a:bodyPr>
          <a:lstStyle/>
          <a:p>
            <a:pPr marL="0" lvl="0" indent="0" algn="l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500" kern="1200" dirty="0"/>
              <a:t>1 = $60K</a:t>
            </a:r>
          </a:p>
          <a:p>
            <a:pPr marL="0" lvl="0" indent="0" algn="l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500" kern="1200" dirty="0"/>
              <a:t>2 = $60K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3222C7A-EEED-3347-A1AC-DA7989187435}"/>
              </a:ext>
            </a:extLst>
          </p:cNvPr>
          <p:cNvSpPr/>
          <p:nvPr/>
        </p:nvSpPr>
        <p:spPr>
          <a:xfrm rot="5400000">
            <a:off x="285279" y="2879307"/>
            <a:ext cx="3888486" cy="1104708"/>
          </a:xfrm>
          <a:custGeom>
            <a:avLst/>
            <a:gdLst>
              <a:gd name="connsiteX0" fmla="*/ 0 w 3888486"/>
              <a:gd name="connsiteY0" fmla="*/ 277116 h 1104708"/>
              <a:gd name="connsiteX1" fmla="*/ 3218370 w 3888486"/>
              <a:gd name="connsiteY1" fmla="*/ 277116 h 1104708"/>
              <a:gd name="connsiteX2" fmla="*/ 3218370 w 3888486"/>
              <a:gd name="connsiteY2" fmla="*/ 0 h 1104708"/>
              <a:gd name="connsiteX3" fmla="*/ 3888486 w 3888486"/>
              <a:gd name="connsiteY3" fmla="*/ 552354 h 1104708"/>
              <a:gd name="connsiteX4" fmla="*/ 3218370 w 3888486"/>
              <a:gd name="connsiteY4" fmla="*/ 1104708 h 1104708"/>
              <a:gd name="connsiteX5" fmla="*/ 3218370 w 3888486"/>
              <a:gd name="connsiteY5" fmla="*/ 827592 h 1104708"/>
              <a:gd name="connsiteX6" fmla="*/ 0 w 3888486"/>
              <a:gd name="connsiteY6" fmla="*/ 827592 h 1104708"/>
              <a:gd name="connsiteX7" fmla="*/ 0 w 3888486"/>
              <a:gd name="connsiteY7" fmla="*/ 277116 h 110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8486" h="1104708">
                <a:moveTo>
                  <a:pt x="0" y="277116"/>
                </a:moveTo>
                <a:lnTo>
                  <a:pt x="3218370" y="277116"/>
                </a:lnTo>
                <a:lnTo>
                  <a:pt x="3218370" y="0"/>
                </a:lnTo>
                <a:lnTo>
                  <a:pt x="3888486" y="552354"/>
                </a:lnTo>
                <a:lnTo>
                  <a:pt x="3218370" y="1104708"/>
                </a:lnTo>
                <a:lnTo>
                  <a:pt x="3218370" y="827592"/>
                </a:lnTo>
                <a:lnTo>
                  <a:pt x="0" y="827592"/>
                </a:lnTo>
                <a:lnTo>
                  <a:pt x="0" y="2771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360936" rIns="417738" bIns="360935" numCol="1" spcCol="1270" anchor="ctr" anchorCtr="0">
            <a:noAutofit/>
          </a:bodyPr>
          <a:lstStyle/>
          <a:p>
            <a:pPr marL="0" lvl="0" indent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Expected Family Contribution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A2D523A-ADB5-EC43-88C3-A7825B2E2FA1}"/>
              </a:ext>
            </a:extLst>
          </p:cNvPr>
          <p:cNvSpPr/>
          <p:nvPr/>
        </p:nvSpPr>
        <p:spPr>
          <a:xfrm rot="16200000">
            <a:off x="8018235" y="4391496"/>
            <a:ext cx="3888486" cy="1104708"/>
          </a:xfrm>
          <a:custGeom>
            <a:avLst/>
            <a:gdLst>
              <a:gd name="connsiteX0" fmla="*/ 0 w 3888486"/>
              <a:gd name="connsiteY0" fmla="*/ 277116 h 1104708"/>
              <a:gd name="connsiteX1" fmla="*/ 3218370 w 3888486"/>
              <a:gd name="connsiteY1" fmla="*/ 277116 h 1104708"/>
              <a:gd name="connsiteX2" fmla="*/ 3218370 w 3888486"/>
              <a:gd name="connsiteY2" fmla="*/ 0 h 1104708"/>
              <a:gd name="connsiteX3" fmla="*/ 3888486 w 3888486"/>
              <a:gd name="connsiteY3" fmla="*/ 552354 h 1104708"/>
              <a:gd name="connsiteX4" fmla="*/ 3218370 w 3888486"/>
              <a:gd name="connsiteY4" fmla="*/ 1104708 h 1104708"/>
              <a:gd name="connsiteX5" fmla="*/ 3218370 w 3888486"/>
              <a:gd name="connsiteY5" fmla="*/ 827592 h 1104708"/>
              <a:gd name="connsiteX6" fmla="*/ 0 w 3888486"/>
              <a:gd name="connsiteY6" fmla="*/ 827592 h 1104708"/>
              <a:gd name="connsiteX7" fmla="*/ 0 w 3888486"/>
              <a:gd name="connsiteY7" fmla="*/ 277116 h 110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8486" h="1104708">
                <a:moveTo>
                  <a:pt x="0" y="277116"/>
                </a:moveTo>
                <a:lnTo>
                  <a:pt x="3218370" y="277116"/>
                </a:lnTo>
                <a:lnTo>
                  <a:pt x="3218370" y="0"/>
                </a:lnTo>
                <a:lnTo>
                  <a:pt x="3888486" y="552354"/>
                </a:lnTo>
                <a:lnTo>
                  <a:pt x="3218370" y="1104708"/>
                </a:lnTo>
                <a:lnTo>
                  <a:pt x="3218370" y="827592"/>
                </a:lnTo>
                <a:lnTo>
                  <a:pt x="0" y="827592"/>
                </a:lnTo>
                <a:lnTo>
                  <a:pt x="0" y="27711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44616"/>
              <a:satOff val="-2378"/>
              <a:lumOff val="12236"/>
              <a:alphaOff val="0"/>
            </a:schemeClr>
          </a:fillRef>
          <a:effectRef idx="0">
            <a:schemeClr val="accent6">
              <a:tint val="50000"/>
              <a:hueOff val="44616"/>
              <a:satOff val="-2378"/>
              <a:lumOff val="1223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19" tIns="360936" rIns="417739" bIns="360935" numCol="1" spcCol="1270" anchor="ctr" anchorCtr="0">
            <a:noAutofit/>
          </a:bodyPr>
          <a:lstStyle/>
          <a:p>
            <a:pPr marL="0" lvl="0" indent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Student Aid Index</a:t>
            </a:r>
          </a:p>
        </p:txBody>
      </p:sp>
    </p:spTree>
    <p:extLst>
      <p:ext uri="{BB962C8B-B14F-4D97-AF65-F5344CB8AC3E}">
        <p14:creationId xmlns:p14="http://schemas.microsoft.com/office/powerpoint/2010/main" val="6484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0FD47E13-2A1D-304F-91BE-6842F529CAE4}"/>
              </a:ext>
            </a:extLst>
          </p:cNvPr>
          <p:cNvSpPr/>
          <p:nvPr/>
        </p:nvSpPr>
        <p:spPr>
          <a:xfrm>
            <a:off x="18978" y="-14034"/>
            <a:ext cx="12192000" cy="6858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FEC2F8-85FC-F442-92FD-622A5A6BA32A}"/>
              </a:ext>
            </a:extLst>
          </p:cNvPr>
          <p:cNvGrpSpPr/>
          <p:nvPr/>
        </p:nvGrpSpPr>
        <p:grpSpPr>
          <a:xfrm>
            <a:off x="1877873" y="1322984"/>
            <a:ext cx="8553450" cy="1405984"/>
            <a:chOff x="2114550" y="4535493"/>
            <a:chExt cx="8553450" cy="1405984"/>
          </a:xfrm>
        </p:grpSpPr>
        <p:sp>
          <p:nvSpPr>
            <p:cNvPr id="6" name="Google Shape;155;p19">
              <a:extLst>
                <a:ext uri="{FF2B5EF4-FFF2-40B4-BE49-F238E27FC236}">
                  <a16:creationId xmlns:a16="http://schemas.microsoft.com/office/drawing/2014/main" id="{2EB4C1E9-1352-DF48-98A2-642A3D2FFCE0}"/>
                </a:ext>
              </a:extLst>
            </p:cNvPr>
            <p:cNvSpPr/>
            <p:nvPr/>
          </p:nvSpPr>
          <p:spPr>
            <a:xfrm>
              <a:off x="5265312" y="4700587"/>
              <a:ext cx="2226469" cy="1158345"/>
            </a:xfrm>
            <a:prstGeom prst="roundRect">
              <a:avLst>
                <a:gd name="adj" fmla="val 16667"/>
              </a:avLst>
            </a:prstGeom>
            <a:solidFill>
              <a:srgbClr val="FF2F92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$60,000</a:t>
              </a: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 dirty="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Student Aid Index</a:t>
              </a:r>
              <a:endParaRPr sz="1700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A5385EB-A4DC-C744-9E29-1DC5B29024CC}"/>
                </a:ext>
              </a:extLst>
            </p:cNvPr>
            <p:cNvGrpSpPr/>
            <p:nvPr/>
          </p:nvGrpSpPr>
          <p:grpSpPr>
            <a:xfrm>
              <a:off x="2114550" y="4535493"/>
              <a:ext cx="2955277" cy="1323440"/>
              <a:chOff x="2114550" y="4535493"/>
              <a:chExt cx="2955277" cy="1323440"/>
            </a:xfrm>
          </p:grpSpPr>
          <p:sp>
            <p:nvSpPr>
              <p:cNvPr id="11" name="Google Shape;154;p19">
                <a:extLst>
                  <a:ext uri="{FF2B5EF4-FFF2-40B4-BE49-F238E27FC236}">
                    <a16:creationId xmlns:a16="http://schemas.microsoft.com/office/drawing/2014/main" id="{F308E767-6C33-1748-B1E4-8A874AC85FE9}"/>
                  </a:ext>
                </a:extLst>
              </p:cNvPr>
              <p:cNvSpPr/>
              <p:nvPr/>
            </p:nvSpPr>
            <p:spPr>
              <a:xfrm>
                <a:off x="2114550" y="4700588"/>
                <a:ext cx="2226469" cy="1158345"/>
              </a:xfrm>
              <a:prstGeom prst="roundRect">
                <a:avLst>
                  <a:gd name="adj" fmla="val 16667"/>
                </a:avLst>
              </a:prstGeom>
              <a:solidFill>
                <a:srgbClr val="011893"/>
              </a:solidFill>
              <a:ln w="25400" cap="flat" cmpd="sng">
                <a:solidFill>
                  <a:srgbClr val="31538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$55,000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>
                    <a:solidFill>
                      <a:schemeClr val="lt1"/>
                    </a:solidFill>
                    <a:latin typeface="Arial"/>
                    <a:cs typeface="Arial"/>
                    <a:sym typeface="Arial"/>
                  </a:rPr>
                  <a:t>Sticker Price</a:t>
                </a:r>
                <a:endParaRPr dirty="0"/>
              </a:p>
            </p:txBody>
          </p:sp>
          <p:sp>
            <p:nvSpPr>
              <p:cNvPr id="12" name="Google Shape;157;p19">
                <a:extLst>
                  <a:ext uri="{FF2B5EF4-FFF2-40B4-BE49-F238E27FC236}">
                    <a16:creationId xmlns:a16="http://schemas.microsoft.com/office/drawing/2014/main" id="{3E5572F4-3FDB-654A-9E25-1D71AE58AFA5}"/>
                  </a:ext>
                </a:extLst>
              </p:cNvPr>
              <p:cNvSpPr txBox="1"/>
              <p:nvPr/>
            </p:nvSpPr>
            <p:spPr>
              <a:xfrm>
                <a:off x="4543721" y="4535493"/>
                <a:ext cx="526106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19FA79B-DB92-D44E-99B3-D33071A021E0}"/>
                </a:ext>
              </a:extLst>
            </p:cNvPr>
            <p:cNvGrpSpPr/>
            <p:nvPr/>
          </p:nvGrpSpPr>
          <p:grpSpPr>
            <a:xfrm>
              <a:off x="7632718" y="4618038"/>
              <a:ext cx="3035282" cy="1323439"/>
              <a:chOff x="7632718" y="4618038"/>
              <a:chExt cx="3035282" cy="1323439"/>
            </a:xfrm>
          </p:grpSpPr>
          <p:sp>
            <p:nvSpPr>
              <p:cNvPr id="9" name="Google Shape;156;p19">
                <a:extLst>
                  <a:ext uri="{FF2B5EF4-FFF2-40B4-BE49-F238E27FC236}">
                    <a16:creationId xmlns:a16="http://schemas.microsoft.com/office/drawing/2014/main" id="{1E9CD956-B842-7B4B-B0C8-A0B2475872A1}"/>
                  </a:ext>
                </a:extLst>
              </p:cNvPr>
              <p:cNvSpPr/>
              <p:nvPr/>
            </p:nvSpPr>
            <p:spPr>
              <a:xfrm>
                <a:off x="8441531" y="4700587"/>
                <a:ext cx="2226469" cy="1158345"/>
              </a:xfrm>
              <a:prstGeom prst="roundRect">
                <a:avLst>
                  <a:gd name="adj" fmla="val 16667"/>
                </a:avLst>
              </a:prstGeom>
              <a:solidFill>
                <a:srgbClr val="FF9300"/>
              </a:solidFill>
              <a:ln w="25400" cap="flat" cmpd="sng">
                <a:solidFill>
                  <a:srgbClr val="31538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$0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>
                    <a:solidFill>
                      <a:schemeClr val="lt1"/>
                    </a:solidFill>
                    <a:latin typeface="Arial"/>
                    <a:cs typeface="Arial"/>
                    <a:sym typeface="Arial"/>
                  </a:rPr>
                  <a:t>Demonstrated Need</a:t>
                </a:r>
                <a:endParaRPr sz="1600" dirty="0"/>
              </a:p>
            </p:txBody>
          </p:sp>
          <p:sp>
            <p:nvSpPr>
              <p:cNvPr id="10" name="Google Shape;158;p19">
                <a:extLst>
                  <a:ext uri="{FF2B5EF4-FFF2-40B4-BE49-F238E27FC236}">
                    <a16:creationId xmlns:a16="http://schemas.microsoft.com/office/drawing/2014/main" id="{BBF88159-6189-0344-967F-BBD14A86DD44}"/>
                  </a:ext>
                </a:extLst>
              </p:cNvPr>
              <p:cNvSpPr txBox="1"/>
              <p:nvPr/>
            </p:nvSpPr>
            <p:spPr>
              <a:xfrm>
                <a:off x="7632718" y="4618038"/>
                <a:ext cx="784189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 dirty="0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3CF94B-6DF6-A74B-A401-6DBB82388986}"/>
              </a:ext>
            </a:extLst>
          </p:cNvPr>
          <p:cNvGrpSpPr/>
          <p:nvPr/>
        </p:nvGrpSpPr>
        <p:grpSpPr>
          <a:xfrm>
            <a:off x="1822231" y="3380483"/>
            <a:ext cx="8553450" cy="1405984"/>
            <a:chOff x="2114550" y="4535493"/>
            <a:chExt cx="8553450" cy="1405984"/>
          </a:xfrm>
        </p:grpSpPr>
        <p:sp>
          <p:nvSpPr>
            <p:cNvPr id="15" name="Google Shape;155;p19">
              <a:extLst>
                <a:ext uri="{FF2B5EF4-FFF2-40B4-BE49-F238E27FC236}">
                  <a16:creationId xmlns:a16="http://schemas.microsoft.com/office/drawing/2014/main" id="{D36676A8-A2F7-4445-839F-128C82B23C63}"/>
                </a:ext>
              </a:extLst>
            </p:cNvPr>
            <p:cNvSpPr/>
            <p:nvPr/>
          </p:nvSpPr>
          <p:spPr>
            <a:xfrm>
              <a:off x="5265312" y="4700587"/>
              <a:ext cx="2226469" cy="1158345"/>
            </a:xfrm>
            <a:prstGeom prst="roundRect">
              <a:avLst>
                <a:gd name="adj" fmla="val 16667"/>
              </a:avLst>
            </a:prstGeom>
            <a:solidFill>
              <a:srgbClr val="FF2F92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$30,000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 dirty="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Student Aid Index</a:t>
              </a:r>
              <a:endParaRPr sz="170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AAF2A01-D6CE-F344-BE63-47FD1300C406}"/>
                </a:ext>
              </a:extLst>
            </p:cNvPr>
            <p:cNvGrpSpPr/>
            <p:nvPr/>
          </p:nvGrpSpPr>
          <p:grpSpPr>
            <a:xfrm>
              <a:off x="2114550" y="4535493"/>
              <a:ext cx="2955277" cy="1323440"/>
              <a:chOff x="2114550" y="4535493"/>
              <a:chExt cx="2955277" cy="1323440"/>
            </a:xfrm>
          </p:grpSpPr>
          <p:sp>
            <p:nvSpPr>
              <p:cNvPr id="20" name="Google Shape;154;p19">
                <a:extLst>
                  <a:ext uri="{FF2B5EF4-FFF2-40B4-BE49-F238E27FC236}">
                    <a16:creationId xmlns:a16="http://schemas.microsoft.com/office/drawing/2014/main" id="{784433F0-A7CE-0740-838D-EAAD775A264F}"/>
                  </a:ext>
                </a:extLst>
              </p:cNvPr>
              <p:cNvSpPr/>
              <p:nvPr/>
            </p:nvSpPr>
            <p:spPr>
              <a:xfrm>
                <a:off x="2114550" y="4700588"/>
                <a:ext cx="2226469" cy="1158345"/>
              </a:xfrm>
              <a:prstGeom prst="roundRect">
                <a:avLst>
                  <a:gd name="adj" fmla="val 16667"/>
                </a:avLst>
              </a:prstGeom>
              <a:solidFill>
                <a:srgbClr val="011893"/>
              </a:solidFill>
              <a:ln w="25400" cap="flat" cmpd="sng">
                <a:solidFill>
                  <a:srgbClr val="31538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$55,000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Sticker Price</a:t>
                </a:r>
                <a:endParaRPr dirty="0"/>
              </a:p>
            </p:txBody>
          </p:sp>
          <p:sp>
            <p:nvSpPr>
              <p:cNvPr id="21" name="Google Shape;157;p19">
                <a:extLst>
                  <a:ext uri="{FF2B5EF4-FFF2-40B4-BE49-F238E27FC236}">
                    <a16:creationId xmlns:a16="http://schemas.microsoft.com/office/drawing/2014/main" id="{D2EF10DE-284D-0746-908B-D409A7099F3D}"/>
                  </a:ext>
                </a:extLst>
              </p:cNvPr>
              <p:cNvSpPr txBox="1"/>
              <p:nvPr/>
            </p:nvSpPr>
            <p:spPr>
              <a:xfrm>
                <a:off x="4543721" y="4535493"/>
                <a:ext cx="526106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355BEFD-CA54-B247-AF9D-9FB1E13064AF}"/>
                </a:ext>
              </a:extLst>
            </p:cNvPr>
            <p:cNvGrpSpPr/>
            <p:nvPr/>
          </p:nvGrpSpPr>
          <p:grpSpPr>
            <a:xfrm>
              <a:off x="7632718" y="4618038"/>
              <a:ext cx="3035282" cy="1323439"/>
              <a:chOff x="7632718" y="4618038"/>
              <a:chExt cx="3035282" cy="1323439"/>
            </a:xfrm>
          </p:grpSpPr>
          <p:sp>
            <p:nvSpPr>
              <p:cNvPr id="18" name="Google Shape;156;p19">
                <a:extLst>
                  <a:ext uri="{FF2B5EF4-FFF2-40B4-BE49-F238E27FC236}">
                    <a16:creationId xmlns:a16="http://schemas.microsoft.com/office/drawing/2014/main" id="{18408996-B40B-A54A-BB04-3238F00FEEAB}"/>
                  </a:ext>
                </a:extLst>
              </p:cNvPr>
              <p:cNvSpPr/>
              <p:nvPr/>
            </p:nvSpPr>
            <p:spPr>
              <a:xfrm>
                <a:off x="8441531" y="4700587"/>
                <a:ext cx="2226469" cy="1158345"/>
              </a:xfrm>
              <a:prstGeom prst="roundRect">
                <a:avLst>
                  <a:gd name="adj" fmla="val 16667"/>
                </a:avLst>
              </a:prstGeom>
              <a:solidFill>
                <a:srgbClr val="FF9300"/>
              </a:solidFill>
              <a:ln w="25400" cap="flat" cmpd="sng">
                <a:solidFill>
                  <a:srgbClr val="31538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$25,000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>
                    <a:solidFill>
                      <a:schemeClr val="lt1"/>
                    </a:solidFill>
                    <a:latin typeface="Arial"/>
                    <a:cs typeface="Arial"/>
                    <a:sym typeface="Arial"/>
                  </a:rPr>
                  <a:t>Demonstrated Need</a:t>
                </a:r>
                <a:endParaRPr sz="1600" dirty="0"/>
              </a:p>
            </p:txBody>
          </p:sp>
          <p:sp>
            <p:nvSpPr>
              <p:cNvPr id="19" name="Google Shape;158;p19">
                <a:extLst>
                  <a:ext uri="{FF2B5EF4-FFF2-40B4-BE49-F238E27FC236}">
                    <a16:creationId xmlns:a16="http://schemas.microsoft.com/office/drawing/2014/main" id="{194BFDF0-001C-AB43-82FD-9985C861708E}"/>
                  </a:ext>
                </a:extLst>
              </p:cNvPr>
              <p:cNvSpPr txBox="1"/>
              <p:nvPr/>
            </p:nvSpPr>
            <p:spPr>
              <a:xfrm>
                <a:off x="7632718" y="4618038"/>
                <a:ext cx="784189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 dirty="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3DBD60-4557-C04A-B63A-7A72DE7F969C}"/>
              </a:ext>
            </a:extLst>
          </p:cNvPr>
          <p:cNvGrpSpPr/>
          <p:nvPr/>
        </p:nvGrpSpPr>
        <p:grpSpPr>
          <a:xfrm>
            <a:off x="1838253" y="5153497"/>
            <a:ext cx="8553450" cy="1405984"/>
            <a:chOff x="2114550" y="4535493"/>
            <a:chExt cx="8553450" cy="1405984"/>
          </a:xfrm>
        </p:grpSpPr>
        <p:sp>
          <p:nvSpPr>
            <p:cNvPr id="23" name="Google Shape;155;p19">
              <a:extLst>
                <a:ext uri="{FF2B5EF4-FFF2-40B4-BE49-F238E27FC236}">
                  <a16:creationId xmlns:a16="http://schemas.microsoft.com/office/drawing/2014/main" id="{F090A5A7-4D7B-C645-89D9-782E5B7B29BA}"/>
                </a:ext>
              </a:extLst>
            </p:cNvPr>
            <p:cNvSpPr/>
            <p:nvPr/>
          </p:nvSpPr>
          <p:spPr>
            <a:xfrm>
              <a:off x="5265312" y="4700587"/>
              <a:ext cx="2226469" cy="1158345"/>
            </a:xfrm>
            <a:prstGeom prst="roundRect">
              <a:avLst>
                <a:gd name="adj" fmla="val 16667"/>
              </a:avLst>
            </a:prstGeom>
            <a:solidFill>
              <a:srgbClr val="FF2F92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$30,000</a:t>
              </a:r>
              <a:endParaRPr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C6B6DB8-61E3-924F-90D8-CC198126FB94}"/>
                </a:ext>
              </a:extLst>
            </p:cNvPr>
            <p:cNvGrpSpPr/>
            <p:nvPr/>
          </p:nvGrpSpPr>
          <p:grpSpPr>
            <a:xfrm>
              <a:off x="2114550" y="4535493"/>
              <a:ext cx="2955277" cy="1323440"/>
              <a:chOff x="2114550" y="4535493"/>
              <a:chExt cx="2955277" cy="1323440"/>
            </a:xfrm>
          </p:grpSpPr>
          <p:sp>
            <p:nvSpPr>
              <p:cNvPr id="28" name="Google Shape;154;p19">
                <a:extLst>
                  <a:ext uri="{FF2B5EF4-FFF2-40B4-BE49-F238E27FC236}">
                    <a16:creationId xmlns:a16="http://schemas.microsoft.com/office/drawing/2014/main" id="{B339FEC2-623A-1347-B733-0540A04E7F1F}"/>
                  </a:ext>
                </a:extLst>
              </p:cNvPr>
              <p:cNvSpPr/>
              <p:nvPr/>
            </p:nvSpPr>
            <p:spPr>
              <a:xfrm>
                <a:off x="2114550" y="4700588"/>
                <a:ext cx="2226469" cy="1158345"/>
              </a:xfrm>
              <a:prstGeom prst="roundRect">
                <a:avLst>
                  <a:gd name="adj" fmla="val 16667"/>
                </a:avLst>
              </a:prstGeom>
              <a:solidFill>
                <a:srgbClr val="011893"/>
              </a:solidFill>
              <a:ln w="25400" cap="flat" cmpd="sng">
                <a:solidFill>
                  <a:srgbClr val="31538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>
                    <a:solidFill>
                      <a:schemeClr val="bg1"/>
                    </a:solidFill>
                  </a:rPr>
                  <a:t>$35,000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>
                    <a:solidFill>
                      <a:schemeClr val="bg1"/>
                    </a:solidFill>
                  </a:rPr>
                  <a:t>Sticker Price</a:t>
                </a:r>
                <a:endParaRPr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Google Shape;157;p19">
                <a:extLst>
                  <a:ext uri="{FF2B5EF4-FFF2-40B4-BE49-F238E27FC236}">
                    <a16:creationId xmlns:a16="http://schemas.microsoft.com/office/drawing/2014/main" id="{A039B888-B4C7-DC41-8857-60156EBB0EB0}"/>
                  </a:ext>
                </a:extLst>
              </p:cNvPr>
              <p:cNvSpPr txBox="1"/>
              <p:nvPr/>
            </p:nvSpPr>
            <p:spPr>
              <a:xfrm>
                <a:off x="4543721" y="4535493"/>
                <a:ext cx="526106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EC03775-8635-4C49-BE1A-CE7C7F584F6F}"/>
                </a:ext>
              </a:extLst>
            </p:cNvPr>
            <p:cNvGrpSpPr/>
            <p:nvPr/>
          </p:nvGrpSpPr>
          <p:grpSpPr>
            <a:xfrm>
              <a:off x="7632718" y="4618038"/>
              <a:ext cx="3035282" cy="1323439"/>
              <a:chOff x="7632718" y="4618038"/>
              <a:chExt cx="3035282" cy="1323439"/>
            </a:xfrm>
          </p:grpSpPr>
          <p:sp>
            <p:nvSpPr>
              <p:cNvPr id="26" name="Google Shape;156;p19">
                <a:extLst>
                  <a:ext uri="{FF2B5EF4-FFF2-40B4-BE49-F238E27FC236}">
                    <a16:creationId xmlns:a16="http://schemas.microsoft.com/office/drawing/2014/main" id="{A5231A2F-D947-6E45-A86E-EF31F344196C}"/>
                  </a:ext>
                </a:extLst>
              </p:cNvPr>
              <p:cNvSpPr/>
              <p:nvPr/>
            </p:nvSpPr>
            <p:spPr>
              <a:xfrm>
                <a:off x="8441531" y="4700587"/>
                <a:ext cx="2226469" cy="1158345"/>
              </a:xfrm>
              <a:prstGeom prst="roundRect">
                <a:avLst>
                  <a:gd name="adj" fmla="val 16667"/>
                </a:avLst>
              </a:prstGeom>
              <a:solidFill>
                <a:srgbClr val="FF9300"/>
              </a:solidFill>
              <a:ln w="25400" cap="flat" cmpd="sng">
                <a:solidFill>
                  <a:srgbClr val="31538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$5,000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>
                    <a:solidFill>
                      <a:schemeClr val="lt1"/>
                    </a:solidFill>
                    <a:latin typeface="Arial"/>
                    <a:cs typeface="Arial"/>
                    <a:sym typeface="Arial"/>
                  </a:rPr>
                  <a:t>Demonstrated Need</a:t>
                </a:r>
                <a:endParaRPr dirty="0"/>
              </a:p>
            </p:txBody>
          </p:sp>
          <p:sp>
            <p:nvSpPr>
              <p:cNvPr id="27" name="Google Shape;158;p19">
                <a:extLst>
                  <a:ext uri="{FF2B5EF4-FFF2-40B4-BE49-F238E27FC236}">
                    <a16:creationId xmlns:a16="http://schemas.microsoft.com/office/drawing/2014/main" id="{367A7D4A-20A8-8B4C-B5D6-5515D5166860}"/>
                  </a:ext>
                </a:extLst>
              </p:cNvPr>
              <p:cNvSpPr txBox="1"/>
              <p:nvPr/>
            </p:nvSpPr>
            <p:spPr>
              <a:xfrm>
                <a:off x="7632718" y="4618038"/>
                <a:ext cx="784189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 dirty="0"/>
              </a:p>
            </p:txBody>
          </p:sp>
        </p:grp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E49759FF-3253-5A49-B447-C553AEED1114}"/>
              </a:ext>
            </a:extLst>
          </p:cNvPr>
          <p:cNvSpPr/>
          <p:nvPr/>
        </p:nvSpPr>
        <p:spPr>
          <a:xfrm>
            <a:off x="3454991" y="115169"/>
            <a:ext cx="489409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6">
                      <a:lumMod val="75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Current Formula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6">
                    <a:lumMod val="75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94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0FD47E13-2A1D-304F-91BE-6842F529CA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2DCD7D-D003-8942-A16A-C406A16FCFE1}"/>
              </a:ext>
            </a:extLst>
          </p:cNvPr>
          <p:cNvGrpSpPr/>
          <p:nvPr/>
        </p:nvGrpSpPr>
        <p:grpSpPr>
          <a:xfrm>
            <a:off x="1844649" y="3241073"/>
            <a:ext cx="8553450" cy="1405984"/>
            <a:chOff x="2114550" y="4535493"/>
            <a:chExt cx="8553450" cy="1405984"/>
          </a:xfrm>
        </p:grpSpPr>
        <p:sp>
          <p:nvSpPr>
            <p:cNvPr id="31" name="Google Shape;155;p19">
              <a:extLst>
                <a:ext uri="{FF2B5EF4-FFF2-40B4-BE49-F238E27FC236}">
                  <a16:creationId xmlns:a16="http://schemas.microsoft.com/office/drawing/2014/main" id="{E6D6E4C5-88C8-4F4D-A4C8-0E781306351E}"/>
                </a:ext>
              </a:extLst>
            </p:cNvPr>
            <p:cNvSpPr/>
            <p:nvPr/>
          </p:nvSpPr>
          <p:spPr>
            <a:xfrm>
              <a:off x="5265312" y="4700587"/>
              <a:ext cx="2226469" cy="1158345"/>
            </a:xfrm>
            <a:prstGeom prst="roundRect">
              <a:avLst>
                <a:gd name="adj" fmla="val 16667"/>
              </a:avLst>
            </a:prstGeom>
            <a:solidFill>
              <a:srgbClr val="FF2F92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$60,000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 dirty="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Student Aid Index</a:t>
              </a:r>
              <a:endParaRPr sz="1700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0C81324-7A34-8E49-972A-6BB6F3EDC507}"/>
                </a:ext>
              </a:extLst>
            </p:cNvPr>
            <p:cNvGrpSpPr/>
            <p:nvPr/>
          </p:nvGrpSpPr>
          <p:grpSpPr>
            <a:xfrm>
              <a:off x="2114550" y="4535493"/>
              <a:ext cx="2955277" cy="1323440"/>
              <a:chOff x="2114550" y="4535493"/>
              <a:chExt cx="2955277" cy="1323440"/>
            </a:xfrm>
          </p:grpSpPr>
          <p:sp>
            <p:nvSpPr>
              <p:cNvPr id="36" name="Google Shape;154;p19">
                <a:extLst>
                  <a:ext uri="{FF2B5EF4-FFF2-40B4-BE49-F238E27FC236}">
                    <a16:creationId xmlns:a16="http://schemas.microsoft.com/office/drawing/2014/main" id="{E9A616DE-EC9D-9643-B452-43ADF25761C0}"/>
                  </a:ext>
                </a:extLst>
              </p:cNvPr>
              <p:cNvSpPr/>
              <p:nvPr/>
            </p:nvSpPr>
            <p:spPr>
              <a:xfrm>
                <a:off x="2114550" y="4700588"/>
                <a:ext cx="2226469" cy="1158345"/>
              </a:xfrm>
              <a:prstGeom prst="roundRect">
                <a:avLst>
                  <a:gd name="adj" fmla="val 16667"/>
                </a:avLst>
              </a:prstGeom>
              <a:solidFill>
                <a:srgbClr val="011893"/>
              </a:solidFill>
              <a:ln w="25400" cap="flat" cmpd="sng">
                <a:solidFill>
                  <a:srgbClr val="31538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$35,000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>
                    <a:solidFill>
                      <a:schemeClr val="lt1"/>
                    </a:solidFill>
                    <a:latin typeface="Arial"/>
                    <a:cs typeface="Arial"/>
                    <a:sym typeface="Arial"/>
                  </a:rPr>
                  <a:t>Sticker Price</a:t>
                </a:r>
                <a:endParaRPr dirty="0"/>
              </a:p>
            </p:txBody>
          </p:sp>
          <p:sp>
            <p:nvSpPr>
              <p:cNvPr id="37" name="Google Shape;157;p19">
                <a:extLst>
                  <a:ext uri="{FF2B5EF4-FFF2-40B4-BE49-F238E27FC236}">
                    <a16:creationId xmlns:a16="http://schemas.microsoft.com/office/drawing/2014/main" id="{20C02D6A-567E-BA46-9EE0-1F6061D718E1}"/>
                  </a:ext>
                </a:extLst>
              </p:cNvPr>
              <p:cNvSpPr txBox="1"/>
              <p:nvPr/>
            </p:nvSpPr>
            <p:spPr>
              <a:xfrm>
                <a:off x="4543721" y="4535493"/>
                <a:ext cx="526106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26D2532-6A17-7F4C-85ED-6F9FFBCC228A}"/>
                </a:ext>
              </a:extLst>
            </p:cNvPr>
            <p:cNvGrpSpPr/>
            <p:nvPr/>
          </p:nvGrpSpPr>
          <p:grpSpPr>
            <a:xfrm>
              <a:off x="7632718" y="4618038"/>
              <a:ext cx="3035282" cy="1323439"/>
              <a:chOff x="7632718" y="4618038"/>
              <a:chExt cx="3035282" cy="1323439"/>
            </a:xfrm>
          </p:grpSpPr>
          <p:sp>
            <p:nvSpPr>
              <p:cNvPr id="34" name="Google Shape;156;p19">
                <a:extLst>
                  <a:ext uri="{FF2B5EF4-FFF2-40B4-BE49-F238E27FC236}">
                    <a16:creationId xmlns:a16="http://schemas.microsoft.com/office/drawing/2014/main" id="{24A4038B-54DB-284E-B4DD-4D3C440E57D4}"/>
                  </a:ext>
                </a:extLst>
              </p:cNvPr>
              <p:cNvSpPr/>
              <p:nvPr/>
            </p:nvSpPr>
            <p:spPr>
              <a:xfrm>
                <a:off x="8441531" y="4700587"/>
                <a:ext cx="2226469" cy="1158345"/>
              </a:xfrm>
              <a:prstGeom prst="roundRect">
                <a:avLst>
                  <a:gd name="adj" fmla="val 16667"/>
                </a:avLst>
              </a:prstGeom>
              <a:solidFill>
                <a:srgbClr val="FF9300"/>
              </a:solidFill>
              <a:ln w="25400" cap="flat" cmpd="sng">
                <a:solidFill>
                  <a:srgbClr val="31538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$0 </a:t>
                </a:r>
                <a:r>
                  <a:rPr lang="en-US" sz="16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Demonstrated Need</a:t>
                </a:r>
                <a:endParaRPr sz="1600" dirty="0"/>
              </a:p>
            </p:txBody>
          </p:sp>
          <p:sp>
            <p:nvSpPr>
              <p:cNvPr id="35" name="Google Shape;158;p19">
                <a:extLst>
                  <a:ext uri="{FF2B5EF4-FFF2-40B4-BE49-F238E27FC236}">
                    <a16:creationId xmlns:a16="http://schemas.microsoft.com/office/drawing/2014/main" id="{40B98D45-0506-DF4B-8E58-14F150F4248F}"/>
                  </a:ext>
                </a:extLst>
              </p:cNvPr>
              <p:cNvSpPr txBox="1"/>
              <p:nvPr/>
            </p:nvSpPr>
            <p:spPr>
              <a:xfrm>
                <a:off x="7632718" y="4618038"/>
                <a:ext cx="784189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 dirty="0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93D131E-D548-8844-B83A-AA90FDB1227B}"/>
              </a:ext>
            </a:extLst>
          </p:cNvPr>
          <p:cNvGrpSpPr/>
          <p:nvPr/>
        </p:nvGrpSpPr>
        <p:grpSpPr>
          <a:xfrm>
            <a:off x="1806546" y="1444796"/>
            <a:ext cx="8553450" cy="1405984"/>
            <a:chOff x="2114550" y="4535493"/>
            <a:chExt cx="8553450" cy="1405984"/>
          </a:xfrm>
        </p:grpSpPr>
        <p:sp>
          <p:nvSpPr>
            <p:cNvPr id="41" name="Google Shape;155;p19">
              <a:extLst>
                <a:ext uri="{FF2B5EF4-FFF2-40B4-BE49-F238E27FC236}">
                  <a16:creationId xmlns:a16="http://schemas.microsoft.com/office/drawing/2014/main" id="{58E34ED0-F831-FF4D-87D4-42D624719C03}"/>
                </a:ext>
              </a:extLst>
            </p:cNvPr>
            <p:cNvSpPr/>
            <p:nvPr/>
          </p:nvSpPr>
          <p:spPr>
            <a:xfrm>
              <a:off x="5316144" y="4700587"/>
              <a:ext cx="2226469" cy="1158345"/>
            </a:xfrm>
            <a:prstGeom prst="roundRect">
              <a:avLst>
                <a:gd name="adj" fmla="val 16667"/>
              </a:avLst>
            </a:prstGeom>
            <a:solidFill>
              <a:srgbClr val="FF2F92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$60,000</a:t>
              </a: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 dirty="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Student Aid Index</a:t>
              </a:r>
              <a:endParaRPr sz="1700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7975E97-2C31-AB4B-B6CA-FCFE5CA97D23}"/>
                </a:ext>
              </a:extLst>
            </p:cNvPr>
            <p:cNvGrpSpPr/>
            <p:nvPr/>
          </p:nvGrpSpPr>
          <p:grpSpPr>
            <a:xfrm>
              <a:off x="2114550" y="4535493"/>
              <a:ext cx="2955277" cy="1323440"/>
              <a:chOff x="2114550" y="4535493"/>
              <a:chExt cx="2955277" cy="1323440"/>
            </a:xfrm>
          </p:grpSpPr>
          <p:sp>
            <p:nvSpPr>
              <p:cNvPr id="46" name="Google Shape;154;p19">
                <a:extLst>
                  <a:ext uri="{FF2B5EF4-FFF2-40B4-BE49-F238E27FC236}">
                    <a16:creationId xmlns:a16="http://schemas.microsoft.com/office/drawing/2014/main" id="{FB300AE6-EED4-F94A-B575-DF689CC649B2}"/>
                  </a:ext>
                </a:extLst>
              </p:cNvPr>
              <p:cNvSpPr/>
              <p:nvPr/>
            </p:nvSpPr>
            <p:spPr>
              <a:xfrm>
                <a:off x="2114550" y="4700588"/>
                <a:ext cx="2226469" cy="1158345"/>
              </a:xfrm>
              <a:prstGeom prst="roundRect">
                <a:avLst>
                  <a:gd name="adj" fmla="val 16667"/>
                </a:avLst>
              </a:prstGeom>
              <a:solidFill>
                <a:srgbClr val="011893"/>
              </a:solidFill>
              <a:ln w="25400" cap="flat" cmpd="sng">
                <a:solidFill>
                  <a:srgbClr val="31538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$55,000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>
                    <a:solidFill>
                      <a:schemeClr val="lt1"/>
                    </a:solidFill>
                    <a:latin typeface="Arial"/>
                    <a:cs typeface="Arial"/>
                    <a:sym typeface="Arial"/>
                  </a:rPr>
                  <a:t>Sticker Price</a:t>
                </a:r>
                <a:endParaRPr dirty="0"/>
              </a:p>
            </p:txBody>
          </p:sp>
          <p:sp>
            <p:nvSpPr>
              <p:cNvPr id="47" name="Google Shape;157;p19">
                <a:extLst>
                  <a:ext uri="{FF2B5EF4-FFF2-40B4-BE49-F238E27FC236}">
                    <a16:creationId xmlns:a16="http://schemas.microsoft.com/office/drawing/2014/main" id="{BC9DE240-6E37-DC45-AB2A-EA6E1D90B8AC}"/>
                  </a:ext>
                </a:extLst>
              </p:cNvPr>
              <p:cNvSpPr txBox="1"/>
              <p:nvPr/>
            </p:nvSpPr>
            <p:spPr>
              <a:xfrm>
                <a:off x="4543721" y="4535493"/>
                <a:ext cx="526106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C50F4CA-B003-474E-BB60-7FE85D2FBA45}"/>
                </a:ext>
              </a:extLst>
            </p:cNvPr>
            <p:cNvGrpSpPr/>
            <p:nvPr/>
          </p:nvGrpSpPr>
          <p:grpSpPr>
            <a:xfrm>
              <a:off x="7632718" y="4618038"/>
              <a:ext cx="3035282" cy="1323439"/>
              <a:chOff x="7632718" y="4618038"/>
              <a:chExt cx="3035282" cy="1323439"/>
            </a:xfrm>
          </p:grpSpPr>
          <p:sp>
            <p:nvSpPr>
              <p:cNvPr id="44" name="Google Shape;156;p19">
                <a:extLst>
                  <a:ext uri="{FF2B5EF4-FFF2-40B4-BE49-F238E27FC236}">
                    <a16:creationId xmlns:a16="http://schemas.microsoft.com/office/drawing/2014/main" id="{49365CB5-B15B-AC4E-999D-8ABC645D5CAC}"/>
                  </a:ext>
                </a:extLst>
              </p:cNvPr>
              <p:cNvSpPr/>
              <p:nvPr/>
            </p:nvSpPr>
            <p:spPr>
              <a:xfrm>
                <a:off x="8441531" y="4700587"/>
                <a:ext cx="2226469" cy="1158345"/>
              </a:xfrm>
              <a:prstGeom prst="roundRect">
                <a:avLst>
                  <a:gd name="adj" fmla="val 16667"/>
                </a:avLst>
              </a:prstGeom>
              <a:solidFill>
                <a:srgbClr val="FF9300"/>
              </a:solidFill>
              <a:ln w="25400" cap="flat" cmpd="sng">
                <a:solidFill>
                  <a:srgbClr val="31538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$0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>
                    <a:solidFill>
                      <a:schemeClr val="lt1"/>
                    </a:solidFill>
                    <a:latin typeface="Arial"/>
                    <a:cs typeface="Arial"/>
                    <a:sym typeface="Arial"/>
                  </a:rPr>
                  <a:t>Demonstrated Need</a:t>
                </a:r>
                <a:endParaRPr sz="1600" dirty="0"/>
              </a:p>
            </p:txBody>
          </p:sp>
          <p:sp>
            <p:nvSpPr>
              <p:cNvPr id="45" name="Google Shape;158;p19">
                <a:extLst>
                  <a:ext uri="{FF2B5EF4-FFF2-40B4-BE49-F238E27FC236}">
                    <a16:creationId xmlns:a16="http://schemas.microsoft.com/office/drawing/2014/main" id="{23B80D9F-222C-074A-9A70-F16BDEFD4CCC}"/>
                  </a:ext>
                </a:extLst>
              </p:cNvPr>
              <p:cNvSpPr txBox="1"/>
              <p:nvPr/>
            </p:nvSpPr>
            <p:spPr>
              <a:xfrm>
                <a:off x="7632718" y="4618038"/>
                <a:ext cx="784189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 dirty="0"/>
              </a:p>
            </p:txBody>
          </p:sp>
        </p:grp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97B0B-B4C9-7F4E-8538-9A94BB541AF9}"/>
              </a:ext>
            </a:extLst>
          </p:cNvPr>
          <p:cNvSpPr/>
          <p:nvPr/>
        </p:nvSpPr>
        <p:spPr>
          <a:xfrm>
            <a:off x="3885622" y="115169"/>
            <a:ext cx="403283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6">
                      <a:lumMod val="75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New Formula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6">
                    <a:lumMod val="75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37BD9C-BDDD-FE44-88B5-A545ABBC9303}"/>
              </a:ext>
            </a:extLst>
          </p:cNvPr>
          <p:cNvSpPr/>
          <p:nvPr/>
        </p:nvSpPr>
        <p:spPr>
          <a:xfrm>
            <a:off x="2039536" y="5135903"/>
            <a:ext cx="811292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6">
                      <a:lumMod val="75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Need dollars lost = $30,000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6">
                    <a:lumMod val="75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95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/>
          <p:nvPr/>
        </p:nvSpPr>
        <p:spPr>
          <a:xfrm>
            <a:off x="0" y="0"/>
            <a:ext cx="337882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Google Shape;309;p32"/>
          <p:cNvCxnSpPr/>
          <p:nvPr/>
        </p:nvCxnSpPr>
        <p:spPr>
          <a:xfrm rot="10800000">
            <a:off x="433231" y="2971799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p32"/>
          <p:cNvSpPr txBox="1">
            <a:spLocks noGrp="1"/>
          </p:cNvSpPr>
          <p:nvPr>
            <p:ph type="title"/>
          </p:nvPr>
        </p:nvSpPr>
        <p:spPr>
          <a:xfrm>
            <a:off x="494369" y="677867"/>
            <a:ext cx="3370998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Formula</a:t>
            </a:r>
            <a:b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</a:b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Change</a:t>
            </a:r>
            <a:endParaRPr sz="36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972651D-6574-3C4D-95F2-C8889CBA823F}"/>
              </a:ext>
            </a:extLst>
          </p:cNvPr>
          <p:cNvGraphicFramePr/>
          <p:nvPr/>
        </p:nvGraphicFramePr>
        <p:xfrm>
          <a:off x="3812051" y="5367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F7630B5-6A05-A041-972B-5FE04BC86AD4}"/>
              </a:ext>
            </a:extLst>
          </p:cNvPr>
          <p:cNvSpPr txBox="1"/>
          <p:nvPr/>
        </p:nvSpPr>
        <p:spPr>
          <a:xfrm>
            <a:off x="4640989" y="1495626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9D9F0-1FB9-B84E-B93C-921EB8B24F18}"/>
              </a:ext>
            </a:extLst>
          </p:cNvPr>
          <p:cNvSpPr txBox="1"/>
          <p:nvPr/>
        </p:nvSpPr>
        <p:spPr>
          <a:xfrm>
            <a:off x="5322707" y="4578124"/>
            <a:ext cx="1596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Down now </a:t>
            </a:r>
          </a:p>
          <a:p>
            <a:r>
              <a:rPr lang="en-US" sz="2400" dirty="0">
                <a:solidFill>
                  <a:schemeClr val="bg1"/>
                </a:solidFill>
              </a:rPr>
              <a:t>To $6-7K</a:t>
            </a:r>
          </a:p>
        </p:txBody>
      </p:sp>
    </p:spTree>
    <p:extLst>
      <p:ext uri="{BB962C8B-B14F-4D97-AF65-F5344CB8AC3E}">
        <p14:creationId xmlns:p14="http://schemas.microsoft.com/office/powerpoint/2010/main" val="22041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</TotalTime>
  <Words>810</Words>
  <Application>Microsoft Macintosh PowerPoint</Application>
  <PresentationFormat>Widescreen</PresentationFormat>
  <Paragraphs>174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Noto Symbol</vt:lpstr>
      <vt:lpstr>Tahoma</vt:lpstr>
      <vt:lpstr>Wingdings</vt:lpstr>
      <vt:lpstr>Office Theme</vt:lpstr>
      <vt:lpstr>bb</vt:lpstr>
      <vt:lpstr>PowerPoint Presentation</vt:lpstr>
      <vt:lpstr>FAFSA Review</vt:lpstr>
      <vt:lpstr>How is the FAFSA use by colleges?</vt:lpstr>
      <vt:lpstr>PowerPoint Presentation</vt:lpstr>
      <vt:lpstr>PowerPoint Presentation</vt:lpstr>
      <vt:lpstr>PowerPoint Presentation</vt:lpstr>
      <vt:lpstr>PowerPoint Presentation</vt:lpstr>
      <vt:lpstr>Formula Change</vt:lpstr>
      <vt:lpstr>10 years ago, a family could shelter $52,400 in assets, today that number is $6-7K (down from $11,900)</vt:lpstr>
      <vt:lpstr>PowerPoint Presentation</vt:lpstr>
      <vt:lpstr>Divorced Families</vt:lpstr>
      <vt:lpstr>An over focusing on “need” means people blind themselves to the best options to reduce cost!</vt:lpstr>
      <vt:lpstr>PowerPoint Presentation</vt:lpstr>
      <vt:lpstr>PowerPoint Presentation</vt:lpstr>
      <vt:lpstr>Quiz</vt:lpstr>
      <vt:lpstr>The national transfer rate: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Cozette Wittman</dc:creator>
  <cp:lastModifiedBy>Cozette Wittman</cp:lastModifiedBy>
  <cp:revision>8</cp:revision>
  <cp:lastPrinted>2021-01-27T16:38:24Z</cp:lastPrinted>
  <dcterms:created xsi:type="dcterms:W3CDTF">2021-01-25T23:04:59Z</dcterms:created>
  <dcterms:modified xsi:type="dcterms:W3CDTF">2021-03-24T14:40:47Z</dcterms:modified>
</cp:coreProperties>
</file>