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e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426" r:id="rId2"/>
    <p:sldId id="279" r:id="rId3"/>
    <p:sldId id="441" r:id="rId4"/>
    <p:sldId id="429" r:id="rId5"/>
    <p:sldId id="262" r:id="rId6"/>
    <p:sldId id="444" r:id="rId7"/>
    <p:sldId id="447" r:id="rId8"/>
    <p:sldId id="439" r:id="rId9"/>
    <p:sldId id="445" r:id="rId10"/>
    <p:sldId id="446" r:id="rId11"/>
    <p:sldId id="442" r:id="rId12"/>
    <p:sldId id="440" r:id="rId13"/>
    <p:sldId id="443" r:id="rId14"/>
    <p:sldId id="436" r:id="rId15"/>
    <p:sldId id="399" r:id="rId16"/>
    <p:sldId id="395" r:id="rId17"/>
    <p:sldId id="400" r:id="rId18"/>
    <p:sldId id="405" r:id="rId19"/>
    <p:sldId id="432" r:id="rId20"/>
    <p:sldId id="362" r:id="rId21"/>
    <p:sldId id="368" r:id="rId22"/>
    <p:sldId id="413" r:id="rId23"/>
    <p:sldId id="370" r:id="rId24"/>
    <p:sldId id="427" r:id="rId25"/>
    <p:sldId id="428" r:id="rId26"/>
    <p:sldId id="45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73"/>
    <p:restoredTop sz="94705"/>
  </p:normalViewPr>
  <p:slideViewPr>
    <p:cSldViewPr snapToGrid="0" snapToObjects="1">
      <p:cViewPr varScale="1">
        <p:scale>
          <a:sx n="87" d="100"/>
          <a:sy n="87" d="100"/>
        </p:scale>
        <p:origin x="224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91E5C6-44F1-C546-B52F-0A230A7D1620}" type="doc">
      <dgm:prSet loTypeId="urn:microsoft.com/office/officeart/2005/8/layout/pList2" loCatId="" qsTypeId="urn:microsoft.com/office/officeart/2005/8/quickstyle/simple1" qsCatId="simple" csTypeId="urn:microsoft.com/office/officeart/2005/8/colors/colorful5" csCatId="colorful" phldr="1"/>
      <dgm:spPr/>
    </dgm:pt>
    <dgm:pt modelId="{E88A455E-0E34-CD4C-89A5-9157577A8F68}">
      <dgm:prSet phldrT="[Text]"/>
      <dgm:spPr/>
      <dgm:t>
        <a:bodyPr/>
        <a:lstStyle/>
        <a:p>
          <a:r>
            <a:rPr lang="en-US" dirty="0"/>
            <a:t># of Kids In College</a:t>
          </a:r>
        </a:p>
      </dgm:t>
    </dgm:pt>
    <dgm:pt modelId="{7F3253A2-00C7-F145-9C71-532BDFE6D8E1}" type="parTrans" cxnId="{A9BFE5CC-B3A1-834B-8F2C-22B4FF8A80D6}">
      <dgm:prSet/>
      <dgm:spPr/>
      <dgm:t>
        <a:bodyPr/>
        <a:lstStyle/>
        <a:p>
          <a:endParaRPr lang="en-US"/>
        </a:p>
      </dgm:t>
    </dgm:pt>
    <dgm:pt modelId="{D46413CA-AF65-234C-8779-687BCE982380}" type="sibTrans" cxnId="{A9BFE5CC-B3A1-834B-8F2C-22B4FF8A80D6}">
      <dgm:prSet/>
      <dgm:spPr/>
      <dgm:t>
        <a:bodyPr/>
        <a:lstStyle/>
        <a:p>
          <a:endParaRPr lang="en-US"/>
        </a:p>
      </dgm:t>
    </dgm:pt>
    <dgm:pt modelId="{0B0A9CB1-AAF7-FE46-BE4E-6580E154DC6A}">
      <dgm:prSet phldrT="[Text]"/>
      <dgm:spPr/>
      <dgm:t>
        <a:bodyPr/>
        <a:lstStyle/>
        <a:p>
          <a:r>
            <a:rPr lang="en-US" dirty="0"/>
            <a:t>Divorced</a:t>
          </a:r>
        </a:p>
        <a:p>
          <a:r>
            <a:rPr lang="en-US" dirty="0"/>
            <a:t>Families</a:t>
          </a:r>
        </a:p>
      </dgm:t>
    </dgm:pt>
    <dgm:pt modelId="{9616B171-AC04-3D47-908A-2CCD63075DA3}" type="parTrans" cxnId="{8EC2BF2C-45E5-CE47-AA0C-788085352623}">
      <dgm:prSet/>
      <dgm:spPr/>
      <dgm:t>
        <a:bodyPr/>
        <a:lstStyle/>
        <a:p>
          <a:endParaRPr lang="en-US"/>
        </a:p>
      </dgm:t>
    </dgm:pt>
    <dgm:pt modelId="{E7C8CFB6-73EA-3F4E-B15E-8958F6858702}" type="sibTrans" cxnId="{8EC2BF2C-45E5-CE47-AA0C-788085352623}">
      <dgm:prSet/>
      <dgm:spPr/>
      <dgm:t>
        <a:bodyPr/>
        <a:lstStyle/>
        <a:p>
          <a:endParaRPr lang="en-US"/>
        </a:p>
      </dgm:t>
    </dgm:pt>
    <dgm:pt modelId="{122FC17E-9BF3-9345-A2C9-3045B4204DA3}">
      <dgm:prSet phldrT="[Text]"/>
      <dgm:spPr/>
      <dgm:t>
        <a:bodyPr/>
        <a:lstStyle/>
        <a:p>
          <a:r>
            <a:rPr lang="en-US" dirty="0"/>
            <a:t>Formula</a:t>
          </a:r>
        </a:p>
      </dgm:t>
    </dgm:pt>
    <dgm:pt modelId="{85AD8EA8-F89E-0549-84C3-9B15CF89955C}" type="parTrans" cxnId="{25EE4B62-940F-FD4D-B7C4-8991A02A9C8B}">
      <dgm:prSet/>
      <dgm:spPr/>
      <dgm:t>
        <a:bodyPr/>
        <a:lstStyle/>
        <a:p>
          <a:endParaRPr lang="en-US"/>
        </a:p>
      </dgm:t>
    </dgm:pt>
    <dgm:pt modelId="{1D119CCC-98A4-8148-8995-4E60D2FA3715}" type="sibTrans" cxnId="{25EE4B62-940F-FD4D-B7C4-8991A02A9C8B}">
      <dgm:prSet/>
      <dgm:spPr/>
      <dgm:t>
        <a:bodyPr/>
        <a:lstStyle/>
        <a:p>
          <a:endParaRPr lang="en-US"/>
        </a:p>
      </dgm:t>
    </dgm:pt>
    <dgm:pt modelId="{29E8FB9F-5C75-8749-BCF2-0CB7CF035058}">
      <dgm:prSet/>
      <dgm:spPr/>
      <dgm:t>
        <a:bodyPr/>
        <a:lstStyle/>
        <a:p>
          <a:r>
            <a:rPr lang="en-US" dirty="0"/>
            <a:t>Grandparents</a:t>
          </a:r>
        </a:p>
      </dgm:t>
    </dgm:pt>
    <dgm:pt modelId="{C4C71705-0017-864C-BFB2-E74A293C742C}" type="parTrans" cxnId="{C934718B-10A5-134B-A9D9-46E36C6D4605}">
      <dgm:prSet/>
      <dgm:spPr/>
      <dgm:t>
        <a:bodyPr/>
        <a:lstStyle/>
        <a:p>
          <a:endParaRPr lang="en-US"/>
        </a:p>
      </dgm:t>
    </dgm:pt>
    <dgm:pt modelId="{E29A16B6-8B18-7345-9DCB-7C5CADE7B3A6}" type="sibTrans" cxnId="{C934718B-10A5-134B-A9D9-46E36C6D4605}">
      <dgm:prSet/>
      <dgm:spPr/>
      <dgm:t>
        <a:bodyPr/>
        <a:lstStyle/>
        <a:p>
          <a:endParaRPr lang="en-US"/>
        </a:p>
      </dgm:t>
    </dgm:pt>
    <dgm:pt modelId="{576EF715-073F-244F-B0FA-FFF8F6B76537}" type="pres">
      <dgm:prSet presAssocID="{E491E5C6-44F1-C546-B52F-0A230A7D1620}" presName="Name0" presStyleCnt="0">
        <dgm:presLayoutVars>
          <dgm:dir/>
          <dgm:resizeHandles val="exact"/>
        </dgm:presLayoutVars>
      </dgm:prSet>
      <dgm:spPr/>
    </dgm:pt>
    <dgm:pt modelId="{C91C6F4D-1805-0A45-98B5-D896C2BFCCE9}" type="pres">
      <dgm:prSet presAssocID="{E491E5C6-44F1-C546-B52F-0A230A7D1620}" presName="bkgdShp" presStyleLbl="alignAccFollowNode1" presStyleIdx="0" presStyleCnt="1"/>
      <dgm:spPr/>
    </dgm:pt>
    <dgm:pt modelId="{2EAEF4F4-6DF3-514E-BD77-32C38A133189}" type="pres">
      <dgm:prSet presAssocID="{E491E5C6-44F1-C546-B52F-0A230A7D1620}" presName="linComp" presStyleCnt="0"/>
      <dgm:spPr/>
    </dgm:pt>
    <dgm:pt modelId="{17DC6A9F-4923-494E-B20C-C1B05E7B4B76}" type="pres">
      <dgm:prSet presAssocID="{E88A455E-0E34-CD4C-89A5-9157577A8F68}" presName="compNode" presStyleCnt="0"/>
      <dgm:spPr/>
    </dgm:pt>
    <dgm:pt modelId="{EBD9F210-4D60-9C4B-BB6A-A117893CA3B9}" type="pres">
      <dgm:prSet presAssocID="{E88A455E-0E34-CD4C-89A5-9157577A8F68}" presName="node" presStyleLbl="node1" presStyleIdx="0" presStyleCnt="4">
        <dgm:presLayoutVars>
          <dgm:bulletEnabled val="1"/>
        </dgm:presLayoutVars>
      </dgm:prSet>
      <dgm:spPr/>
    </dgm:pt>
    <dgm:pt modelId="{8F16B722-7857-0140-B11D-813AD6F0B7CD}" type="pres">
      <dgm:prSet presAssocID="{E88A455E-0E34-CD4C-89A5-9157577A8F68}" presName="invisiNode" presStyleLbl="node1" presStyleIdx="0" presStyleCnt="4"/>
      <dgm:spPr/>
    </dgm:pt>
    <dgm:pt modelId="{BF396B60-E0FC-BE49-AA83-24CC856AB97D}" type="pres">
      <dgm:prSet presAssocID="{E88A455E-0E34-CD4C-89A5-9157577A8F68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05107D37-B995-EC48-8341-3F843030549E}" type="pres">
      <dgm:prSet presAssocID="{D46413CA-AF65-234C-8779-687BCE982380}" presName="sibTrans" presStyleLbl="sibTrans2D1" presStyleIdx="0" presStyleCnt="0"/>
      <dgm:spPr/>
    </dgm:pt>
    <dgm:pt modelId="{EC9E2239-6F1E-E547-9D23-9C2734002133}" type="pres">
      <dgm:prSet presAssocID="{29E8FB9F-5C75-8749-BCF2-0CB7CF035058}" presName="compNode" presStyleCnt="0"/>
      <dgm:spPr/>
    </dgm:pt>
    <dgm:pt modelId="{49AFDCCA-08EA-E949-BD86-70E0805D143E}" type="pres">
      <dgm:prSet presAssocID="{29E8FB9F-5C75-8749-BCF2-0CB7CF035058}" presName="node" presStyleLbl="node1" presStyleIdx="1" presStyleCnt="4">
        <dgm:presLayoutVars>
          <dgm:bulletEnabled val="1"/>
        </dgm:presLayoutVars>
      </dgm:prSet>
      <dgm:spPr/>
    </dgm:pt>
    <dgm:pt modelId="{8EA5B525-C0E3-244E-A783-498173CED24A}" type="pres">
      <dgm:prSet presAssocID="{29E8FB9F-5C75-8749-BCF2-0CB7CF035058}" presName="invisiNode" presStyleLbl="node1" presStyleIdx="1" presStyleCnt="4"/>
      <dgm:spPr/>
    </dgm:pt>
    <dgm:pt modelId="{4C69F87F-2E7C-034F-9F90-70418AA53E2F}" type="pres">
      <dgm:prSet presAssocID="{29E8FB9F-5C75-8749-BCF2-0CB7CF035058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D464EE98-D42B-6844-969D-83E6EB937741}" type="pres">
      <dgm:prSet presAssocID="{E29A16B6-8B18-7345-9DCB-7C5CADE7B3A6}" presName="sibTrans" presStyleLbl="sibTrans2D1" presStyleIdx="0" presStyleCnt="0"/>
      <dgm:spPr/>
    </dgm:pt>
    <dgm:pt modelId="{3CD5C93A-6CA8-3440-8177-87FE3A938130}" type="pres">
      <dgm:prSet presAssocID="{0B0A9CB1-AAF7-FE46-BE4E-6580E154DC6A}" presName="compNode" presStyleCnt="0"/>
      <dgm:spPr/>
    </dgm:pt>
    <dgm:pt modelId="{1603ED06-843A-2343-B4B4-6C8B40DC357A}" type="pres">
      <dgm:prSet presAssocID="{0B0A9CB1-AAF7-FE46-BE4E-6580E154DC6A}" presName="node" presStyleLbl="node1" presStyleIdx="2" presStyleCnt="4">
        <dgm:presLayoutVars>
          <dgm:bulletEnabled val="1"/>
        </dgm:presLayoutVars>
      </dgm:prSet>
      <dgm:spPr/>
    </dgm:pt>
    <dgm:pt modelId="{9F120F57-4283-B744-9C2E-BD1FF5A3C0BA}" type="pres">
      <dgm:prSet presAssocID="{0B0A9CB1-AAF7-FE46-BE4E-6580E154DC6A}" presName="invisiNode" presStyleLbl="node1" presStyleIdx="2" presStyleCnt="4"/>
      <dgm:spPr/>
    </dgm:pt>
    <dgm:pt modelId="{45B2EAD5-20CA-A54E-9EE2-3ECF11D2C92F}" type="pres">
      <dgm:prSet presAssocID="{0B0A9CB1-AAF7-FE46-BE4E-6580E154DC6A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0A91E2D2-896A-934A-B91C-51EE5FD9ACDE}" type="pres">
      <dgm:prSet presAssocID="{E7C8CFB6-73EA-3F4E-B15E-8958F6858702}" presName="sibTrans" presStyleLbl="sibTrans2D1" presStyleIdx="0" presStyleCnt="0"/>
      <dgm:spPr/>
    </dgm:pt>
    <dgm:pt modelId="{24DA906F-F4B6-454A-B953-FEEEFC5C47D4}" type="pres">
      <dgm:prSet presAssocID="{122FC17E-9BF3-9345-A2C9-3045B4204DA3}" presName="compNode" presStyleCnt="0"/>
      <dgm:spPr/>
    </dgm:pt>
    <dgm:pt modelId="{046BDD8A-433A-C946-976C-7A32A654AAB6}" type="pres">
      <dgm:prSet presAssocID="{122FC17E-9BF3-9345-A2C9-3045B4204DA3}" presName="node" presStyleLbl="node1" presStyleIdx="3" presStyleCnt="4">
        <dgm:presLayoutVars>
          <dgm:bulletEnabled val="1"/>
        </dgm:presLayoutVars>
      </dgm:prSet>
      <dgm:spPr/>
    </dgm:pt>
    <dgm:pt modelId="{3A366F4E-568E-8748-A5FB-27164FB90E40}" type="pres">
      <dgm:prSet presAssocID="{122FC17E-9BF3-9345-A2C9-3045B4204DA3}" presName="invisiNode" presStyleLbl="node1" presStyleIdx="3" presStyleCnt="4"/>
      <dgm:spPr/>
    </dgm:pt>
    <dgm:pt modelId="{D21210E4-7111-5D43-B75F-089C88B1BCA0}" type="pres">
      <dgm:prSet presAssocID="{122FC17E-9BF3-9345-A2C9-3045B4204DA3}" presName="imagNode" presStyleLbl="fgImgPlace1" presStyleIdx="3" presStyleCnt="4"/>
      <dgm:spPr>
        <a:blipFill rotWithShape="1">
          <a:blip xmlns:r="http://schemas.openxmlformats.org/officeDocument/2006/relationships" r:embed="rId4"/>
          <a:srcRect/>
          <a:stretch>
            <a:fillRect l="-9000" r="-9000"/>
          </a:stretch>
        </a:blipFill>
      </dgm:spPr>
    </dgm:pt>
  </dgm:ptLst>
  <dgm:cxnLst>
    <dgm:cxn modelId="{F1E75008-84CC-B041-8D97-91A5A68272CC}" type="presOf" srcId="{D46413CA-AF65-234C-8779-687BCE982380}" destId="{05107D37-B995-EC48-8341-3F843030549E}" srcOrd="0" destOrd="0" presId="urn:microsoft.com/office/officeart/2005/8/layout/pList2"/>
    <dgm:cxn modelId="{866A141D-3D76-D547-8FF8-D3B2215F29B0}" type="presOf" srcId="{E7C8CFB6-73EA-3F4E-B15E-8958F6858702}" destId="{0A91E2D2-896A-934A-B91C-51EE5FD9ACDE}" srcOrd="0" destOrd="0" presId="urn:microsoft.com/office/officeart/2005/8/layout/pList2"/>
    <dgm:cxn modelId="{8EC2BF2C-45E5-CE47-AA0C-788085352623}" srcId="{E491E5C6-44F1-C546-B52F-0A230A7D1620}" destId="{0B0A9CB1-AAF7-FE46-BE4E-6580E154DC6A}" srcOrd="2" destOrd="0" parTransId="{9616B171-AC04-3D47-908A-2CCD63075DA3}" sibTransId="{E7C8CFB6-73EA-3F4E-B15E-8958F6858702}"/>
    <dgm:cxn modelId="{25EE4B62-940F-FD4D-B7C4-8991A02A9C8B}" srcId="{E491E5C6-44F1-C546-B52F-0A230A7D1620}" destId="{122FC17E-9BF3-9345-A2C9-3045B4204DA3}" srcOrd="3" destOrd="0" parTransId="{85AD8EA8-F89E-0549-84C3-9B15CF89955C}" sibTransId="{1D119CCC-98A4-8148-8995-4E60D2FA3715}"/>
    <dgm:cxn modelId="{C494866B-AC8B-E74D-BD4D-DCFD8ACBEA22}" type="presOf" srcId="{122FC17E-9BF3-9345-A2C9-3045B4204DA3}" destId="{046BDD8A-433A-C946-976C-7A32A654AAB6}" srcOrd="0" destOrd="0" presId="urn:microsoft.com/office/officeart/2005/8/layout/pList2"/>
    <dgm:cxn modelId="{F538B86D-A8F8-3345-98BD-AEE69CA04DD5}" type="presOf" srcId="{E29A16B6-8B18-7345-9DCB-7C5CADE7B3A6}" destId="{D464EE98-D42B-6844-969D-83E6EB937741}" srcOrd="0" destOrd="0" presId="urn:microsoft.com/office/officeart/2005/8/layout/pList2"/>
    <dgm:cxn modelId="{C934718B-10A5-134B-A9D9-46E36C6D4605}" srcId="{E491E5C6-44F1-C546-B52F-0A230A7D1620}" destId="{29E8FB9F-5C75-8749-BCF2-0CB7CF035058}" srcOrd="1" destOrd="0" parTransId="{C4C71705-0017-864C-BFB2-E74A293C742C}" sibTransId="{E29A16B6-8B18-7345-9DCB-7C5CADE7B3A6}"/>
    <dgm:cxn modelId="{A2FCFC99-AF8E-DC4A-A98B-913B54654058}" type="presOf" srcId="{E88A455E-0E34-CD4C-89A5-9157577A8F68}" destId="{EBD9F210-4D60-9C4B-BB6A-A117893CA3B9}" srcOrd="0" destOrd="0" presId="urn:microsoft.com/office/officeart/2005/8/layout/pList2"/>
    <dgm:cxn modelId="{67AD01C9-1447-154B-ADAC-67B75E56916A}" type="presOf" srcId="{0B0A9CB1-AAF7-FE46-BE4E-6580E154DC6A}" destId="{1603ED06-843A-2343-B4B4-6C8B40DC357A}" srcOrd="0" destOrd="0" presId="urn:microsoft.com/office/officeart/2005/8/layout/pList2"/>
    <dgm:cxn modelId="{A9BFE5CC-B3A1-834B-8F2C-22B4FF8A80D6}" srcId="{E491E5C6-44F1-C546-B52F-0A230A7D1620}" destId="{E88A455E-0E34-CD4C-89A5-9157577A8F68}" srcOrd="0" destOrd="0" parTransId="{7F3253A2-00C7-F145-9C71-532BDFE6D8E1}" sibTransId="{D46413CA-AF65-234C-8779-687BCE982380}"/>
    <dgm:cxn modelId="{07BAC1EA-0CD0-C643-954D-B98F0C0686D3}" type="presOf" srcId="{E491E5C6-44F1-C546-B52F-0A230A7D1620}" destId="{576EF715-073F-244F-B0FA-FFF8F6B76537}" srcOrd="0" destOrd="0" presId="urn:microsoft.com/office/officeart/2005/8/layout/pList2"/>
    <dgm:cxn modelId="{3C2EAFFE-36F7-1044-A459-987D91CD2B2D}" type="presOf" srcId="{29E8FB9F-5C75-8749-BCF2-0CB7CF035058}" destId="{49AFDCCA-08EA-E949-BD86-70E0805D143E}" srcOrd="0" destOrd="0" presId="urn:microsoft.com/office/officeart/2005/8/layout/pList2"/>
    <dgm:cxn modelId="{E82B2FD5-57DE-3549-BAC6-0D0CB3CEFA41}" type="presParOf" srcId="{576EF715-073F-244F-B0FA-FFF8F6B76537}" destId="{C91C6F4D-1805-0A45-98B5-D896C2BFCCE9}" srcOrd="0" destOrd="0" presId="urn:microsoft.com/office/officeart/2005/8/layout/pList2"/>
    <dgm:cxn modelId="{E83DF596-33C5-1E40-A573-67FB80A77E80}" type="presParOf" srcId="{576EF715-073F-244F-B0FA-FFF8F6B76537}" destId="{2EAEF4F4-6DF3-514E-BD77-32C38A133189}" srcOrd="1" destOrd="0" presId="urn:microsoft.com/office/officeart/2005/8/layout/pList2"/>
    <dgm:cxn modelId="{2D2B2EB6-FC53-E74C-AB62-330F528EE75F}" type="presParOf" srcId="{2EAEF4F4-6DF3-514E-BD77-32C38A133189}" destId="{17DC6A9F-4923-494E-B20C-C1B05E7B4B76}" srcOrd="0" destOrd="0" presId="urn:microsoft.com/office/officeart/2005/8/layout/pList2"/>
    <dgm:cxn modelId="{166FA897-E1E1-FD4E-8428-D8368E0A84D4}" type="presParOf" srcId="{17DC6A9F-4923-494E-B20C-C1B05E7B4B76}" destId="{EBD9F210-4D60-9C4B-BB6A-A117893CA3B9}" srcOrd="0" destOrd="0" presId="urn:microsoft.com/office/officeart/2005/8/layout/pList2"/>
    <dgm:cxn modelId="{539B01D8-635D-854B-AAF7-AD0597F49F14}" type="presParOf" srcId="{17DC6A9F-4923-494E-B20C-C1B05E7B4B76}" destId="{8F16B722-7857-0140-B11D-813AD6F0B7CD}" srcOrd="1" destOrd="0" presId="urn:microsoft.com/office/officeart/2005/8/layout/pList2"/>
    <dgm:cxn modelId="{981519F1-0C7E-C54D-A069-686FF81A3B25}" type="presParOf" srcId="{17DC6A9F-4923-494E-B20C-C1B05E7B4B76}" destId="{BF396B60-E0FC-BE49-AA83-24CC856AB97D}" srcOrd="2" destOrd="0" presId="urn:microsoft.com/office/officeart/2005/8/layout/pList2"/>
    <dgm:cxn modelId="{E4895EA5-4182-DE41-849F-F4D4ADCBE22F}" type="presParOf" srcId="{2EAEF4F4-6DF3-514E-BD77-32C38A133189}" destId="{05107D37-B995-EC48-8341-3F843030549E}" srcOrd="1" destOrd="0" presId="urn:microsoft.com/office/officeart/2005/8/layout/pList2"/>
    <dgm:cxn modelId="{87D2C6BF-AA5A-D348-B317-97B931B88B52}" type="presParOf" srcId="{2EAEF4F4-6DF3-514E-BD77-32C38A133189}" destId="{EC9E2239-6F1E-E547-9D23-9C2734002133}" srcOrd="2" destOrd="0" presId="urn:microsoft.com/office/officeart/2005/8/layout/pList2"/>
    <dgm:cxn modelId="{B0413E93-D738-EF41-9F00-42DFBE18461A}" type="presParOf" srcId="{EC9E2239-6F1E-E547-9D23-9C2734002133}" destId="{49AFDCCA-08EA-E949-BD86-70E0805D143E}" srcOrd="0" destOrd="0" presId="urn:microsoft.com/office/officeart/2005/8/layout/pList2"/>
    <dgm:cxn modelId="{F055A8CF-D2E7-7C48-B5BD-0C97F476B7FF}" type="presParOf" srcId="{EC9E2239-6F1E-E547-9D23-9C2734002133}" destId="{8EA5B525-C0E3-244E-A783-498173CED24A}" srcOrd="1" destOrd="0" presId="urn:microsoft.com/office/officeart/2005/8/layout/pList2"/>
    <dgm:cxn modelId="{22E52D96-4DEE-6C47-97CF-670CA9EDDD59}" type="presParOf" srcId="{EC9E2239-6F1E-E547-9D23-9C2734002133}" destId="{4C69F87F-2E7C-034F-9F90-70418AA53E2F}" srcOrd="2" destOrd="0" presId="urn:microsoft.com/office/officeart/2005/8/layout/pList2"/>
    <dgm:cxn modelId="{AE16FF99-04A2-7045-8E40-362AA597448C}" type="presParOf" srcId="{2EAEF4F4-6DF3-514E-BD77-32C38A133189}" destId="{D464EE98-D42B-6844-969D-83E6EB937741}" srcOrd="3" destOrd="0" presId="urn:microsoft.com/office/officeart/2005/8/layout/pList2"/>
    <dgm:cxn modelId="{0581374E-27F3-4E4A-8258-5FC738D27007}" type="presParOf" srcId="{2EAEF4F4-6DF3-514E-BD77-32C38A133189}" destId="{3CD5C93A-6CA8-3440-8177-87FE3A938130}" srcOrd="4" destOrd="0" presId="urn:microsoft.com/office/officeart/2005/8/layout/pList2"/>
    <dgm:cxn modelId="{24209CF9-5AE5-5A43-9C6B-43AE7A3D7E5F}" type="presParOf" srcId="{3CD5C93A-6CA8-3440-8177-87FE3A938130}" destId="{1603ED06-843A-2343-B4B4-6C8B40DC357A}" srcOrd="0" destOrd="0" presId="urn:microsoft.com/office/officeart/2005/8/layout/pList2"/>
    <dgm:cxn modelId="{1B6B9F9A-969D-B541-B6DA-179A098666EF}" type="presParOf" srcId="{3CD5C93A-6CA8-3440-8177-87FE3A938130}" destId="{9F120F57-4283-B744-9C2E-BD1FF5A3C0BA}" srcOrd="1" destOrd="0" presId="urn:microsoft.com/office/officeart/2005/8/layout/pList2"/>
    <dgm:cxn modelId="{2C0F4818-2A9A-E04E-A83E-E5887F9A7193}" type="presParOf" srcId="{3CD5C93A-6CA8-3440-8177-87FE3A938130}" destId="{45B2EAD5-20CA-A54E-9EE2-3ECF11D2C92F}" srcOrd="2" destOrd="0" presId="urn:microsoft.com/office/officeart/2005/8/layout/pList2"/>
    <dgm:cxn modelId="{1D593219-1D96-1445-80D3-5B21AFA8FAC5}" type="presParOf" srcId="{2EAEF4F4-6DF3-514E-BD77-32C38A133189}" destId="{0A91E2D2-896A-934A-B91C-51EE5FD9ACDE}" srcOrd="5" destOrd="0" presId="urn:microsoft.com/office/officeart/2005/8/layout/pList2"/>
    <dgm:cxn modelId="{862D9D3E-072D-774D-A10B-C22BF86C3D43}" type="presParOf" srcId="{2EAEF4F4-6DF3-514E-BD77-32C38A133189}" destId="{24DA906F-F4B6-454A-B953-FEEEFC5C47D4}" srcOrd="6" destOrd="0" presId="urn:microsoft.com/office/officeart/2005/8/layout/pList2"/>
    <dgm:cxn modelId="{82353595-71B9-CC4B-A643-EDDA70DC358E}" type="presParOf" srcId="{24DA906F-F4B6-454A-B953-FEEEFC5C47D4}" destId="{046BDD8A-433A-C946-976C-7A32A654AAB6}" srcOrd="0" destOrd="0" presId="urn:microsoft.com/office/officeart/2005/8/layout/pList2"/>
    <dgm:cxn modelId="{EA923826-F764-C442-AC70-97CE5799C062}" type="presParOf" srcId="{24DA906F-F4B6-454A-B953-FEEEFC5C47D4}" destId="{3A366F4E-568E-8748-A5FB-27164FB90E40}" srcOrd="1" destOrd="0" presId="urn:microsoft.com/office/officeart/2005/8/layout/pList2"/>
    <dgm:cxn modelId="{0206473E-C613-EF44-B0D3-07B768D06E9C}" type="presParOf" srcId="{24DA906F-F4B6-454A-B953-FEEEFC5C47D4}" destId="{D21210E4-7111-5D43-B75F-089C88B1BCA0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1C6F4D-1805-0A45-98B5-D896C2BFCCE9}">
      <dsp:nvSpPr>
        <dsp:cNvPr id="0" name=""/>
        <dsp:cNvSpPr/>
      </dsp:nvSpPr>
      <dsp:spPr>
        <a:xfrm>
          <a:off x="0" y="0"/>
          <a:ext cx="10515600" cy="195810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396B60-E0FC-BE49-AA83-24CC856AB97D}">
      <dsp:nvSpPr>
        <dsp:cNvPr id="0" name=""/>
        <dsp:cNvSpPr/>
      </dsp:nvSpPr>
      <dsp:spPr>
        <a:xfrm>
          <a:off x="318363" y="261080"/>
          <a:ext cx="2297412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D9F210-4D60-9C4B-BB6A-A117893CA3B9}">
      <dsp:nvSpPr>
        <dsp:cNvPr id="0" name=""/>
        <dsp:cNvSpPr/>
      </dsp:nvSpPr>
      <dsp:spPr>
        <a:xfrm rot="10800000">
          <a:off x="318363" y="1958102"/>
          <a:ext cx="2297412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# of Kids In College</a:t>
          </a:r>
        </a:p>
      </dsp:txBody>
      <dsp:txXfrm rot="10800000">
        <a:off x="389016" y="1958102"/>
        <a:ext cx="2156106" cy="2322582"/>
      </dsp:txXfrm>
    </dsp:sp>
    <dsp:sp modelId="{4C69F87F-2E7C-034F-9F90-70418AA53E2F}">
      <dsp:nvSpPr>
        <dsp:cNvPr id="0" name=""/>
        <dsp:cNvSpPr/>
      </dsp:nvSpPr>
      <dsp:spPr>
        <a:xfrm>
          <a:off x="2845517" y="261080"/>
          <a:ext cx="2297412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AFDCCA-08EA-E949-BD86-70E0805D143E}">
      <dsp:nvSpPr>
        <dsp:cNvPr id="0" name=""/>
        <dsp:cNvSpPr/>
      </dsp:nvSpPr>
      <dsp:spPr>
        <a:xfrm rot="10800000">
          <a:off x="2845517" y="1958102"/>
          <a:ext cx="2297412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Grandparents</a:t>
          </a:r>
        </a:p>
      </dsp:txBody>
      <dsp:txXfrm rot="10800000">
        <a:off x="2916170" y="1958102"/>
        <a:ext cx="2156106" cy="2322582"/>
      </dsp:txXfrm>
    </dsp:sp>
    <dsp:sp modelId="{45B2EAD5-20CA-A54E-9EE2-3ECF11D2C92F}">
      <dsp:nvSpPr>
        <dsp:cNvPr id="0" name=""/>
        <dsp:cNvSpPr/>
      </dsp:nvSpPr>
      <dsp:spPr>
        <a:xfrm>
          <a:off x="5372670" y="261080"/>
          <a:ext cx="2297412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03ED06-843A-2343-B4B4-6C8B40DC357A}">
      <dsp:nvSpPr>
        <dsp:cNvPr id="0" name=""/>
        <dsp:cNvSpPr/>
      </dsp:nvSpPr>
      <dsp:spPr>
        <a:xfrm rot="10800000">
          <a:off x="5372670" y="1958102"/>
          <a:ext cx="2297412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Divorced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Families</a:t>
          </a:r>
        </a:p>
      </dsp:txBody>
      <dsp:txXfrm rot="10800000">
        <a:off x="5443323" y="1958102"/>
        <a:ext cx="2156106" cy="2322582"/>
      </dsp:txXfrm>
    </dsp:sp>
    <dsp:sp modelId="{D21210E4-7111-5D43-B75F-089C88B1BCA0}">
      <dsp:nvSpPr>
        <dsp:cNvPr id="0" name=""/>
        <dsp:cNvSpPr/>
      </dsp:nvSpPr>
      <dsp:spPr>
        <a:xfrm>
          <a:off x="7899823" y="261080"/>
          <a:ext cx="2297412" cy="14359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rcRect/>
          <a:stretch>
            <a:fillRect l="-9000" r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6BDD8A-433A-C946-976C-7A32A654AAB6}">
      <dsp:nvSpPr>
        <dsp:cNvPr id="0" name=""/>
        <dsp:cNvSpPr/>
      </dsp:nvSpPr>
      <dsp:spPr>
        <a:xfrm rot="10800000">
          <a:off x="7899823" y="1958102"/>
          <a:ext cx="2297412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Formula</a:t>
          </a:r>
        </a:p>
      </dsp:txBody>
      <dsp:txXfrm rot="10800000">
        <a:off x="7970476" y="1958102"/>
        <a:ext cx="2156106" cy="23225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D77EF6-7C5B-BF48-915C-A577A55DB3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B5D4EE-18FE-F743-9EF7-D039F212E8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7DEC5-0CEB-3E44-92E4-8221DC61501E}" type="datetimeFigureOut">
              <a:rPr lang="en-US" smtClean="0"/>
              <a:t>4/6/21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CE37F1-C1AC-D144-A679-49041444DF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6B4951-89A5-5243-A037-D54C752D8D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7EB5C-4292-FA45-BA8C-29ACD525A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08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67B6E-630D-E140-A3D6-E1060064A5D4}" type="datetimeFigureOut">
              <a:rPr lang="en-US" smtClean="0"/>
              <a:t>4/6/21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63F08-F5EE-D54C-85E7-BD6BB0B45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63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6913"/>
            <a:ext cx="6192837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19919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 txBox="1">
            <a:spLocks noGrp="1"/>
          </p:cNvSpPr>
          <p:nvPr>
            <p:ph type="sldNum" idx="12"/>
          </p:nvPr>
        </p:nvSpPr>
        <p:spPr>
          <a:xfrm>
            <a:off x="3883025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Shape 516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6913"/>
            <a:ext cx="6192837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7" name="Shape 517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2927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0" name="Google Shape;1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19350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696913"/>
            <a:ext cx="6192837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 separate buckets of money, some families get to draw from both buckets but every family can draw from the merit bucket if they understand how it works.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70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696913"/>
            <a:ext cx="6192837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divorce poll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527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Financial support timing is the prior tax year</a:t>
            </a:r>
            <a:endParaRPr dirty="0"/>
          </a:p>
        </p:txBody>
      </p:sp>
      <p:sp>
        <p:nvSpPr>
          <p:cNvPr id="306" name="Google Shape;30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537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sldNum" idx="12"/>
          </p:nvPr>
        </p:nvSpPr>
        <p:spPr>
          <a:xfrm>
            <a:off x="3883025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rtl val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6913"/>
            <a:ext cx="6192837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7280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4" name="Shape 384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6913"/>
            <a:ext cx="6192837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24171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resolution on this photo is poor. If you want to use the image, I recommend purchasing the full-res image from Getty:</a:t>
            </a:r>
          </a:p>
          <a:p>
            <a:r>
              <a:rPr lang="en-US" dirty="0"/>
              <a:t>https://www.istockphoto.com/photo/woman-yelling-through-a-bullhorn-at-an-unfazed-teenage-girl-gm172808685-5586427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238364-39BB-2C44-93DE-5063DD3EE0B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34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8B0E2-6922-1D46-A337-0F937862F1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70A800-456F-F446-A7B1-E368DF655A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C39DD8-AA85-9A4B-ACEF-9CDC6D806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02C6-0868-6041-ACE6-A0E6513BAD0A}" type="datetimeFigureOut">
              <a:rPr lang="en-US" smtClean="0"/>
              <a:t>4/6/21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FADB4-6561-CD4B-8D86-3BE887D4F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6E354-9FB5-B74D-ACEA-D424830AC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13B5C-954F-8D4C-A58F-53A4BD40B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150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D991C-4978-3647-9015-291BCFFDF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A49B6C-8C10-9C4E-8FC5-1DE07DBA4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7B52A-46D2-1E4B-A3A1-DDB667A23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02C6-0868-6041-ACE6-A0E6513BAD0A}" type="datetimeFigureOut">
              <a:rPr lang="en-US" smtClean="0"/>
              <a:t>4/6/21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9A46FA-1121-4E4D-AFAE-E447B8FB6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FD0DF-C900-1747-A79C-4FE9804A1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13B5C-954F-8D4C-A58F-53A4BD40B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861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79EF05-D917-F84E-A4C0-8E884DE0AD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C8A896-F01B-C44C-9A69-FACA6F51B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4A007-EB4B-294E-98BC-A5D9C38B9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02C6-0868-6041-ACE6-A0E6513BAD0A}" type="datetimeFigureOut">
              <a:rPr lang="en-US" smtClean="0"/>
              <a:t>4/6/21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83CDC-B338-614D-9926-BC7F48BD1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F83B8-D658-F548-8988-B7E7043F0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13B5C-954F-8D4C-A58F-53A4BD40B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734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48765-C705-5345-BE79-6DAE65BC7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F5A73-6857-DD41-9343-2FBE18024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9EBB05-524D-F54D-8C40-C7047CE69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02C6-0868-6041-ACE6-A0E6513BAD0A}" type="datetimeFigureOut">
              <a:rPr lang="en-US" smtClean="0"/>
              <a:t>4/6/21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3E76DC-5900-6B47-B8C4-B77A75EBA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445D9-0E56-E84E-AF45-26EA78CF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13B5C-954F-8D4C-A58F-53A4BD40B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96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F2B28-CE19-4C44-9CDB-6C217A6AC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4454A4-5363-9D4B-B84F-D4678D905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5B1F0C-E559-0F4B-85AD-8CB3383C7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02C6-0868-6041-ACE6-A0E6513BAD0A}" type="datetimeFigureOut">
              <a:rPr lang="en-US" smtClean="0"/>
              <a:t>4/6/21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3F575B-EC0B-CE4E-A6AE-949EFB4A9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304A5-FDBD-0941-805F-DA6BAB1B0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13B5C-954F-8D4C-A58F-53A4BD40B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018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1F3CF-D283-D449-AC19-1435BE1E0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0E332-18A9-8048-AD4D-175499BF82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25F4D-C9F7-C94C-AE26-38DC007404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FA309F-B788-634D-9203-3AE10B893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02C6-0868-6041-ACE6-A0E6513BAD0A}" type="datetimeFigureOut">
              <a:rPr lang="en-US" smtClean="0"/>
              <a:t>4/6/21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B8A12B-20CA-7242-A34E-62695FC71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070F49-E955-4548-8AB4-420EF5DBE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13B5C-954F-8D4C-A58F-53A4BD40B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40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C349B-34AD-1443-9E8D-9326FF85B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A0EF92-D61C-CA47-912E-7635883AC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2D5B8B-83EF-1243-9F9E-33D4DBD28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75058D-ED82-2147-AF50-3D88CA6A7E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A3DFD5-8B1E-D745-8842-6916E33E6C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1F3F90-9D35-C846-B782-D3A9ED647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02C6-0868-6041-ACE6-A0E6513BAD0A}" type="datetimeFigureOut">
              <a:rPr lang="en-US" smtClean="0"/>
              <a:t>4/6/21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B44B48-DBA2-D048-A0F5-1BB408592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A5F38B-7B56-634E-97A4-2FE17FABA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13B5C-954F-8D4C-A58F-53A4BD40B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57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D86C8-9F10-A648-BEEF-5E0526C36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17A414-6D73-C64C-8790-A1DA3E0C3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02C6-0868-6041-ACE6-A0E6513BAD0A}" type="datetimeFigureOut">
              <a:rPr lang="en-US" smtClean="0"/>
              <a:t>4/6/21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7C5E9A-B472-7143-BFCF-FCE5CC70C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7BD0D3-E1A4-5048-8F74-DA9AB98DB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13B5C-954F-8D4C-A58F-53A4BD40B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69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EC0FAF-4C7D-AA47-8FA1-5774EA577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02C6-0868-6041-ACE6-A0E6513BAD0A}" type="datetimeFigureOut">
              <a:rPr lang="en-US" smtClean="0"/>
              <a:t>4/6/21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A75EE2-B106-B849-846A-5F8F35B50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B76E8-7AB6-1C42-AFF2-8F427E46A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13B5C-954F-8D4C-A58F-53A4BD40B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99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E04EE-0DDB-8543-B46B-082EB146F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4DC2D-712F-7E48-A941-0973F4E7F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477A28-0236-A34B-A45D-E32C93CC9C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8E8C17-6DD1-944C-9B79-DB582B5A4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02C6-0868-6041-ACE6-A0E6513BAD0A}" type="datetimeFigureOut">
              <a:rPr lang="en-US" smtClean="0"/>
              <a:t>4/6/21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625510-7DA2-014A-BA11-67194ECF4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4B134F-EFEC-2646-85C7-2D054B100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13B5C-954F-8D4C-A58F-53A4BD40B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5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8C4FB-A24A-354A-B276-6569BF497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3DD6CE-2721-8241-8EEB-55B68272AA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1A66F0-8458-DC44-A029-B624C47D3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471B90-D3F1-494B-931E-E9DB6123D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02C6-0868-6041-ACE6-A0E6513BAD0A}" type="datetimeFigureOut">
              <a:rPr lang="en-US" smtClean="0"/>
              <a:t>4/6/21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D93413-3467-A842-B6BF-80549DE68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E2E7FC-B9B5-6544-A288-50EB0AE7D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13B5C-954F-8D4C-A58F-53A4BD40B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99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2A3AA-6BC2-EB42-ACC9-4F9C5AF7B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114E01-11FD-8049-87CF-FC3283749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2A9AF-EC88-F440-99B1-AC45DDA416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402C6-0868-6041-ACE6-A0E6513BAD0A}" type="datetimeFigureOut">
              <a:rPr lang="en-US" smtClean="0"/>
              <a:t>4/6/21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38C9F-58E1-7140-89B7-A3A6E38FD0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5805B-7B77-6A4A-85E6-12FB1ACB9F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13B5C-954F-8D4C-A58F-53A4BD40B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189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cwittman@collegeinsidetrack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B0654CD-1B6E-514D-90F9-D696C2FE25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69544"/>
            <a:ext cx="12203862" cy="7034656"/>
          </a:xfrm>
        </p:spPr>
      </p:pic>
      <p:sp>
        <p:nvSpPr>
          <p:cNvPr id="327" name="Shape 327"/>
          <p:cNvSpPr txBox="1"/>
          <p:nvPr/>
        </p:nvSpPr>
        <p:spPr>
          <a:xfrm>
            <a:off x="94593" y="5364292"/>
            <a:ext cx="5739059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3600" i="1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Cozy Wittman</a:t>
            </a:r>
          </a:p>
          <a:p>
            <a:pPr>
              <a:buSzPct val="25000"/>
            </a:pPr>
            <a:r>
              <a:rPr lang="en-US" sz="2000" i="1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612-850-5729</a:t>
            </a:r>
          </a:p>
          <a:p>
            <a:pPr>
              <a:buSzPct val="25000"/>
            </a:pPr>
            <a:r>
              <a:rPr lang="en-US" sz="2000" i="1" dirty="0" err="1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cwittman@collegeinsidetrack.com</a:t>
            </a:r>
            <a:endParaRPr lang="en-US" sz="2000" i="1" dirty="0">
              <a:solidFill>
                <a:schemeClr val="lt1"/>
              </a:solidFill>
              <a:latin typeface="Calibri" charset="0"/>
              <a:ea typeface="Calibri" charset="0"/>
              <a:cs typeface="Calibri" charset="0"/>
              <a:sym typeface="Tahoma"/>
            </a:endParaRPr>
          </a:p>
        </p:txBody>
      </p:sp>
      <p:sp>
        <p:nvSpPr>
          <p:cNvPr id="328" name="Shape 328"/>
          <p:cNvSpPr txBox="1"/>
          <p:nvPr/>
        </p:nvSpPr>
        <p:spPr>
          <a:xfrm>
            <a:off x="94593" y="5286359"/>
            <a:ext cx="4146529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en-US" sz="3200" dirty="0">
              <a:solidFill>
                <a:schemeClr val="lt1"/>
              </a:solidFill>
              <a:latin typeface="Calibri" charset="0"/>
              <a:ea typeface="Calibri" charset="0"/>
              <a:cs typeface="Calibri" charset="0"/>
              <a:sym typeface="Tahoma"/>
            </a:endParaRPr>
          </a:p>
        </p:txBody>
      </p:sp>
      <p:sp>
        <p:nvSpPr>
          <p:cNvPr id="8" name="Shape 327"/>
          <p:cNvSpPr txBox="1"/>
          <p:nvPr/>
        </p:nvSpPr>
        <p:spPr>
          <a:xfrm>
            <a:off x="0" y="-69544"/>
            <a:ext cx="12191998" cy="1690688"/>
          </a:xfrm>
          <a:prstGeom prst="rect">
            <a:avLst/>
          </a:prstGeom>
          <a:solidFill>
            <a:schemeClr val="accent6">
              <a:lumMod val="75000"/>
              <a:alpha val="58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US" sz="5000" b="1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FAFSA Changes that WILL Impact Your </a:t>
            </a:r>
          </a:p>
          <a:p>
            <a:pPr algn="ctr">
              <a:buSzPct val="25000"/>
            </a:pPr>
            <a:r>
              <a:rPr lang="en-US" sz="5000" b="1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College Search!</a:t>
            </a:r>
            <a:endParaRPr lang="en-US" sz="5000" b="1" dirty="0">
              <a:solidFill>
                <a:schemeClr val="lt1"/>
              </a:solidFill>
              <a:latin typeface="Calibri" charset="0"/>
              <a:ea typeface="Calibri" charset="0"/>
              <a:cs typeface="Calibri" charset="0"/>
              <a:sym typeface="Tahom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C39055-BCF1-E04B-8647-4ECE1861227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14430" y="5897004"/>
            <a:ext cx="2477570" cy="106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06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0FD47E13-2A1D-304F-91BE-6842F529CA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72DCD7D-D003-8942-A16A-C406A16FCFE1}"/>
              </a:ext>
            </a:extLst>
          </p:cNvPr>
          <p:cNvGrpSpPr/>
          <p:nvPr/>
        </p:nvGrpSpPr>
        <p:grpSpPr>
          <a:xfrm>
            <a:off x="1844649" y="3241073"/>
            <a:ext cx="8553450" cy="1405984"/>
            <a:chOff x="2114550" y="4535493"/>
            <a:chExt cx="8553450" cy="1405984"/>
          </a:xfrm>
        </p:grpSpPr>
        <p:sp>
          <p:nvSpPr>
            <p:cNvPr id="31" name="Google Shape;155;p19">
              <a:extLst>
                <a:ext uri="{FF2B5EF4-FFF2-40B4-BE49-F238E27FC236}">
                  <a16:creationId xmlns:a16="http://schemas.microsoft.com/office/drawing/2014/main" id="{E6D6E4C5-88C8-4F4D-A4C8-0E781306351E}"/>
                </a:ext>
              </a:extLst>
            </p:cNvPr>
            <p:cNvSpPr/>
            <p:nvPr/>
          </p:nvSpPr>
          <p:spPr>
            <a:xfrm>
              <a:off x="5265312" y="4700587"/>
              <a:ext cx="2226469" cy="1158345"/>
            </a:xfrm>
            <a:prstGeom prst="roundRect">
              <a:avLst>
                <a:gd name="adj" fmla="val 16667"/>
              </a:avLst>
            </a:prstGeom>
            <a:solidFill>
              <a:srgbClr val="FF2F92"/>
            </a:solidFill>
            <a:ln w="254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$60,000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 b="1" dirty="0">
                  <a:solidFill>
                    <a:schemeClr val="lt1"/>
                  </a:solidFill>
                  <a:latin typeface="Arial"/>
                  <a:cs typeface="Arial"/>
                  <a:sym typeface="Arial"/>
                </a:rPr>
                <a:t>Student Aid Index</a:t>
              </a:r>
              <a:endParaRPr sz="1700" dirty="0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0C81324-7A34-8E49-972A-6BB6F3EDC507}"/>
                </a:ext>
              </a:extLst>
            </p:cNvPr>
            <p:cNvGrpSpPr/>
            <p:nvPr/>
          </p:nvGrpSpPr>
          <p:grpSpPr>
            <a:xfrm>
              <a:off x="2114550" y="4535493"/>
              <a:ext cx="2955277" cy="1323440"/>
              <a:chOff x="2114550" y="4535493"/>
              <a:chExt cx="2955277" cy="1323440"/>
            </a:xfrm>
          </p:grpSpPr>
          <p:sp>
            <p:nvSpPr>
              <p:cNvPr id="36" name="Google Shape;154;p19">
                <a:extLst>
                  <a:ext uri="{FF2B5EF4-FFF2-40B4-BE49-F238E27FC236}">
                    <a16:creationId xmlns:a16="http://schemas.microsoft.com/office/drawing/2014/main" id="{E9A616DE-EC9D-9643-B452-43ADF25761C0}"/>
                  </a:ext>
                </a:extLst>
              </p:cNvPr>
              <p:cNvSpPr/>
              <p:nvPr/>
            </p:nvSpPr>
            <p:spPr>
              <a:xfrm>
                <a:off x="2114550" y="4700588"/>
                <a:ext cx="2226469" cy="1158345"/>
              </a:xfrm>
              <a:prstGeom prst="roundRect">
                <a:avLst>
                  <a:gd name="adj" fmla="val 16667"/>
                </a:avLst>
              </a:prstGeom>
              <a:solidFill>
                <a:srgbClr val="011893"/>
              </a:solidFill>
              <a:ln w="25400" cap="flat" cmpd="sng">
                <a:solidFill>
                  <a:srgbClr val="31538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 i="0" u="none" strike="noStrike" cap="none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$35,000</a:t>
                </a: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 dirty="0">
                    <a:solidFill>
                      <a:schemeClr val="lt1"/>
                    </a:solidFill>
                    <a:latin typeface="Arial"/>
                    <a:cs typeface="Arial"/>
                    <a:sym typeface="Arial"/>
                  </a:rPr>
                  <a:t>Sticker Price</a:t>
                </a:r>
                <a:endParaRPr dirty="0"/>
              </a:p>
            </p:txBody>
          </p:sp>
          <p:sp>
            <p:nvSpPr>
              <p:cNvPr id="37" name="Google Shape;157;p19">
                <a:extLst>
                  <a:ext uri="{FF2B5EF4-FFF2-40B4-BE49-F238E27FC236}">
                    <a16:creationId xmlns:a16="http://schemas.microsoft.com/office/drawing/2014/main" id="{20C02D6A-567E-BA46-9EE0-1F6061D718E1}"/>
                  </a:ext>
                </a:extLst>
              </p:cNvPr>
              <p:cNvSpPr txBox="1"/>
              <p:nvPr/>
            </p:nvSpPr>
            <p:spPr>
              <a:xfrm>
                <a:off x="4543721" y="4535493"/>
                <a:ext cx="526106" cy="132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B26D2532-6A17-7F4C-85ED-6F9FFBCC228A}"/>
                </a:ext>
              </a:extLst>
            </p:cNvPr>
            <p:cNvGrpSpPr/>
            <p:nvPr/>
          </p:nvGrpSpPr>
          <p:grpSpPr>
            <a:xfrm>
              <a:off x="7632718" y="4618038"/>
              <a:ext cx="3035282" cy="1323439"/>
              <a:chOff x="7632718" y="4618038"/>
              <a:chExt cx="3035282" cy="1323439"/>
            </a:xfrm>
          </p:grpSpPr>
          <p:sp>
            <p:nvSpPr>
              <p:cNvPr id="34" name="Google Shape;156;p19">
                <a:extLst>
                  <a:ext uri="{FF2B5EF4-FFF2-40B4-BE49-F238E27FC236}">
                    <a16:creationId xmlns:a16="http://schemas.microsoft.com/office/drawing/2014/main" id="{24A4038B-54DB-284E-B4DD-4D3C440E57D4}"/>
                  </a:ext>
                </a:extLst>
              </p:cNvPr>
              <p:cNvSpPr/>
              <p:nvPr/>
            </p:nvSpPr>
            <p:spPr>
              <a:xfrm>
                <a:off x="8441531" y="4700587"/>
                <a:ext cx="2226469" cy="1158345"/>
              </a:xfrm>
              <a:prstGeom prst="roundRect">
                <a:avLst>
                  <a:gd name="adj" fmla="val 16667"/>
                </a:avLst>
              </a:prstGeom>
              <a:solidFill>
                <a:srgbClr val="FF9300"/>
              </a:solidFill>
              <a:ln w="25400" cap="flat" cmpd="sng">
                <a:solidFill>
                  <a:srgbClr val="31538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 i="0" u="none" strike="noStrike" cap="none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$0 </a:t>
                </a:r>
                <a:r>
                  <a:rPr lang="en-US" sz="1600" b="1" i="0" u="none" strike="noStrike" cap="none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Demonstrated Need</a:t>
                </a:r>
                <a:endParaRPr sz="1600" dirty="0"/>
              </a:p>
            </p:txBody>
          </p:sp>
          <p:sp>
            <p:nvSpPr>
              <p:cNvPr id="35" name="Google Shape;158;p19">
                <a:extLst>
                  <a:ext uri="{FF2B5EF4-FFF2-40B4-BE49-F238E27FC236}">
                    <a16:creationId xmlns:a16="http://schemas.microsoft.com/office/drawing/2014/main" id="{40B98D45-0506-DF4B-8E58-14F150F4248F}"/>
                  </a:ext>
                </a:extLst>
              </p:cNvPr>
              <p:cNvSpPr txBox="1"/>
              <p:nvPr/>
            </p:nvSpPr>
            <p:spPr>
              <a:xfrm>
                <a:off x="7632718" y="4618038"/>
                <a:ext cx="784189" cy="132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=</a:t>
                </a:r>
                <a:endParaRPr dirty="0"/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93D131E-D548-8844-B83A-AA90FDB1227B}"/>
              </a:ext>
            </a:extLst>
          </p:cNvPr>
          <p:cNvGrpSpPr/>
          <p:nvPr/>
        </p:nvGrpSpPr>
        <p:grpSpPr>
          <a:xfrm>
            <a:off x="1806546" y="1444796"/>
            <a:ext cx="8553450" cy="1405984"/>
            <a:chOff x="2114550" y="4535493"/>
            <a:chExt cx="8553450" cy="1405984"/>
          </a:xfrm>
        </p:grpSpPr>
        <p:sp>
          <p:nvSpPr>
            <p:cNvPr id="41" name="Google Shape;155;p19">
              <a:extLst>
                <a:ext uri="{FF2B5EF4-FFF2-40B4-BE49-F238E27FC236}">
                  <a16:creationId xmlns:a16="http://schemas.microsoft.com/office/drawing/2014/main" id="{58E34ED0-F831-FF4D-87D4-42D624719C03}"/>
                </a:ext>
              </a:extLst>
            </p:cNvPr>
            <p:cNvSpPr/>
            <p:nvPr/>
          </p:nvSpPr>
          <p:spPr>
            <a:xfrm>
              <a:off x="5316144" y="4700587"/>
              <a:ext cx="2226469" cy="1158345"/>
            </a:xfrm>
            <a:prstGeom prst="roundRect">
              <a:avLst>
                <a:gd name="adj" fmla="val 16667"/>
              </a:avLst>
            </a:prstGeom>
            <a:solidFill>
              <a:srgbClr val="FF2F92"/>
            </a:solidFill>
            <a:ln w="254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$60,000</a:t>
              </a:r>
            </a:p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 b="1" dirty="0">
                  <a:solidFill>
                    <a:schemeClr val="lt1"/>
                  </a:solidFill>
                  <a:latin typeface="Arial"/>
                  <a:cs typeface="Arial"/>
                  <a:sym typeface="Arial"/>
                </a:rPr>
                <a:t>Student Aid Index</a:t>
              </a:r>
              <a:endParaRPr sz="1700" dirty="0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7975E97-2C31-AB4B-B6CA-FCFE5CA97D23}"/>
                </a:ext>
              </a:extLst>
            </p:cNvPr>
            <p:cNvGrpSpPr/>
            <p:nvPr/>
          </p:nvGrpSpPr>
          <p:grpSpPr>
            <a:xfrm>
              <a:off x="2114550" y="4535493"/>
              <a:ext cx="2955277" cy="1323440"/>
              <a:chOff x="2114550" y="4535493"/>
              <a:chExt cx="2955277" cy="1323440"/>
            </a:xfrm>
          </p:grpSpPr>
          <p:sp>
            <p:nvSpPr>
              <p:cNvPr id="46" name="Google Shape;154;p19">
                <a:extLst>
                  <a:ext uri="{FF2B5EF4-FFF2-40B4-BE49-F238E27FC236}">
                    <a16:creationId xmlns:a16="http://schemas.microsoft.com/office/drawing/2014/main" id="{FB300AE6-EED4-F94A-B575-DF689CC649B2}"/>
                  </a:ext>
                </a:extLst>
              </p:cNvPr>
              <p:cNvSpPr/>
              <p:nvPr/>
            </p:nvSpPr>
            <p:spPr>
              <a:xfrm>
                <a:off x="2114550" y="4700588"/>
                <a:ext cx="2226469" cy="1158345"/>
              </a:xfrm>
              <a:prstGeom prst="roundRect">
                <a:avLst>
                  <a:gd name="adj" fmla="val 16667"/>
                </a:avLst>
              </a:prstGeom>
              <a:solidFill>
                <a:srgbClr val="011893"/>
              </a:solidFill>
              <a:ln w="25400" cap="flat" cmpd="sng">
                <a:solidFill>
                  <a:srgbClr val="31538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 i="0" u="none" strike="noStrike" cap="none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$55,000</a:t>
                </a: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 dirty="0">
                    <a:solidFill>
                      <a:schemeClr val="lt1"/>
                    </a:solidFill>
                    <a:latin typeface="Arial"/>
                    <a:cs typeface="Arial"/>
                    <a:sym typeface="Arial"/>
                  </a:rPr>
                  <a:t>Sticker Price</a:t>
                </a:r>
                <a:endParaRPr dirty="0"/>
              </a:p>
            </p:txBody>
          </p:sp>
          <p:sp>
            <p:nvSpPr>
              <p:cNvPr id="47" name="Google Shape;157;p19">
                <a:extLst>
                  <a:ext uri="{FF2B5EF4-FFF2-40B4-BE49-F238E27FC236}">
                    <a16:creationId xmlns:a16="http://schemas.microsoft.com/office/drawing/2014/main" id="{BC9DE240-6E37-DC45-AB2A-EA6E1D90B8AC}"/>
                  </a:ext>
                </a:extLst>
              </p:cNvPr>
              <p:cNvSpPr txBox="1"/>
              <p:nvPr/>
            </p:nvSpPr>
            <p:spPr>
              <a:xfrm>
                <a:off x="4543721" y="4535493"/>
                <a:ext cx="526106" cy="132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0C50F4CA-B003-474E-BB60-7FE85D2FBA45}"/>
                </a:ext>
              </a:extLst>
            </p:cNvPr>
            <p:cNvGrpSpPr/>
            <p:nvPr/>
          </p:nvGrpSpPr>
          <p:grpSpPr>
            <a:xfrm>
              <a:off x="7632718" y="4618038"/>
              <a:ext cx="3035282" cy="1323439"/>
              <a:chOff x="7632718" y="4618038"/>
              <a:chExt cx="3035282" cy="1323439"/>
            </a:xfrm>
          </p:grpSpPr>
          <p:sp>
            <p:nvSpPr>
              <p:cNvPr id="44" name="Google Shape;156;p19">
                <a:extLst>
                  <a:ext uri="{FF2B5EF4-FFF2-40B4-BE49-F238E27FC236}">
                    <a16:creationId xmlns:a16="http://schemas.microsoft.com/office/drawing/2014/main" id="{49365CB5-B15B-AC4E-999D-8ABC645D5CAC}"/>
                  </a:ext>
                </a:extLst>
              </p:cNvPr>
              <p:cNvSpPr/>
              <p:nvPr/>
            </p:nvSpPr>
            <p:spPr>
              <a:xfrm>
                <a:off x="8441531" y="4700587"/>
                <a:ext cx="2226469" cy="1158345"/>
              </a:xfrm>
              <a:prstGeom prst="roundRect">
                <a:avLst>
                  <a:gd name="adj" fmla="val 16667"/>
                </a:avLst>
              </a:prstGeom>
              <a:solidFill>
                <a:srgbClr val="FF9300"/>
              </a:solidFill>
              <a:ln w="25400" cap="flat" cmpd="sng">
                <a:solidFill>
                  <a:srgbClr val="31538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 i="0" u="none" strike="noStrike" cap="none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$0</a:t>
                </a: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1" dirty="0">
                    <a:solidFill>
                      <a:schemeClr val="lt1"/>
                    </a:solidFill>
                    <a:latin typeface="Arial"/>
                    <a:cs typeface="Arial"/>
                    <a:sym typeface="Arial"/>
                  </a:rPr>
                  <a:t>Demonstrated Need</a:t>
                </a:r>
                <a:endParaRPr sz="1600" dirty="0"/>
              </a:p>
            </p:txBody>
          </p:sp>
          <p:sp>
            <p:nvSpPr>
              <p:cNvPr id="45" name="Google Shape;158;p19">
                <a:extLst>
                  <a:ext uri="{FF2B5EF4-FFF2-40B4-BE49-F238E27FC236}">
                    <a16:creationId xmlns:a16="http://schemas.microsoft.com/office/drawing/2014/main" id="{23B80D9F-222C-074A-9A70-F16BDEFD4CCC}"/>
                  </a:ext>
                </a:extLst>
              </p:cNvPr>
              <p:cNvSpPr txBox="1"/>
              <p:nvPr/>
            </p:nvSpPr>
            <p:spPr>
              <a:xfrm>
                <a:off x="7632718" y="4618038"/>
                <a:ext cx="784189" cy="132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=</a:t>
                </a:r>
                <a:endParaRPr dirty="0"/>
              </a:p>
            </p:txBody>
          </p:sp>
        </p:grp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61897B0B-B4C9-7F4E-8538-9A94BB541AF9}"/>
              </a:ext>
            </a:extLst>
          </p:cNvPr>
          <p:cNvSpPr/>
          <p:nvPr/>
        </p:nvSpPr>
        <p:spPr>
          <a:xfrm>
            <a:off x="3885622" y="115169"/>
            <a:ext cx="4032835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6">
                      <a:lumMod val="75000"/>
                    </a:schemeClr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New Formula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6">
                    <a:lumMod val="75000"/>
                  </a:schemeClr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C37BD9C-BDDD-FE44-88B5-A545ABBC9303}"/>
              </a:ext>
            </a:extLst>
          </p:cNvPr>
          <p:cNvSpPr/>
          <p:nvPr/>
        </p:nvSpPr>
        <p:spPr>
          <a:xfrm>
            <a:off x="2039536" y="5135903"/>
            <a:ext cx="8112927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6">
                      <a:lumMod val="75000"/>
                    </a:schemeClr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Need dollars lost = $30,000 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6">
                    <a:lumMod val="75000"/>
                  </a:schemeClr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919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B780F-A870-0549-9F03-229D0B27C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224"/>
            <a:ext cx="10515600" cy="1325563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dirty="0"/>
              <a:t>The Grandparent Challenge!</a:t>
            </a:r>
          </a:p>
        </p:txBody>
      </p:sp>
      <p:sp>
        <p:nvSpPr>
          <p:cNvPr id="8" name="Shape 7">
            <a:extLst>
              <a:ext uri="{FF2B5EF4-FFF2-40B4-BE49-F238E27FC236}">
                <a16:creationId xmlns:a16="http://schemas.microsoft.com/office/drawing/2014/main" id="{96C63FAB-DF79-664D-97A9-D6D495761AF3}"/>
              </a:ext>
            </a:extLst>
          </p:cNvPr>
          <p:cNvSpPr/>
          <p:nvPr/>
        </p:nvSpPr>
        <p:spPr>
          <a:xfrm rot="4396374">
            <a:off x="2329796" y="1667492"/>
            <a:ext cx="5563423" cy="3938399"/>
          </a:xfrm>
          <a:prstGeom prst="swooshArrow">
            <a:avLst>
              <a:gd name="adj1" fmla="val 16310"/>
              <a:gd name="adj2" fmla="val 3137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FA26503-16D5-D24F-B605-3606D28F876A}"/>
              </a:ext>
            </a:extLst>
          </p:cNvPr>
          <p:cNvSpPr/>
          <p:nvPr/>
        </p:nvSpPr>
        <p:spPr>
          <a:xfrm>
            <a:off x="4678290" y="2403734"/>
            <a:ext cx="115308" cy="115308"/>
          </a:xfrm>
          <a:prstGeom prst="ellipse">
            <a:avLst/>
          </a:prstGeom>
          <a:scene3d>
            <a:camera prst="orthographicFront"/>
            <a:lightRig rig="fla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06521D6-A94C-0F4B-986D-68BB0D51F8F0}"/>
              </a:ext>
            </a:extLst>
          </p:cNvPr>
          <p:cNvSpPr/>
          <p:nvPr/>
        </p:nvSpPr>
        <p:spPr>
          <a:xfrm>
            <a:off x="5597906" y="3288410"/>
            <a:ext cx="115308" cy="115308"/>
          </a:xfrm>
          <a:prstGeom prst="ellipse">
            <a:avLst/>
          </a:prstGeom>
          <a:scene3d>
            <a:camera prst="orthographicFront"/>
            <a:lightRig rig="fla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DBE10D-89A7-764F-BD7A-FE9DC5D9A2D5}"/>
              </a:ext>
            </a:extLst>
          </p:cNvPr>
          <p:cNvSpPr/>
          <p:nvPr/>
        </p:nvSpPr>
        <p:spPr>
          <a:xfrm>
            <a:off x="6453068" y="4497012"/>
            <a:ext cx="115308" cy="115308"/>
          </a:xfrm>
          <a:prstGeom prst="ellipse">
            <a:avLst/>
          </a:prstGeom>
          <a:scene3d>
            <a:camera prst="orthographicFront"/>
            <a:lightRig rig="fla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120C3D3-D0F0-414C-8D5C-1B74B518B2CA}"/>
              </a:ext>
            </a:extLst>
          </p:cNvPr>
          <p:cNvSpPr/>
          <p:nvPr/>
        </p:nvSpPr>
        <p:spPr>
          <a:xfrm>
            <a:off x="-127912" y="1265120"/>
            <a:ext cx="3836018" cy="846303"/>
          </a:xfrm>
          <a:custGeom>
            <a:avLst/>
            <a:gdLst>
              <a:gd name="connsiteX0" fmla="*/ 0 w 2152783"/>
              <a:gd name="connsiteY0" fmla="*/ 0 h 846303"/>
              <a:gd name="connsiteX1" fmla="*/ 2152783 w 2152783"/>
              <a:gd name="connsiteY1" fmla="*/ 0 h 846303"/>
              <a:gd name="connsiteX2" fmla="*/ 2152783 w 2152783"/>
              <a:gd name="connsiteY2" fmla="*/ 846303 h 846303"/>
              <a:gd name="connsiteX3" fmla="*/ 0 w 2152783"/>
              <a:gd name="connsiteY3" fmla="*/ 846303 h 846303"/>
              <a:gd name="connsiteX4" fmla="*/ 0 w 2152783"/>
              <a:gd name="connsiteY4" fmla="*/ 0 h 846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2783" h="846303">
                <a:moveTo>
                  <a:pt x="0" y="0"/>
                </a:moveTo>
                <a:lnTo>
                  <a:pt x="2152783" y="0"/>
                </a:lnTo>
                <a:lnTo>
                  <a:pt x="2152783" y="846303"/>
                </a:lnTo>
                <a:lnTo>
                  <a:pt x="0" y="84630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130" tIns="24130" rIns="24130" bIns="24130" numCol="1" spcCol="1270" anchor="b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Grandparents send money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181B5B5C-71AD-8A40-AA02-1E0D98D62A4C}"/>
              </a:ext>
            </a:extLst>
          </p:cNvPr>
          <p:cNvSpPr/>
          <p:nvPr/>
        </p:nvSpPr>
        <p:spPr>
          <a:xfrm>
            <a:off x="4997426" y="1794073"/>
            <a:ext cx="3141900" cy="846303"/>
          </a:xfrm>
          <a:custGeom>
            <a:avLst/>
            <a:gdLst>
              <a:gd name="connsiteX0" fmla="*/ 0 w 3141900"/>
              <a:gd name="connsiteY0" fmla="*/ 0 h 846303"/>
              <a:gd name="connsiteX1" fmla="*/ 3141900 w 3141900"/>
              <a:gd name="connsiteY1" fmla="*/ 0 h 846303"/>
              <a:gd name="connsiteX2" fmla="*/ 3141900 w 3141900"/>
              <a:gd name="connsiteY2" fmla="*/ 846303 h 846303"/>
              <a:gd name="connsiteX3" fmla="*/ 0 w 3141900"/>
              <a:gd name="connsiteY3" fmla="*/ 846303 h 846303"/>
              <a:gd name="connsiteX4" fmla="*/ 0 w 3141900"/>
              <a:gd name="connsiteY4" fmla="*/ 0 h 846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1900" h="846303">
                <a:moveTo>
                  <a:pt x="0" y="0"/>
                </a:moveTo>
                <a:lnTo>
                  <a:pt x="3141900" y="0"/>
                </a:lnTo>
                <a:lnTo>
                  <a:pt x="3141900" y="846303"/>
                </a:lnTo>
                <a:lnTo>
                  <a:pt x="0" y="84630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130" tIns="24130" rIns="24130" bIns="24130" numCol="1" spcCol="1270" anchor="ctr" anchorCtr="0">
            <a:noAutofit/>
          </a:bodyPr>
          <a:lstStyle/>
          <a:p>
            <a:pPr marL="0" lvl="0" indent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900" kern="1200" dirty="0"/>
              <a:t>Student must report on FAFSA 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3978D4E0-5CCE-FB4A-868A-02C7D866B04A}"/>
              </a:ext>
            </a:extLst>
          </p:cNvPr>
          <p:cNvSpPr/>
          <p:nvPr/>
        </p:nvSpPr>
        <p:spPr>
          <a:xfrm>
            <a:off x="2514510" y="3090299"/>
            <a:ext cx="2501883" cy="846303"/>
          </a:xfrm>
          <a:custGeom>
            <a:avLst/>
            <a:gdLst>
              <a:gd name="connsiteX0" fmla="*/ 0 w 2501883"/>
              <a:gd name="connsiteY0" fmla="*/ 0 h 846303"/>
              <a:gd name="connsiteX1" fmla="*/ 2501883 w 2501883"/>
              <a:gd name="connsiteY1" fmla="*/ 0 h 846303"/>
              <a:gd name="connsiteX2" fmla="*/ 2501883 w 2501883"/>
              <a:gd name="connsiteY2" fmla="*/ 846303 h 846303"/>
              <a:gd name="connsiteX3" fmla="*/ 0 w 2501883"/>
              <a:gd name="connsiteY3" fmla="*/ 846303 h 846303"/>
              <a:gd name="connsiteX4" fmla="*/ 0 w 2501883"/>
              <a:gd name="connsiteY4" fmla="*/ 0 h 846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1883" h="846303">
                <a:moveTo>
                  <a:pt x="0" y="0"/>
                </a:moveTo>
                <a:lnTo>
                  <a:pt x="2501883" y="0"/>
                </a:lnTo>
                <a:lnTo>
                  <a:pt x="2501883" y="846303"/>
                </a:lnTo>
                <a:lnTo>
                  <a:pt x="0" y="84630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130" tIns="24130" rIns="24130" bIns="24130" numCol="1" spcCol="1270" anchor="ctr" anchorCtr="0">
            <a:noAutofit/>
          </a:bodyPr>
          <a:lstStyle/>
          <a:p>
            <a:pPr marL="0" lvl="0" indent="0" algn="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900" kern="1200" dirty="0"/>
              <a:t>FAFSA currently counts as untaxed income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58462602-5DF8-5D4C-A382-6130FFE035A1}"/>
              </a:ext>
            </a:extLst>
          </p:cNvPr>
          <p:cNvSpPr/>
          <p:nvPr/>
        </p:nvSpPr>
        <p:spPr>
          <a:xfrm>
            <a:off x="7031556" y="3708363"/>
            <a:ext cx="2792667" cy="846303"/>
          </a:xfrm>
          <a:custGeom>
            <a:avLst/>
            <a:gdLst>
              <a:gd name="connsiteX0" fmla="*/ 0 w 1920050"/>
              <a:gd name="connsiteY0" fmla="*/ 0 h 846303"/>
              <a:gd name="connsiteX1" fmla="*/ 1920050 w 1920050"/>
              <a:gd name="connsiteY1" fmla="*/ 0 h 846303"/>
              <a:gd name="connsiteX2" fmla="*/ 1920050 w 1920050"/>
              <a:gd name="connsiteY2" fmla="*/ 846303 h 846303"/>
              <a:gd name="connsiteX3" fmla="*/ 0 w 1920050"/>
              <a:gd name="connsiteY3" fmla="*/ 846303 h 846303"/>
              <a:gd name="connsiteX4" fmla="*/ 0 w 1920050"/>
              <a:gd name="connsiteY4" fmla="*/ 0 h 846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0050" h="846303">
                <a:moveTo>
                  <a:pt x="0" y="0"/>
                </a:moveTo>
                <a:lnTo>
                  <a:pt x="1920050" y="0"/>
                </a:lnTo>
                <a:lnTo>
                  <a:pt x="1920050" y="846303"/>
                </a:lnTo>
                <a:lnTo>
                  <a:pt x="0" y="84630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130" tIns="24130" rIns="24130" bIns="24130" numCol="1" spcCol="1270" anchor="ctr" anchorCtr="0">
            <a:noAutofit/>
          </a:bodyPr>
          <a:lstStyle/>
          <a:p>
            <a:pPr marL="0" lvl="0" indent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900" kern="1200" dirty="0"/>
              <a:t>Untaxed student income assessed – 50%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5664669B-D7D7-054C-8CC6-25E2CF144F29}"/>
              </a:ext>
            </a:extLst>
          </p:cNvPr>
          <p:cNvSpPr/>
          <p:nvPr/>
        </p:nvSpPr>
        <p:spPr>
          <a:xfrm>
            <a:off x="6096000" y="5988150"/>
            <a:ext cx="4785394" cy="846303"/>
          </a:xfrm>
          <a:custGeom>
            <a:avLst/>
            <a:gdLst>
              <a:gd name="connsiteX0" fmla="*/ 0 w 2909167"/>
              <a:gd name="connsiteY0" fmla="*/ 0 h 846303"/>
              <a:gd name="connsiteX1" fmla="*/ 2909167 w 2909167"/>
              <a:gd name="connsiteY1" fmla="*/ 0 h 846303"/>
              <a:gd name="connsiteX2" fmla="*/ 2909167 w 2909167"/>
              <a:gd name="connsiteY2" fmla="*/ 846303 h 846303"/>
              <a:gd name="connsiteX3" fmla="*/ 0 w 2909167"/>
              <a:gd name="connsiteY3" fmla="*/ 846303 h 846303"/>
              <a:gd name="connsiteX4" fmla="*/ 0 w 2909167"/>
              <a:gd name="connsiteY4" fmla="*/ 0 h 846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9167" h="846303">
                <a:moveTo>
                  <a:pt x="0" y="0"/>
                </a:moveTo>
                <a:lnTo>
                  <a:pt x="2909167" y="0"/>
                </a:lnTo>
                <a:lnTo>
                  <a:pt x="2909167" y="846303"/>
                </a:lnTo>
                <a:lnTo>
                  <a:pt x="0" y="84630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130" tIns="24130" rIns="24130" bIns="24130" numCol="1" spcCol="1270" anchor="t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Need based aid reduced = college more expensive</a:t>
            </a:r>
          </a:p>
        </p:txBody>
      </p:sp>
    </p:spTree>
    <p:extLst>
      <p:ext uri="{BB962C8B-B14F-4D97-AF65-F5344CB8AC3E}">
        <p14:creationId xmlns:p14="http://schemas.microsoft.com/office/powerpoint/2010/main" val="255374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2007330-D453-4480-9B5E-9A3454113CB3}"/>
              </a:ext>
            </a:extLst>
          </p:cNvPr>
          <p:cNvSpPr/>
          <p:nvPr/>
        </p:nvSpPr>
        <p:spPr>
          <a:xfrm>
            <a:off x="0" y="271462"/>
            <a:ext cx="12192000" cy="1227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Grandparent Impact Change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B03198B-D67B-3041-BFF1-CAD87D34A6D1}"/>
              </a:ext>
            </a:extLst>
          </p:cNvPr>
          <p:cNvSpPr/>
          <p:nvPr/>
        </p:nvSpPr>
        <p:spPr>
          <a:xfrm>
            <a:off x="309562" y="1714502"/>
            <a:ext cx="5772151" cy="2728912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Current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access to need – negative impact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Counted as income for the student –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 decrease aid potential for student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C56F384-9D30-4B41-8640-001FE79F25F4}"/>
              </a:ext>
            </a:extLst>
          </p:cNvPr>
          <p:cNvSpPr/>
          <p:nvPr/>
        </p:nvSpPr>
        <p:spPr>
          <a:xfrm>
            <a:off x="5805487" y="3624264"/>
            <a:ext cx="5772151" cy="272891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u="sng" dirty="0"/>
              <a:t>On new FAFSA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impact to student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Real world implications for families saving for college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Opportunity for advisors to connect w/ next gen!</a:t>
            </a:r>
          </a:p>
        </p:txBody>
      </p:sp>
    </p:spTree>
    <p:extLst>
      <p:ext uri="{BB962C8B-B14F-4D97-AF65-F5344CB8AC3E}">
        <p14:creationId xmlns:p14="http://schemas.microsoft.com/office/powerpoint/2010/main" val="119615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A4892-3857-D641-B831-54748FC8F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751"/>
            <a:ext cx="10515600" cy="1325563"/>
          </a:xfrm>
          <a:solidFill>
            <a:schemeClr val="bg2">
              <a:lumMod val="25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Time to connect with college savers!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964D1-9C34-6445-84D3-F40DC444A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9327"/>
            <a:ext cx="10515600" cy="4351338"/>
          </a:xfrm>
        </p:spPr>
        <p:txBody>
          <a:bodyPr/>
          <a:lstStyle/>
          <a:p>
            <a:r>
              <a:rPr lang="en-US" dirty="0"/>
              <a:t>Huge implication around where families might save money</a:t>
            </a:r>
          </a:p>
          <a:p>
            <a:endParaRPr lang="en-US" dirty="0"/>
          </a:p>
          <a:p>
            <a:r>
              <a:rPr lang="en-US" dirty="0"/>
              <a:t>Opportunities for families that have others who want to help</a:t>
            </a:r>
          </a:p>
          <a:p>
            <a:endParaRPr lang="en-US" dirty="0"/>
          </a:p>
          <a:p>
            <a:r>
              <a:rPr lang="en-US" dirty="0"/>
              <a:t>Can be any other person – godparent, aunt, </a:t>
            </a:r>
            <a:r>
              <a:rPr lang="en-US" dirty="0" err="1"/>
              <a:t>etc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05DBD9-AA37-4945-8FA3-351AC284C312}"/>
              </a:ext>
            </a:extLst>
          </p:cNvPr>
          <p:cNvSpPr txBox="1"/>
          <p:nvPr/>
        </p:nvSpPr>
        <p:spPr>
          <a:xfrm>
            <a:off x="838200" y="5471652"/>
            <a:ext cx="10589758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pperplate" panose="02000504000000020004" pitchFamily="2" charset="77"/>
              </a:rPr>
              <a:t>MYTH ALERT!! </a:t>
            </a:r>
          </a:p>
          <a:p>
            <a:r>
              <a:rPr lang="en-US" sz="2400" dirty="0">
                <a:latin typeface="Copperplate" panose="02000504000000020004" pitchFamily="2" charset="77"/>
              </a:rPr>
              <a:t>Saving for college doesn’t keep you from getting need based aid!!</a:t>
            </a:r>
          </a:p>
        </p:txBody>
      </p:sp>
    </p:spTree>
    <p:extLst>
      <p:ext uri="{BB962C8B-B14F-4D97-AF65-F5344CB8AC3E}">
        <p14:creationId xmlns:p14="http://schemas.microsoft.com/office/powerpoint/2010/main" val="12230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2"/>
          <p:cNvSpPr/>
          <p:nvPr/>
        </p:nvSpPr>
        <p:spPr>
          <a:xfrm>
            <a:off x="0" y="0"/>
            <a:ext cx="337882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9" name="Google Shape;309;p32"/>
          <p:cNvCxnSpPr/>
          <p:nvPr/>
        </p:nvCxnSpPr>
        <p:spPr>
          <a:xfrm rot="10800000">
            <a:off x="433231" y="2971799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FFFFFF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0" name="Google Shape;310;p32"/>
          <p:cNvSpPr txBox="1">
            <a:spLocks noGrp="1"/>
          </p:cNvSpPr>
          <p:nvPr>
            <p:ph type="title"/>
          </p:nvPr>
        </p:nvSpPr>
        <p:spPr>
          <a:xfrm>
            <a:off x="494369" y="677867"/>
            <a:ext cx="3370998" cy="5502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3600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Divorced</a:t>
            </a:r>
            <a:br>
              <a:rPr lang="en-US" sz="3600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</a:br>
            <a:r>
              <a:rPr lang="en-US" sz="3600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Families</a:t>
            </a:r>
            <a:endParaRPr sz="3600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D2BEFFB3-235E-AF4F-9A47-EF1ABB52D4CA}"/>
              </a:ext>
            </a:extLst>
          </p:cNvPr>
          <p:cNvSpPr/>
          <p:nvPr/>
        </p:nvSpPr>
        <p:spPr>
          <a:xfrm>
            <a:off x="7063250" y="262465"/>
            <a:ext cx="4876800" cy="1693333"/>
          </a:xfrm>
          <a:custGeom>
            <a:avLst/>
            <a:gdLst>
              <a:gd name="connsiteX0" fmla="*/ 0 w 4876800"/>
              <a:gd name="connsiteY0" fmla="*/ 211667 h 1693333"/>
              <a:gd name="connsiteX1" fmla="*/ 4030134 w 4876800"/>
              <a:gd name="connsiteY1" fmla="*/ 211667 h 1693333"/>
              <a:gd name="connsiteX2" fmla="*/ 4030134 w 4876800"/>
              <a:gd name="connsiteY2" fmla="*/ 0 h 1693333"/>
              <a:gd name="connsiteX3" fmla="*/ 4876800 w 4876800"/>
              <a:gd name="connsiteY3" fmla="*/ 846667 h 1693333"/>
              <a:gd name="connsiteX4" fmla="*/ 4030134 w 4876800"/>
              <a:gd name="connsiteY4" fmla="*/ 1693333 h 1693333"/>
              <a:gd name="connsiteX5" fmla="*/ 4030134 w 4876800"/>
              <a:gd name="connsiteY5" fmla="*/ 1481666 h 1693333"/>
              <a:gd name="connsiteX6" fmla="*/ 0 w 4876800"/>
              <a:gd name="connsiteY6" fmla="*/ 1481666 h 1693333"/>
              <a:gd name="connsiteX7" fmla="*/ 0 w 4876800"/>
              <a:gd name="connsiteY7" fmla="*/ 211667 h 169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6800" h="1693333">
                <a:moveTo>
                  <a:pt x="0" y="211667"/>
                </a:moveTo>
                <a:lnTo>
                  <a:pt x="4030134" y="211667"/>
                </a:lnTo>
                <a:lnTo>
                  <a:pt x="4030134" y="0"/>
                </a:lnTo>
                <a:lnTo>
                  <a:pt x="4876800" y="846667"/>
                </a:lnTo>
                <a:lnTo>
                  <a:pt x="4030134" y="1693333"/>
                </a:lnTo>
                <a:lnTo>
                  <a:pt x="4030134" y="1481666"/>
                </a:lnTo>
                <a:lnTo>
                  <a:pt x="0" y="1481666"/>
                </a:lnTo>
                <a:lnTo>
                  <a:pt x="0" y="211667"/>
                </a:lnTo>
                <a:close/>
              </a:path>
            </a:pathLst>
          </a:custGeom>
        </p:spPr>
        <p:style>
          <a:ln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224367" rIns="647700" bIns="224367" numCol="1" spcCol="1270" anchor="t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kern="1200" dirty="0"/>
              <a:t>Where the Student lives 51% of the time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kern="1200" dirty="0"/>
              <a:t>Not tied to who claims dependency on taxes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795C19DB-033E-3345-93AF-D2DBFF4B6CA9}"/>
              </a:ext>
            </a:extLst>
          </p:cNvPr>
          <p:cNvSpPr/>
          <p:nvPr/>
        </p:nvSpPr>
        <p:spPr>
          <a:xfrm>
            <a:off x="3812051" y="262465"/>
            <a:ext cx="3251200" cy="1693333"/>
          </a:xfrm>
          <a:custGeom>
            <a:avLst/>
            <a:gdLst>
              <a:gd name="connsiteX0" fmla="*/ 0 w 3251200"/>
              <a:gd name="connsiteY0" fmla="*/ 282228 h 1693333"/>
              <a:gd name="connsiteX1" fmla="*/ 282228 w 3251200"/>
              <a:gd name="connsiteY1" fmla="*/ 0 h 1693333"/>
              <a:gd name="connsiteX2" fmla="*/ 2968972 w 3251200"/>
              <a:gd name="connsiteY2" fmla="*/ 0 h 1693333"/>
              <a:gd name="connsiteX3" fmla="*/ 3251200 w 3251200"/>
              <a:gd name="connsiteY3" fmla="*/ 282228 h 1693333"/>
              <a:gd name="connsiteX4" fmla="*/ 3251200 w 3251200"/>
              <a:gd name="connsiteY4" fmla="*/ 1411105 h 1693333"/>
              <a:gd name="connsiteX5" fmla="*/ 2968972 w 3251200"/>
              <a:gd name="connsiteY5" fmla="*/ 1693333 h 1693333"/>
              <a:gd name="connsiteX6" fmla="*/ 282228 w 3251200"/>
              <a:gd name="connsiteY6" fmla="*/ 1693333 h 1693333"/>
              <a:gd name="connsiteX7" fmla="*/ 0 w 3251200"/>
              <a:gd name="connsiteY7" fmla="*/ 1411105 h 1693333"/>
              <a:gd name="connsiteX8" fmla="*/ 0 w 3251200"/>
              <a:gd name="connsiteY8" fmla="*/ 282228 h 169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51200" h="1693333">
                <a:moveTo>
                  <a:pt x="0" y="282228"/>
                </a:moveTo>
                <a:cubicBezTo>
                  <a:pt x="0" y="126358"/>
                  <a:pt x="126358" y="0"/>
                  <a:pt x="282228" y="0"/>
                </a:cubicBezTo>
                <a:lnTo>
                  <a:pt x="2968972" y="0"/>
                </a:lnTo>
                <a:cubicBezTo>
                  <a:pt x="3124842" y="0"/>
                  <a:pt x="3251200" y="126358"/>
                  <a:pt x="3251200" y="282228"/>
                </a:cubicBezTo>
                <a:lnTo>
                  <a:pt x="3251200" y="1411105"/>
                </a:lnTo>
                <a:cubicBezTo>
                  <a:pt x="3251200" y="1566975"/>
                  <a:pt x="3124842" y="1693333"/>
                  <a:pt x="2968972" y="1693333"/>
                </a:cubicBezTo>
                <a:lnTo>
                  <a:pt x="282228" y="1693333"/>
                </a:lnTo>
                <a:cubicBezTo>
                  <a:pt x="126358" y="1693333"/>
                  <a:pt x="0" y="1566975"/>
                  <a:pt x="0" y="1411105"/>
                </a:cubicBezTo>
                <a:lnTo>
                  <a:pt x="0" y="28222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9822" tIns="151242" rIns="219822" bIns="151242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/>
              <a:t>Current Day 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1F829752-13C2-0B4E-93F3-60BD2D08F2F1}"/>
              </a:ext>
            </a:extLst>
          </p:cNvPr>
          <p:cNvSpPr/>
          <p:nvPr/>
        </p:nvSpPr>
        <p:spPr>
          <a:xfrm>
            <a:off x="7063250" y="2125131"/>
            <a:ext cx="4876800" cy="1693333"/>
          </a:xfrm>
          <a:custGeom>
            <a:avLst/>
            <a:gdLst>
              <a:gd name="connsiteX0" fmla="*/ 0 w 4876800"/>
              <a:gd name="connsiteY0" fmla="*/ 211667 h 1693333"/>
              <a:gd name="connsiteX1" fmla="*/ 4030134 w 4876800"/>
              <a:gd name="connsiteY1" fmla="*/ 211667 h 1693333"/>
              <a:gd name="connsiteX2" fmla="*/ 4030134 w 4876800"/>
              <a:gd name="connsiteY2" fmla="*/ 0 h 1693333"/>
              <a:gd name="connsiteX3" fmla="*/ 4876800 w 4876800"/>
              <a:gd name="connsiteY3" fmla="*/ 846667 h 1693333"/>
              <a:gd name="connsiteX4" fmla="*/ 4030134 w 4876800"/>
              <a:gd name="connsiteY4" fmla="*/ 1693333 h 1693333"/>
              <a:gd name="connsiteX5" fmla="*/ 4030134 w 4876800"/>
              <a:gd name="connsiteY5" fmla="*/ 1481666 h 1693333"/>
              <a:gd name="connsiteX6" fmla="*/ 0 w 4876800"/>
              <a:gd name="connsiteY6" fmla="*/ 1481666 h 1693333"/>
              <a:gd name="connsiteX7" fmla="*/ 0 w 4876800"/>
              <a:gd name="connsiteY7" fmla="*/ 211667 h 169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6800" h="1693333">
                <a:moveTo>
                  <a:pt x="0" y="211667"/>
                </a:moveTo>
                <a:lnTo>
                  <a:pt x="4030134" y="211667"/>
                </a:lnTo>
                <a:lnTo>
                  <a:pt x="4030134" y="0"/>
                </a:lnTo>
                <a:lnTo>
                  <a:pt x="4876800" y="846667"/>
                </a:lnTo>
                <a:lnTo>
                  <a:pt x="4030134" y="1693333"/>
                </a:lnTo>
                <a:lnTo>
                  <a:pt x="4030134" y="1481666"/>
                </a:lnTo>
                <a:lnTo>
                  <a:pt x="0" y="1481666"/>
                </a:lnTo>
                <a:lnTo>
                  <a:pt x="0" y="211667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224367" rIns="647700" bIns="224367" numCol="1" spcCol="1270" anchor="t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2000" kern="1200" dirty="0"/>
              <a:t>Who has the bulk of financial support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n-US" sz="2000" kern="1200" dirty="0"/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2000" kern="1200" dirty="0"/>
              <a:t>If equal -  household with highest income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8E3B786D-D742-9B4D-9970-076C6C4E3D8F}"/>
              </a:ext>
            </a:extLst>
          </p:cNvPr>
          <p:cNvSpPr/>
          <p:nvPr/>
        </p:nvSpPr>
        <p:spPr>
          <a:xfrm>
            <a:off x="3812051" y="2123133"/>
            <a:ext cx="3251200" cy="1693333"/>
          </a:xfrm>
          <a:custGeom>
            <a:avLst/>
            <a:gdLst>
              <a:gd name="connsiteX0" fmla="*/ 0 w 3251200"/>
              <a:gd name="connsiteY0" fmla="*/ 282228 h 1693333"/>
              <a:gd name="connsiteX1" fmla="*/ 282228 w 3251200"/>
              <a:gd name="connsiteY1" fmla="*/ 0 h 1693333"/>
              <a:gd name="connsiteX2" fmla="*/ 2968972 w 3251200"/>
              <a:gd name="connsiteY2" fmla="*/ 0 h 1693333"/>
              <a:gd name="connsiteX3" fmla="*/ 3251200 w 3251200"/>
              <a:gd name="connsiteY3" fmla="*/ 282228 h 1693333"/>
              <a:gd name="connsiteX4" fmla="*/ 3251200 w 3251200"/>
              <a:gd name="connsiteY4" fmla="*/ 1411105 h 1693333"/>
              <a:gd name="connsiteX5" fmla="*/ 2968972 w 3251200"/>
              <a:gd name="connsiteY5" fmla="*/ 1693333 h 1693333"/>
              <a:gd name="connsiteX6" fmla="*/ 282228 w 3251200"/>
              <a:gd name="connsiteY6" fmla="*/ 1693333 h 1693333"/>
              <a:gd name="connsiteX7" fmla="*/ 0 w 3251200"/>
              <a:gd name="connsiteY7" fmla="*/ 1411105 h 1693333"/>
              <a:gd name="connsiteX8" fmla="*/ 0 w 3251200"/>
              <a:gd name="connsiteY8" fmla="*/ 282228 h 169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51200" h="1693333">
                <a:moveTo>
                  <a:pt x="0" y="282228"/>
                </a:moveTo>
                <a:cubicBezTo>
                  <a:pt x="0" y="126358"/>
                  <a:pt x="126358" y="0"/>
                  <a:pt x="282228" y="0"/>
                </a:cubicBezTo>
                <a:lnTo>
                  <a:pt x="2968972" y="0"/>
                </a:lnTo>
                <a:cubicBezTo>
                  <a:pt x="3124842" y="0"/>
                  <a:pt x="3251200" y="126358"/>
                  <a:pt x="3251200" y="282228"/>
                </a:cubicBezTo>
                <a:lnTo>
                  <a:pt x="3251200" y="1411105"/>
                </a:lnTo>
                <a:cubicBezTo>
                  <a:pt x="3251200" y="1566975"/>
                  <a:pt x="3124842" y="1693333"/>
                  <a:pt x="2968972" y="1693333"/>
                </a:cubicBezTo>
                <a:lnTo>
                  <a:pt x="282228" y="1693333"/>
                </a:lnTo>
                <a:cubicBezTo>
                  <a:pt x="126358" y="1693333"/>
                  <a:pt x="0" y="1566975"/>
                  <a:pt x="0" y="1411105"/>
                </a:cubicBezTo>
                <a:lnTo>
                  <a:pt x="0" y="28222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9822" tIns="151242" rIns="219822" bIns="151242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/>
              <a:t>New -Who Fills out the FAFSA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D1A3487F-469B-1D49-93A7-4160820F107C}"/>
              </a:ext>
            </a:extLst>
          </p:cNvPr>
          <p:cNvSpPr/>
          <p:nvPr/>
        </p:nvSpPr>
        <p:spPr>
          <a:xfrm>
            <a:off x="7063250" y="3987798"/>
            <a:ext cx="4876800" cy="1693333"/>
          </a:xfrm>
          <a:custGeom>
            <a:avLst/>
            <a:gdLst>
              <a:gd name="connsiteX0" fmla="*/ 0 w 4876800"/>
              <a:gd name="connsiteY0" fmla="*/ 211667 h 1693333"/>
              <a:gd name="connsiteX1" fmla="*/ 4030134 w 4876800"/>
              <a:gd name="connsiteY1" fmla="*/ 211667 h 1693333"/>
              <a:gd name="connsiteX2" fmla="*/ 4030134 w 4876800"/>
              <a:gd name="connsiteY2" fmla="*/ 0 h 1693333"/>
              <a:gd name="connsiteX3" fmla="*/ 4876800 w 4876800"/>
              <a:gd name="connsiteY3" fmla="*/ 846667 h 1693333"/>
              <a:gd name="connsiteX4" fmla="*/ 4030134 w 4876800"/>
              <a:gd name="connsiteY4" fmla="*/ 1693333 h 1693333"/>
              <a:gd name="connsiteX5" fmla="*/ 4030134 w 4876800"/>
              <a:gd name="connsiteY5" fmla="*/ 1481666 h 1693333"/>
              <a:gd name="connsiteX6" fmla="*/ 0 w 4876800"/>
              <a:gd name="connsiteY6" fmla="*/ 1481666 h 1693333"/>
              <a:gd name="connsiteX7" fmla="*/ 0 w 4876800"/>
              <a:gd name="connsiteY7" fmla="*/ 211667 h 169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6800" h="1693333">
                <a:moveTo>
                  <a:pt x="0" y="211667"/>
                </a:moveTo>
                <a:lnTo>
                  <a:pt x="4030134" y="211667"/>
                </a:lnTo>
                <a:lnTo>
                  <a:pt x="4030134" y="0"/>
                </a:lnTo>
                <a:lnTo>
                  <a:pt x="4876800" y="846667"/>
                </a:lnTo>
                <a:lnTo>
                  <a:pt x="4030134" y="1693333"/>
                </a:lnTo>
                <a:lnTo>
                  <a:pt x="4030134" y="1481666"/>
                </a:lnTo>
                <a:lnTo>
                  <a:pt x="0" y="1481666"/>
                </a:lnTo>
                <a:lnTo>
                  <a:pt x="0" y="211667"/>
                </a:lnTo>
                <a:close/>
              </a:path>
            </a:pathLst>
          </a:custGeom>
        </p:spPr>
        <p:style>
          <a:lnRef idx="2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224367" rIns="647700" bIns="224367" numCol="1" spcCol="1270" anchor="t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kern="1200" dirty="0"/>
              <a:t>Must be legally separated or divorced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kern="1200" dirty="0"/>
              <a:t>Alimony no longer counts as income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kern="1200" dirty="0"/>
              <a:t>47% vs 5.64%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3DA10FD5-B99F-114A-9F40-26C761D5E5F3}"/>
              </a:ext>
            </a:extLst>
          </p:cNvPr>
          <p:cNvSpPr/>
          <p:nvPr/>
        </p:nvSpPr>
        <p:spPr>
          <a:xfrm>
            <a:off x="3812051" y="3987798"/>
            <a:ext cx="3251200" cy="1693333"/>
          </a:xfrm>
          <a:custGeom>
            <a:avLst/>
            <a:gdLst>
              <a:gd name="connsiteX0" fmla="*/ 0 w 3251200"/>
              <a:gd name="connsiteY0" fmla="*/ 282228 h 1693333"/>
              <a:gd name="connsiteX1" fmla="*/ 282228 w 3251200"/>
              <a:gd name="connsiteY1" fmla="*/ 0 h 1693333"/>
              <a:gd name="connsiteX2" fmla="*/ 2968972 w 3251200"/>
              <a:gd name="connsiteY2" fmla="*/ 0 h 1693333"/>
              <a:gd name="connsiteX3" fmla="*/ 3251200 w 3251200"/>
              <a:gd name="connsiteY3" fmla="*/ 282228 h 1693333"/>
              <a:gd name="connsiteX4" fmla="*/ 3251200 w 3251200"/>
              <a:gd name="connsiteY4" fmla="*/ 1411105 h 1693333"/>
              <a:gd name="connsiteX5" fmla="*/ 2968972 w 3251200"/>
              <a:gd name="connsiteY5" fmla="*/ 1693333 h 1693333"/>
              <a:gd name="connsiteX6" fmla="*/ 282228 w 3251200"/>
              <a:gd name="connsiteY6" fmla="*/ 1693333 h 1693333"/>
              <a:gd name="connsiteX7" fmla="*/ 0 w 3251200"/>
              <a:gd name="connsiteY7" fmla="*/ 1411105 h 1693333"/>
              <a:gd name="connsiteX8" fmla="*/ 0 w 3251200"/>
              <a:gd name="connsiteY8" fmla="*/ 282228 h 169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51200" h="1693333">
                <a:moveTo>
                  <a:pt x="0" y="282228"/>
                </a:moveTo>
                <a:cubicBezTo>
                  <a:pt x="0" y="126358"/>
                  <a:pt x="126358" y="0"/>
                  <a:pt x="282228" y="0"/>
                </a:cubicBezTo>
                <a:lnTo>
                  <a:pt x="2968972" y="0"/>
                </a:lnTo>
                <a:cubicBezTo>
                  <a:pt x="3124842" y="0"/>
                  <a:pt x="3251200" y="126358"/>
                  <a:pt x="3251200" y="282228"/>
                </a:cubicBezTo>
                <a:lnTo>
                  <a:pt x="3251200" y="1411105"/>
                </a:lnTo>
                <a:cubicBezTo>
                  <a:pt x="3251200" y="1566975"/>
                  <a:pt x="3124842" y="1693333"/>
                  <a:pt x="2968972" y="1693333"/>
                </a:cubicBezTo>
                <a:lnTo>
                  <a:pt x="282228" y="1693333"/>
                </a:lnTo>
                <a:cubicBezTo>
                  <a:pt x="126358" y="1693333"/>
                  <a:pt x="0" y="1566975"/>
                  <a:pt x="0" y="1411105"/>
                </a:cubicBezTo>
                <a:lnTo>
                  <a:pt x="0" y="28222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9822" tIns="151242" rIns="219822" bIns="151242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/>
              <a:t>How things count</a:t>
            </a:r>
          </a:p>
        </p:txBody>
      </p:sp>
    </p:spTree>
    <p:extLst>
      <p:ext uri="{BB962C8B-B14F-4D97-AF65-F5344CB8AC3E}">
        <p14:creationId xmlns:p14="http://schemas.microsoft.com/office/powerpoint/2010/main" val="25448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3B308-E2F5-B948-BC14-A6B69816C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9147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10 years ago, a family could shelter $52,400 in assets, today that number is $6-7K (down from $11,900)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B6211F-54E3-6A44-853B-CDB403FAAD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3394" y="1578500"/>
            <a:ext cx="10580899" cy="5279500"/>
          </a:xfrm>
        </p:spPr>
      </p:pic>
    </p:spTree>
    <p:extLst>
      <p:ext uri="{BB962C8B-B14F-4D97-AF65-F5344CB8AC3E}">
        <p14:creationId xmlns:p14="http://schemas.microsoft.com/office/powerpoint/2010/main" val="276427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1239D-5AA0-3D40-83F0-ECBDE712F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933"/>
            <a:ext cx="12191999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An over focusing on “need” means people blind themselves to the best options to reduce cost!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44A6C8-EE6B-E944-B2BB-E98F0CF6F014}"/>
              </a:ext>
            </a:extLst>
          </p:cNvPr>
          <p:cNvSpPr txBox="1"/>
          <p:nvPr/>
        </p:nvSpPr>
        <p:spPr>
          <a:xfrm>
            <a:off x="5054896" y="6138333"/>
            <a:ext cx="63875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2251A3-4357-A94D-A76B-361F7403B15D}"/>
              </a:ext>
            </a:extLst>
          </p:cNvPr>
          <p:cNvGrpSpPr/>
          <p:nvPr/>
        </p:nvGrpSpPr>
        <p:grpSpPr>
          <a:xfrm>
            <a:off x="225287" y="1466963"/>
            <a:ext cx="11834191" cy="1689328"/>
            <a:chOff x="225287" y="1466963"/>
            <a:chExt cx="11834191" cy="1689328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C3EFD3E1-BC4D-154F-A3BF-68363F792BB8}"/>
                </a:ext>
              </a:extLst>
            </p:cNvPr>
            <p:cNvSpPr/>
            <p:nvPr/>
          </p:nvSpPr>
          <p:spPr>
            <a:xfrm>
              <a:off x="225287" y="1466963"/>
              <a:ext cx="11834191" cy="1689328"/>
            </a:xfrm>
            <a:custGeom>
              <a:avLst/>
              <a:gdLst>
                <a:gd name="connsiteX0" fmla="*/ 0 w 11834191"/>
                <a:gd name="connsiteY0" fmla="*/ 168933 h 1689328"/>
                <a:gd name="connsiteX1" fmla="*/ 168933 w 11834191"/>
                <a:gd name="connsiteY1" fmla="*/ 0 h 1689328"/>
                <a:gd name="connsiteX2" fmla="*/ 11665258 w 11834191"/>
                <a:gd name="connsiteY2" fmla="*/ 0 h 1689328"/>
                <a:gd name="connsiteX3" fmla="*/ 11834191 w 11834191"/>
                <a:gd name="connsiteY3" fmla="*/ 168933 h 1689328"/>
                <a:gd name="connsiteX4" fmla="*/ 11834191 w 11834191"/>
                <a:gd name="connsiteY4" fmla="*/ 1520395 h 1689328"/>
                <a:gd name="connsiteX5" fmla="*/ 11665258 w 11834191"/>
                <a:gd name="connsiteY5" fmla="*/ 1689328 h 1689328"/>
                <a:gd name="connsiteX6" fmla="*/ 168933 w 11834191"/>
                <a:gd name="connsiteY6" fmla="*/ 1689328 h 1689328"/>
                <a:gd name="connsiteX7" fmla="*/ 0 w 11834191"/>
                <a:gd name="connsiteY7" fmla="*/ 1520395 h 1689328"/>
                <a:gd name="connsiteX8" fmla="*/ 0 w 11834191"/>
                <a:gd name="connsiteY8" fmla="*/ 168933 h 1689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34191" h="1689328">
                  <a:moveTo>
                    <a:pt x="0" y="168933"/>
                  </a:moveTo>
                  <a:cubicBezTo>
                    <a:pt x="0" y="75634"/>
                    <a:pt x="75634" y="0"/>
                    <a:pt x="168933" y="0"/>
                  </a:cubicBezTo>
                  <a:lnTo>
                    <a:pt x="11665258" y="0"/>
                  </a:lnTo>
                  <a:cubicBezTo>
                    <a:pt x="11758557" y="0"/>
                    <a:pt x="11834191" y="75634"/>
                    <a:pt x="11834191" y="168933"/>
                  </a:cubicBezTo>
                  <a:lnTo>
                    <a:pt x="11834191" y="1520395"/>
                  </a:lnTo>
                  <a:cubicBezTo>
                    <a:pt x="11834191" y="1613694"/>
                    <a:pt x="11758557" y="1689328"/>
                    <a:pt x="11665258" y="1689328"/>
                  </a:cubicBezTo>
                  <a:lnTo>
                    <a:pt x="168933" y="1689328"/>
                  </a:lnTo>
                  <a:cubicBezTo>
                    <a:pt x="75634" y="1689328"/>
                    <a:pt x="0" y="1613694"/>
                    <a:pt x="0" y="1520395"/>
                  </a:cubicBezTo>
                  <a:lnTo>
                    <a:pt x="0" y="16893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27211" tIns="91440" rIns="91441" bIns="9144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/>
                <a:t>High Net worth families should still fill out their FAFSA</a:t>
              </a:r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FB8F4A04-4565-8947-AF1A-16102286C3F5}"/>
                </a:ext>
              </a:extLst>
            </p:cNvPr>
            <p:cNvSpPr/>
            <p:nvPr/>
          </p:nvSpPr>
          <p:spPr>
            <a:xfrm>
              <a:off x="394219" y="1621080"/>
              <a:ext cx="2366838" cy="1351462"/>
            </a:xfrm>
            <a:prstGeom prst="roundRect">
              <a:avLst>
                <a:gd name="adj" fmla="val 10000"/>
              </a:avLst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35000" b="-35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2C8C3C-C0D6-BF40-AD93-3F42140969FF}"/>
              </a:ext>
            </a:extLst>
          </p:cNvPr>
          <p:cNvGrpSpPr/>
          <p:nvPr/>
        </p:nvGrpSpPr>
        <p:grpSpPr>
          <a:xfrm>
            <a:off x="225287" y="3310409"/>
            <a:ext cx="11834191" cy="1689328"/>
            <a:chOff x="225287" y="3310409"/>
            <a:chExt cx="11834191" cy="1689328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F8B11470-F916-534C-80DC-1428E7197A5C}"/>
                </a:ext>
              </a:extLst>
            </p:cNvPr>
            <p:cNvSpPr/>
            <p:nvPr/>
          </p:nvSpPr>
          <p:spPr>
            <a:xfrm>
              <a:off x="225287" y="3310409"/>
              <a:ext cx="11834191" cy="1689328"/>
            </a:xfrm>
            <a:custGeom>
              <a:avLst/>
              <a:gdLst>
                <a:gd name="connsiteX0" fmla="*/ 0 w 11834191"/>
                <a:gd name="connsiteY0" fmla="*/ 168933 h 1689328"/>
                <a:gd name="connsiteX1" fmla="*/ 168933 w 11834191"/>
                <a:gd name="connsiteY1" fmla="*/ 0 h 1689328"/>
                <a:gd name="connsiteX2" fmla="*/ 11665258 w 11834191"/>
                <a:gd name="connsiteY2" fmla="*/ 0 h 1689328"/>
                <a:gd name="connsiteX3" fmla="*/ 11834191 w 11834191"/>
                <a:gd name="connsiteY3" fmla="*/ 168933 h 1689328"/>
                <a:gd name="connsiteX4" fmla="*/ 11834191 w 11834191"/>
                <a:gd name="connsiteY4" fmla="*/ 1520395 h 1689328"/>
                <a:gd name="connsiteX5" fmla="*/ 11665258 w 11834191"/>
                <a:gd name="connsiteY5" fmla="*/ 1689328 h 1689328"/>
                <a:gd name="connsiteX6" fmla="*/ 168933 w 11834191"/>
                <a:gd name="connsiteY6" fmla="*/ 1689328 h 1689328"/>
                <a:gd name="connsiteX7" fmla="*/ 0 w 11834191"/>
                <a:gd name="connsiteY7" fmla="*/ 1520395 h 1689328"/>
                <a:gd name="connsiteX8" fmla="*/ 0 w 11834191"/>
                <a:gd name="connsiteY8" fmla="*/ 168933 h 1689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34191" h="1689328">
                  <a:moveTo>
                    <a:pt x="0" y="168933"/>
                  </a:moveTo>
                  <a:cubicBezTo>
                    <a:pt x="0" y="75634"/>
                    <a:pt x="75634" y="0"/>
                    <a:pt x="168933" y="0"/>
                  </a:cubicBezTo>
                  <a:lnTo>
                    <a:pt x="11665258" y="0"/>
                  </a:lnTo>
                  <a:cubicBezTo>
                    <a:pt x="11758557" y="0"/>
                    <a:pt x="11834191" y="75634"/>
                    <a:pt x="11834191" y="168933"/>
                  </a:cubicBezTo>
                  <a:lnTo>
                    <a:pt x="11834191" y="1520395"/>
                  </a:lnTo>
                  <a:cubicBezTo>
                    <a:pt x="11834191" y="1613694"/>
                    <a:pt x="11758557" y="1689328"/>
                    <a:pt x="11665258" y="1689328"/>
                  </a:cubicBezTo>
                  <a:lnTo>
                    <a:pt x="168933" y="1689328"/>
                  </a:lnTo>
                  <a:cubicBezTo>
                    <a:pt x="75634" y="1689328"/>
                    <a:pt x="0" y="1613694"/>
                    <a:pt x="0" y="1520395"/>
                  </a:cubicBezTo>
                  <a:lnTo>
                    <a:pt x="0" y="16893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379271"/>
                <a:satOff val="-8710"/>
                <a:lumOff val="-5883"/>
                <a:alphaOff val="0"/>
              </a:schemeClr>
            </a:fillRef>
            <a:effectRef idx="0">
              <a:schemeClr val="accent5">
                <a:hueOff val="-3379271"/>
                <a:satOff val="-8710"/>
                <a:lumOff val="-588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27211" tIns="91440" rIns="91441" bIns="9144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/>
                <a:t>Looking for ways to “reduce” assets doesn’t generally work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7771CC04-5351-2F41-85B6-95A615AB9D7C}"/>
                </a:ext>
              </a:extLst>
            </p:cNvPr>
            <p:cNvSpPr/>
            <p:nvPr/>
          </p:nvSpPr>
          <p:spPr>
            <a:xfrm>
              <a:off x="369865" y="3467490"/>
              <a:ext cx="2366838" cy="1351462"/>
            </a:xfrm>
            <a:prstGeom prst="roundRect">
              <a:avLst>
                <a:gd name="adj" fmla="val 10000"/>
              </a:avLst>
            </a:prstGeom>
            <a:blipFill dpi="0" rotWithShape="1">
              <a:blip r:embed="rId3"/>
              <a:srcRect/>
              <a:stretch>
                <a:fillRect t="-20842" b="-107158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50000"/>
                <a:hueOff val="-3364820"/>
                <a:satOff val="-11474"/>
                <a:lumOff val="-1911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F4EB437-815E-844E-B456-401305A04518}"/>
              </a:ext>
            </a:extLst>
          </p:cNvPr>
          <p:cNvGrpSpPr/>
          <p:nvPr/>
        </p:nvGrpSpPr>
        <p:grpSpPr>
          <a:xfrm>
            <a:off x="225287" y="5168671"/>
            <a:ext cx="11834191" cy="1689328"/>
            <a:chOff x="225287" y="5168671"/>
            <a:chExt cx="11834191" cy="1689328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9C2BFAF-2F73-0048-B878-4F94A41F8527}"/>
                </a:ext>
              </a:extLst>
            </p:cNvPr>
            <p:cNvSpPr/>
            <p:nvPr/>
          </p:nvSpPr>
          <p:spPr>
            <a:xfrm>
              <a:off x="225287" y="5168671"/>
              <a:ext cx="11834191" cy="1689328"/>
            </a:xfrm>
            <a:custGeom>
              <a:avLst/>
              <a:gdLst>
                <a:gd name="connsiteX0" fmla="*/ 0 w 11834191"/>
                <a:gd name="connsiteY0" fmla="*/ 168933 h 1689328"/>
                <a:gd name="connsiteX1" fmla="*/ 168933 w 11834191"/>
                <a:gd name="connsiteY1" fmla="*/ 0 h 1689328"/>
                <a:gd name="connsiteX2" fmla="*/ 11665258 w 11834191"/>
                <a:gd name="connsiteY2" fmla="*/ 0 h 1689328"/>
                <a:gd name="connsiteX3" fmla="*/ 11834191 w 11834191"/>
                <a:gd name="connsiteY3" fmla="*/ 168933 h 1689328"/>
                <a:gd name="connsiteX4" fmla="*/ 11834191 w 11834191"/>
                <a:gd name="connsiteY4" fmla="*/ 1520395 h 1689328"/>
                <a:gd name="connsiteX5" fmla="*/ 11665258 w 11834191"/>
                <a:gd name="connsiteY5" fmla="*/ 1689328 h 1689328"/>
                <a:gd name="connsiteX6" fmla="*/ 168933 w 11834191"/>
                <a:gd name="connsiteY6" fmla="*/ 1689328 h 1689328"/>
                <a:gd name="connsiteX7" fmla="*/ 0 w 11834191"/>
                <a:gd name="connsiteY7" fmla="*/ 1520395 h 1689328"/>
                <a:gd name="connsiteX8" fmla="*/ 0 w 11834191"/>
                <a:gd name="connsiteY8" fmla="*/ 168933 h 1689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34191" h="1689328">
                  <a:moveTo>
                    <a:pt x="0" y="168933"/>
                  </a:moveTo>
                  <a:cubicBezTo>
                    <a:pt x="0" y="75634"/>
                    <a:pt x="75634" y="0"/>
                    <a:pt x="168933" y="0"/>
                  </a:cubicBezTo>
                  <a:lnTo>
                    <a:pt x="11665258" y="0"/>
                  </a:lnTo>
                  <a:cubicBezTo>
                    <a:pt x="11758557" y="0"/>
                    <a:pt x="11834191" y="75634"/>
                    <a:pt x="11834191" y="168933"/>
                  </a:cubicBezTo>
                  <a:lnTo>
                    <a:pt x="11834191" y="1520395"/>
                  </a:lnTo>
                  <a:cubicBezTo>
                    <a:pt x="11834191" y="1613694"/>
                    <a:pt x="11758557" y="1689328"/>
                    <a:pt x="11665258" y="1689328"/>
                  </a:cubicBezTo>
                  <a:lnTo>
                    <a:pt x="168933" y="1689328"/>
                  </a:lnTo>
                  <a:cubicBezTo>
                    <a:pt x="75634" y="1689328"/>
                    <a:pt x="0" y="1613694"/>
                    <a:pt x="0" y="1520395"/>
                  </a:cubicBezTo>
                  <a:lnTo>
                    <a:pt x="0" y="16893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758543"/>
                <a:satOff val="-17419"/>
                <a:lumOff val="-11765"/>
                <a:alphaOff val="0"/>
              </a:schemeClr>
            </a:fillRef>
            <a:effectRef idx="0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27211" tIns="91440" rIns="91441" bIns="9144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/>
                <a:t>Assets only account for 5.64% of the formula, their impact is minimal compared to income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7DC67350-83C7-8F4E-A716-583B22B942E2}"/>
                </a:ext>
              </a:extLst>
            </p:cNvPr>
            <p:cNvSpPr/>
            <p:nvPr/>
          </p:nvSpPr>
          <p:spPr>
            <a:xfrm>
              <a:off x="394219" y="5337604"/>
              <a:ext cx="2366838" cy="1351462"/>
            </a:xfrm>
            <a:prstGeom prst="roundRect">
              <a:avLst>
                <a:gd name="adj" fmla="val 10000"/>
              </a:avLst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42000" b="-42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50000"/>
                <a:hueOff val="-6729641"/>
                <a:satOff val="-22947"/>
                <a:lumOff val="-3823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273355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62A0CF6-87FD-134E-94D7-25E62170D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6119"/>
            <a:ext cx="10515600" cy="1325563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Need vs Merit – How do they compare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F5D5EA0E-F9B3-E342-93DB-B368E7D190B7}"/>
              </a:ext>
            </a:extLst>
          </p:cNvPr>
          <p:cNvSpPr/>
          <p:nvPr/>
        </p:nvSpPr>
        <p:spPr>
          <a:xfrm>
            <a:off x="1419884" y="2523734"/>
            <a:ext cx="453231" cy="62396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623961"/>
                </a:lnTo>
                <a:lnTo>
                  <a:pt x="166389" y="623961"/>
                </a:ln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205658B8-AED9-A641-91E3-1DF4DB250BC0}"/>
              </a:ext>
            </a:extLst>
          </p:cNvPr>
          <p:cNvSpPr/>
          <p:nvPr/>
        </p:nvSpPr>
        <p:spPr>
          <a:xfrm>
            <a:off x="1873115" y="2731721"/>
            <a:ext cx="3625860" cy="831949"/>
          </a:xfrm>
          <a:custGeom>
            <a:avLst/>
            <a:gdLst>
              <a:gd name="connsiteX0" fmla="*/ 0 w 1331118"/>
              <a:gd name="connsiteY0" fmla="*/ 83195 h 831949"/>
              <a:gd name="connsiteX1" fmla="*/ 83195 w 1331118"/>
              <a:gd name="connsiteY1" fmla="*/ 0 h 831949"/>
              <a:gd name="connsiteX2" fmla="*/ 1247923 w 1331118"/>
              <a:gd name="connsiteY2" fmla="*/ 0 h 831949"/>
              <a:gd name="connsiteX3" fmla="*/ 1331118 w 1331118"/>
              <a:gd name="connsiteY3" fmla="*/ 83195 h 831949"/>
              <a:gd name="connsiteX4" fmla="*/ 1331118 w 1331118"/>
              <a:gd name="connsiteY4" fmla="*/ 748754 h 831949"/>
              <a:gd name="connsiteX5" fmla="*/ 1247923 w 1331118"/>
              <a:gd name="connsiteY5" fmla="*/ 831949 h 831949"/>
              <a:gd name="connsiteX6" fmla="*/ 83195 w 1331118"/>
              <a:gd name="connsiteY6" fmla="*/ 831949 h 831949"/>
              <a:gd name="connsiteX7" fmla="*/ 0 w 1331118"/>
              <a:gd name="connsiteY7" fmla="*/ 748754 h 831949"/>
              <a:gd name="connsiteX8" fmla="*/ 0 w 1331118"/>
              <a:gd name="connsiteY8" fmla="*/ 83195 h 83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1118" h="831949">
                <a:moveTo>
                  <a:pt x="0" y="83195"/>
                </a:moveTo>
                <a:cubicBezTo>
                  <a:pt x="0" y="37248"/>
                  <a:pt x="37248" y="0"/>
                  <a:pt x="83195" y="0"/>
                </a:cubicBezTo>
                <a:lnTo>
                  <a:pt x="1247923" y="0"/>
                </a:lnTo>
                <a:cubicBezTo>
                  <a:pt x="1293870" y="0"/>
                  <a:pt x="1331118" y="37248"/>
                  <a:pt x="1331118" y="83195"/>
                </a:cubicBezTo>
                <a:lnTo>
                  <a:pt x="1331118" y="748754"/>
                </a:lnTo>
                <a:cubicBezTo>
                  <a:pt x="1331118" y="794701"/>
                  <a:pt x="1293870" y="831949"/>
                  <a:pt x="1247923" y="831949"/>
                </a:cubicBezTo>
                <a:lnTo>
                  <a:pt x="83195" y="831949"/>
                </a:lnTo>
                <a:cubicBezTo>
                  <a:pt x="37248" y="831949"/>
                  <a:pt x="0" y="794701"/>
                  <a:pt x="0" y="748754"/>
                </a:cubicBezTo>
                <a:lnTo>
                  <a:pt x="0" y="83195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7227" tIns="39607" rIns="47227" bIns="39607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/>
              <a:t>Determined by FAFSA outcome and potentially the CSS profile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5F51B3F5-58D2-F54D-83FF-7E4E83946CA1}"/>
              </a:ext>
            </a:extLst>
          </p:cNvPr>
          <p:cNvSpPr/>
          <p:nvPr/>
        </p:nvSpPr>
        <p:spPr>
          <a:xfrm>
            <a:off x="1419884" y="2523734"/>
            <a:ext cx="453231" cy="166389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663898"/>
                </a:lnTo>
                <a:lnTo>
                  <a:pt x="166389" y="1663898"/>
                </a:ln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69474C3C-D1B5-1A47-9BC7-DB50790B4694}"/>
              </a:ext>
            </a:extLst>
          </p:cNvPr>
          <p:cNvSpPr/>
          <p:nvPr/>
        </p:nvSpPr>
        <p:spPr>
          <a:xfrm>
            <a:off x="1873115" y="3771658"/>
            <a:ext cx="3625860" cy="831949"/>
          </a:xfrm>
          <a:custGeom>
            <a:avLst/>
            <a:gdLst>
              <a:gd name="connsiteX0" fmla="*/ 0 w 1331118"/>
              <a:gd name="connsiteY0" fmla="*/ 83195 h 831949"/>
              <a:gd name="connsiteX1" fmla="*/ 83195 w 1331118"/>
              <a:gd name="connsiteY1" fmla="*/ 0 h 831949"/>
              <a:gd name="connsiteX2" fmla="*/ 1247923 w 1331118"/>
              <a:gd name="connsiteY2" fmla="*/ 0 h 831949"/>
              <a:gd name="connsiteX3" fmla="*/ 1331118 w 1331118"/>
              <a:gd name="connsiteY3" fmla="*/ 83195 h 831949"/>
              <a:gd name="connsiteX4" fmla="*/ 1331118 w 1331118"/>
              <a:gd name="connsiteY4" fmla="*/ 748754 h 831949"/>
              <a:gd name="connsiteX5" fmla="*/ 1247923 w 1331118"/>
              <a:gd name="connsiteY5" fmla="*/ 831949 h 831949"/>
              <a:gd name="connsiteX6" fmla="*/ 83195 w 1331118"/>
              <a:gd name="connsiteY6" fmla="*/ 831949 h 831949"/>
              <a:gd name="connsiteX7" fmla="*/ 0 w 1331118"/>
              <a:gd name="connsiteY7" fmla="*/ 748754 h 831949"/>
              <a:gd name="connsiteX8" fmla="*/ 0 w 1331118"/>
              <a:gd name="connsiteY8" fmla="*/ 83195 h 83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1118" h="831949">
                <a:moveTo>
                  <a:pt x="0" y="83195"/>
                </a:moveTo>
                <a:cubicBezTo>
                  <a:pt x="0" y="37248"/>
                  <a:pt x="37248" y="0"/>
                  <a:pt x="83195" y="0"/>
                </a:cubicBezTo>
                <a:lnTo>
                  <a:pt x="1247923" y="0"/>
                </a:lnTo>
                <a:cubicBezTo>
                  <a:pt x="1293870" y="0"/>
                  <a:pt x="1331118" y="37248"/>
                  <a:pt x="1331118" y="83195"/>
                </a:cubicBezTo>
                <a:lnTo>
                  <a:pt x="1331118" y="748754"/>
                </a:lnTo>
                <a:cubicBezTo>
                  <a:pt x="1331118" y="794701"/>
                  <a:pt x="1293870" y="831949"/>
                  <a:pt x="1247923" y="831949"/>
                </a:cubicBezTo>
                <a:lnTo>
                  <a:pt x="83195" y="831949"/>
                </a:lnTo>
                <a:cubicBezTo>
                  <a:pt x="37248" y="831949"/>
                  <a:pt x="0" y="794701"/>
                  <a:pt x="0" y="748754"/>
                </a:cubicBezTo>
                <a:lnTo>
                  <a:pt x="0" y="83195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7227" tIns="39607" rIns="47227" bIns="39607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/>
              <a:t>Grant or scholarship from the college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0877D8C4-C5D3-9F45-9E25-8A6DBA9B862B}"/>
              </a:ext>
            </a:extLst>
          </p:cNvPr>
          <p:cNvSpPr/>
          <p:nvPr/>
        </p:nvSpPr>
        <p:spPr>
          <a:xfrm>
            <a:off x="1419884" y="2523734"/>
            <a:ext cx="453231" cy="270383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703834"/>
                </a:lnTo>
                <a:lnTo>
                  <a:pt x="166389" y="2703834"/>
                </a:ln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40462B58-5F38-2944-BD1F-EDA30F23F263}"/>
              </a:ext>
            </a:extLst>
          </p:cNvPr>
          <p:cNvSpPr/>
          <p:nvPr/>
        </p:nvSpPr>
        <p:spPr>
          <a:xfrm>
            <a:off x="1873115" y="4811594"/>
            <a:ext cx="3625860" cy="831949"/>
          </a:xfrm>
          <a:custGeom>
            <a:avLst/>
            <a:gdLst>
              <a:gd name="connsiteX0" fmla="*/ 0 w 1331118"/>
              <a:gd name="connsiteY0" fmla="*/ 83195 h 831949"/>
              <a:gd name="connsiteX1" fmla="*/ 83195 w 1331118"/>
              <a:gd name="connsiteY1" fmla="*/ 0 h 831949"/>
              <a:gd name="connsiteX2" fmla="*/ 1247923 w 1331118"/>
              <a:gd name="connsiteY2" fmla="*/ 0 h 831949"/>
              <a:gd name="connsiteX3" fmla="*/ 1331118 w 1331118"/>
              <a:gd name="connsiteY3" fmla="*/ 83195 h 831949"/>
              <a:gd name="connsiteX4" fmla="*/ 1331118 w 1331118"/>
              <a:gd name="connsiteY4" fmla="*/ 748754 h 831949"/>
              <a:gd name="connsiteX5" fmla="*/ 1247923 w 1331118"/>
              <a:gd name="connsiteY5" fmla="*/ 831949 h 831949"/>
              <a:gd name="connsiteX6" fmla="*/ 83195 w 1331118"/>
              <a:gd name="connsiteY6" fmla="*/ 831949 h 831949"/>
              <a:gd name="connsiteX7" fmla="*/ 0 w 1331118"/>
              <a:gd name="connsiteY7" fmla="*/ 748754 h 831949"/>
              <a:gd name="connsiteX8" fmla="*/ 0 w 1331118"/>
              <a:gd name="connsiteY8" fmla="*/ 83195 h 83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1118" h="831949">
                <a:moveTo>
                  <a:pt x="0" y="83195"/>
                </a:moveTo>
                <a:cubicBezTo>
                  <a:pt x="0" y="37248"/>
                  <a:pt x="37248" y="0"/>
                  <a:pt x="83195" y="0"/>
                </a:cubicBezTo>
                <a:lnTo>
                  <a:pt x="1247923" y="0"/>
                </a:lnTo>
                <a:cubicBezTo>
                  <a:pt x="1293870" y="0"/>
                  <a:pt x="1331118" y="37248"/>
                  <a:pt x="1331118" y="83195"/>
                </a:cubicBezTo>
                <a:lnTo>
                  <a:pt x="1331118" y="748754"/>
                </a:lnTo>
                <a:cubicBezTo>
                  <a:pt x="1331118" y="794701"/>
                  <a:pt x="1293870" y="831949"/>
                  <a:pt x="1247923" y="831949"/>
                </a:cubicBezTo>
                <a:lnTo>
                  <a:pt x="83195" y="831949"/>
                </a:lnTo>
                <a:cubicBezTo>
                  <a:pt x="37248" y="831949"/>
                  <a:pt x="0" y="794701"/>
                  <a:pt x="0" y="748754"/>
                </a:cubicBezTo>
                <a:lnTo>
                  <a:pt x="0" y="83195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7227" tIns="39607" rIns="47227" bIns="39607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/>
              <a:t>Re-evaluated every year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F5D1D4C-5351-6C4A-8B42-16DE08242D99}"/>
              </a:ext>
            </a:extLst>
          </p:cNvPr>
          <p:cNvGrpSpPr/>
          <p:nvPr/>
        </p:nvGrpSpPr>
        <p:grpSpPr>
          <a:xfrm>
            <a:off x="966651" y="1691785"/>
            <a:ext cx="4532327" cy="4575720"/>
            <a:chOff x="966651" y="1691785"/>
            <a:chExt cx="4532327" cy="4575720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46C42EF-EC8A-4F47-A2E6-FA9FEFFDC827}"/>
                </a:ext>
              </a:extLst>
            </p:cNvPr>
            <p:cNvSpPr/>
            <p:nvPr/>
          </p:nvSpPr>
          <p:spPr>
            <a:xfrm>
              <a:off x="966651" y="1691785"/>
              <a:ext cx="4532327" cy="831949"/>
            </a:xfrm>
            <a:custGeom>
              <a:avLst/>
              <a:gdLst>
                <a:gd name="connsiteX0" fmla="*/ 0 w 1663898"/>
                <a:gd name="connsiteY0" fmla="*/ 83195 h 831949"/>
                <a:gd name="connsiteX1" fmla="*/ 83195 w 1663898"/>
                <a:gd name="connsiteY1" fmla="*/ 0 h 831949"/>
                <a:gd name="connsiteX2" fmla="*/ 1580703 w 1663898"/>
                <a:gd name="connsiteY2" fmla="*/ 0 h 831949"/>
                <a:gd name="connsiteX3" fmla="*/ 1663898 w 1663898"/>
                <a:gd name="connsiteY3" fmla="*/ 83195 h 831949"/>
                <a:gd name="connsiteX4" fmla="*/ 1663898 w 1663898"/>
                <a:gd name="connsiteY4" fmla="*/ 748754 h 831949"/>
                <a:gd name="connsiteX5" fmla="*/ 1580703 w 1663898"/>
                <a:gd name="connsiteY5" fmla="*/ 831949 h 831949"/>
                <a:gd name="connsiteX6" fmla="*/ 83195 w 1663898"/>
                <a:gd name="connsiteY6" fmla="*/ 831949 h 831949"/>
                <a:gd name="connsiteX7" fmla="*/ 0 w 1663898"/>
                <a:gd name="connsiteY7" fmla="*/ 748754 h 831949"/>
                <a:gd name="connsiteX8" fmla="*/ 0 w 1663898"/>
                <a:gd name="connsiteY8" fmla="*/ 83195 h 831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3898" h="831949">
                  <a:moveTo>
                    <a:pt x="0" y="83195"/>
                  </a:moveTo>
                  <a:cubicBezTo>
                    <a:pt x="0" y="37248"/>
                    <a:pt x="37248" y="0"/>
                    <a:pt x="83195" y="0"/>
                  </a:cubicBezTo>
                  <a:lnTo>
                    <a:pt x="1580703" y="0"/>
                  </a:lnTo>
                  <a:cubicBezTo>
                    <a:pt x="1626650" y="0"/>
                    <a:pt x="1663898" y="37248"/>
                    <a:pt x="1663898" y="83195"/>
                  </a:cubicBezTo>
                  <a:lnTo>
                    <a:pt x="1663898" y="748754"/>
                  </a:lnTo>
                  <a:cubicBezTo>
                    <a:pt x="1663898" y="794701"/>
                    <a:pt x="1626650" y="831949"/>
                    <a:pt x="1580703" y="831949"/>
                  </a:cubicBezTo>
                  <a:lnTo>
                    <a:pt x="83195" y="831949"/>
                  </a:lnTo>
                  <a:cubicBezTo>
                    <a:pt x="37248" y="831949"/>
                    <a:pt x="0" y="794701"/>
                    <a:pt x="0" y="748754"/>
                  </a:cubicBezTo>
                  <a:lnTo>
                    <a:pt x="0" y="83195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902" tIns="84057" rIns="113902" bIns="84057" numCol="1" spcCol="1270" anchor="ctr" anchorCtr="0">
              <a:noAutofit/>
            </a:bodyPr>
            <a:lstStyle/>
            <a:p>
              <a:pPr marL="0" lvl="0" indent="0" algn="ct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700" kern="1200" dirty="0"/>
                <a:t>Need</a:t>
              </a: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C1839055-0E0B-3C4D-B6AE-7C932E963145}"/>
                </a:ext>
              </a:extLst>
            </p:cNvPr>
            <p:cNvSpPr/>
            <p:nvPr/>
          </p:nvSpPr>
          <p:spPr>
            <a:xfrm>
              <a:off x="1419884" y="2523734"/>
              <a:ext cx="453231" cy="374377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743771"/>
                  </a:lnTo>
                  <a:lnTo>
                    <a:pt x="166389" y="3743771"/>
                  </a:lnTo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7" name="Freeform 16">
            <a:extLst>
              <a:ext uri="{FF2B5EF4-FFF2-40B4-BE49-F238E27FC236}">
                <a16:creationId xmlns:a16="http://schemas.microsoft.com/office/drawing/2014/main" id="{B652DD47-40A0-4145-9FB3-30B7B8441A6E}"/>
              </a:ext>
            </a:extLst>
          </p:cNvPr>
          <p:cNvSpPr/>
          <p:nvPr/>
        </p:nvSpPr>
        <p:spPr>
          <a:xfrm>
            <a:off x="1873115" y="5851531"/>
            <a:ext cx="3625860" cy="831949"/>
          </a:xfrm>
          <a:custGeom>
            <a:avLst/>
            <a:gdLst>
              <a:gd name="connsiteX0" fmla="*/ 0 w 1331118"/>
              <a:gd name="connsiteY0" fmla="*/ 83195 h 831949"/>
              <a:gd name="connsiteX1" fmla="*/ 83195 w 1331118"/>
              <a:gd name="connsiteY1" fmla="*/ 0 h 831949"/>
              <a:gd name="connsiteX2" fmla="*/ 1247923 w 1331118"/>
              <a:gd name="connsiteY2" fmla="*/ 0 h 831949"/>
              <a:gd name="connsiteX3" fmla="*/ 1331118 w 1331118"/>
              <a:gd name="connsiteY3" fmla="*/ 83195 h 831949"/>
              <a:gd name="connsiteX4" fmla="*/ 1331118 w 1331118"/>
              <a:gd name="connsiteY4" fmla="*/ 748754 h 831949"/>
              <a:gd name="connsiteX5" fmla="*/ 1247923 w 1331118"/>
              <a:gd name="connsiteY5" fmla="*/ 831949 h 831949"/>
              <a:gd name="connsiteX6" fmla="*/ 83195 w 1331118"/>
              <a:gd name="connsiteY6" fmla="*/ 831949 h 831949"/>
              <a:gd name="connsiteX7" fmla="*/ 0 w 1331118"/>
              <a:gd name="connsiteY7" fmla="*/ 748754 h 831949"/>
              <a:gd name="connsiteX8" fmla="*/ 0 w 1331118"/>
              <a:gd name="connsiteY8" fmla="*/ 83195 h 83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1118" h="831949">
                <a:moveTo>
                  <a:pt x="0" y="83195"/>
                </a:moveTo>
                <a:cubicBezTo>
                  <a:pt x="0" y="37248"/>
                  <a:pt x="37248" y="0"/>
                  <a:pt x="83195" y="0"/>
                </a:cubicBezTo>
                <a:lnTo>
                  <a:pt x="1247923" y="0"/>
                </a:lnTo>
                <a:cubicBezTo>
                  <a:pt x="1293870" y="0"/>
                  <a:pt x="1331118" y="37248"/>
                  <a:pt x="1331118" y="83195"/>
                </a:cubicBezTo>
                <a:lnTo>
                  <a:pt x="1331118" y="748754"/>
                </a:lnTo>
                <a:cubicBezTo>
                  <a:pt x="1331118" y="794701"/>
                  <a:pt x="1293870" y="831949"/>
                  <a:pt x="1247923" y="831949"/>
                </a:cubicBezTo>
                <a:lnTo>
                  <a:pt x="83195" y="831949"/>
                </a:lnTo>
                <a:cubicBezTo>
                  <a:pt x="37248" y="831949"/>
                  <a:pt x="0" y="794701"/>
                  <a:pt x="0" y="748754"/>
                </a:cubicBezTo>
                <a:lnTo>
                  <a:pt x="0" y="83195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7227" tIns="39607" rIns="47227" bIns="39607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/>
              <a:t>Nearly all schools address some level of need but the vast majority leave much of it uncovered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24565ACF-95D5-8C45-ACD7-C0D28E82545E}"/>
              </a:ext>
            </a:extLst>
          </p:cNvPr>
          <p:cNvSpPr/>
          <p:nvPr/>
        </p:nvSpPr>
        <p:spPr>
          <a:xfrm>
            <a:off x="7085294" y="2523734"/>
            <a:ext cx="453231" cy="62396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623961"/>
                </a:lnTo>
                <a:lnTo>
                  <a:pt x="166389" y="623961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9D2E7283-B9B3-6C44-BC33-3B722F545A1D}"/>
              </a:ext>
            </a:extLst>
          </p:cNvPr>
          <p:cNvSpPr/>
          <p:nvPr/>
        </p:nvSpPr>
        <p:spPr>
          <a:xfrm>
            <a:off x="7538525" y="2731721"/>
            <a:ext cx="3625860" cy="831949"/>
          </a:xfrm>
          <a:custGeom>
            <a:avLst/>
            <a:gdLst>
              <a:gd name="connsiteX0" fmla="*/ 0 w 1331118"/>
              <a:gd name="connsiteY0" fmla="*/ 83195 h 831949"/>
              <a:gd name="connsiteX1" fmla="*/ 83195 w 1331118"/>
              <a:gd name="connsiteY1" fmla="*/ 0 h 831949"/>
              <a:gd name="connsiteX2" fmla="*/ 1247923 w 1331118"/>
              <a:gd name="connsiteY2" fmla="*/ 0 h 831949"/>
              <a:gd name="connsiteX3" fmla="*/ 1331118 w 1331118"/>
              <a:gd name="connsiteY3" fmla="*/ 83195 h 831949"/>
              <a:gd name="connsiteX4" fmla="*/ 1331118 w 1331118"/>
              <a:gd name="connsiteY4" fmla="*/ 748754 h 831949"/>
              <a:gd name="connsiteX5" fmla="*/ 1247923 w 1331118"/>
              <a:gd name="connsiteY5" fmla="*/ 831949 h 831949"/>
              <a:gd name="connsiteX6" fmla="*/ 83195 w 1331118"/>
              <a:gd name="connsiteY6" fmla="*/ 831949 h 831949"/>
              <a:gd name="connsiteX7" fmla="*/ 0 w 1331118"/>
              <a:gd name="connsiteY7" fmla="*/ 748754 h 831949"/>
              <a:gd name="connsiteX8" fmla="*/ 0 w 1331118"/>
              <a:gd name="connsiteY8" fmla="*/ 83195 h 83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1118" h="831949">
                <a:moveTo>
                  <a:pt x="0" y="83195"/>
                </a:moveTo>
                <a:cubicBezTo>
                  <a:pt x="0" y="37248"/>
                  <a:pt x="37248" y="0"/>
                  <a:pt x="83195" y="0"/>
                </a:cubicBezTo>
                <a:lnTo>
                  <a:pt x="1247923" y="0"/>
                </a:lnTo>
                <a:cubicBezTo>
                  <a:pt x="1293870" y="0"/>
                  <a:pt x="1331118" y="37248"/>
                  <a:pt x="1331118" y="83195"/>
                </a:cubicBezTo>
                <a:lnTo>
                  <a:pt x="1331118" y="748754"/>
                </a:lnTo>
                <a:cubicBezTo>
                  <a:pt x="1331118" y="794701"/>
                  <a:pt x="1293870" y="831949"/>
                  <a:pt x="1247923" y="831949"/>
                </a:cubicBezTo>
                <a:lnTo>
                  <a:pt x="83195" y="831949"/>
                </a:lnTo>
                <a:cubicBezTo>
                  <a:pt x="37248" y="831949"/>
                  <a:pt x="0" y="794701"/>
                  <a:pt x="0" y="748754"/>
                </a:cubicBezTo>
                <a:lnTo>
                  <a:pt x="0" y="8319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9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7227" tIns="39607" rIns="47227" bIns="39607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/>
              <a:t>Based on aspects of the student the college deems most beneficial to them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04D0AE19-BA48-F14A-9B18-EDC7B31FD96A}"/>
              </a:ext>
            </a:extLst>
          </p:cNvPr>
          <p:cNvSpPr/>
          <p:nvPr/>
        </p:nvSpPr>
        <p:spPr>
          <a:xfrm>
            <a:off x="7085294" y="2523734"/>
            <a:ext cx="453231" cy="166389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663898"/>
                </a:lnTo>
                <a:lnTo>
                  <a:pt x="166389" y="1663898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E749C5EB-9018-DE47-A751-ED3DB78038ED}"/>
              </a:ext>
            </a:extLst>
          </p:cNvPr>
          <p:cNvSpPr/>
          <p:nvPr/>
        </p:nvSpPr>
        <p:spPr>
          <a:xfrm>
            <a:off x="7538525" y="3771658"/>
            <a:ext cx="3625860" cy="831949"/>
          </a:xfrm>
          <a:custGeom>
            <a:avLst/>
            <a:gdLst>
              <a:gd name="connsiteX0" fmla="*/ 0 w 1331118"/>
              <a:gd name="connsiteY0" fmla="*/ 83195 h 831949"/>
              <a:gd name="connsiteX1" fmla="*/ 83195 w 1331118"/>
              <a:gd name="connsiteY1" fmla="*/ 0 h 831949"/>
              <a:gd name="connsiteX2" fmla="*/ 1247923 w 1331118"/>
              <a:gd name="connsiteY2" fmla="*/ 0 h 831949"/>
              <a:gd name="connsiteX3" fmla="*/ 1331118 w 1331118"/>
              <a:gd name="connsiteY3" fmla="*/ 83195 h 831949"/>
              <a:gd name="connsiteX4" fmla="*/ 1331118 w 1331118"/>
              <a:gd name="connsiteY4" fmla="*/ 748754 h 831949"/>
              <a:gd name="connsiteX5" fmla="*/ 1247923 w 1331118"/>
              <a:gd name="connsiteY5" fmla="*/ 831949 h 831949"/>
              <a:gd name="connsiteX6" fmla="*/ 83195 w 1331118"/>
              <a:gd name="connsiteY6" fmla="*/ 831949 h 831949"/>
              <a:gd name="connsiteX7" fmla="*/ 0 w 1331118"/>
              <a:gd name="connsiteY7" fmla="*/ 748754 h 831949"/>
              <a:gd name="connsiteX8" fmla="*/ 0 w 1331118"/>
              <a:gd name="connsiteY8" fmla="*/ 83195 h 83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1118" h="831949">
                <a:moveTo>
                  <a:pt x="0" y="83195"/>
                </a:moveTo>
                <a:cubicBezTo>
                  <a:pt x="0" y="37248"/>
                  <a:pt x="37248" y="0"/>
                  <a:pt x="83195" y="0"/>
                </a:cubicBezTo>
                <a:lnTo>
                  <a:pt x="1247923" y="0"/>
                </a:lnTo>
                <a:cubicBezTo>
                  <a:pt x="1293870" y="0"/>
                  <a:pt x="1331118" y="37248"/>
                  <a:pt x="1331118" y="83195"/>
                </a:cubicBezTo>
                <a:lnTo>
                  <a:pt x="1331118" y="748754"/>
                </a:lnTo>
                <a:cubicBezTo>
                  <a:pt x="1331118" y="794701"/>
                  <a:pt x="1293870" y="831949"/>
                  <a:pt x="1247923" y="831949"/>
                </a:cubicBezTo>
                <a:lnTo>
                  <a:pt x="83195" y="831949"/>
                </a:lnTo>
                <a:cubicBezTo>
                  <a:pt x="37248" y="831949"/>
                  <a:pt x="0" y="794701"/>
                  <a:pt x="0" y="748754"/>
                </a:cubicBezTo>
                <a:lnTo>
                  <a:pt x="0" y="8319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9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7227" tIns="39607" rIns="47227" bIns="39607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/>
              <a:t>Grant or scholarship from the college</a:t>
            </a: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7118218A-01CD-2A41-A2F0-0216DA504865}"/>
              </a:ext>
            </a:extLst>
          </p:cNvPr>
          <p:cNvSpPr/>
          <p:nvPr/>
        </p:nvSpPr>
        <p:spPr>
          <a:xfrm>
            <a:off x="7085294" y="2523734"/>
            <a:ext cx="453231" cy="270383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703834"/>
                </a:lnTo>
                <a:lnTo>
                  <a:pt x="166389" y="2703834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15BC8BCB-C2A3-7345-9317-33D9A0D9192A}"/>
              </a:ext>
            </a:extLst>
          </p:cNvPr>
          <p:cNvSpPr/>
          <p:nvPr/>
        </p:nvSpPr>
        <p:spPr>
          <a:xfrm>
            <a:off x="7538525" y="4811594"/>
            <a:ext cx="3625860" cy="831949"/>
          </a:xfrm>
          <a:custGeom>
            <a:avLst/>
            <a:gdLst>
              <a:gd name="connsiteX0" fmla="*/ 0 w 1331118"/>
              <a:gd name="connsiteY0" fmla="*/ 83195 h 831949"/>
              <a:gd name="connsiteX1" fmla="*/ 83195 w 1331118"/>
              <a:gd name="connsiteY1" fmla="*/ 0 h 831949"/>
              <a:gd name="connsiteX2" fmla="*/ 1247923 w 1331118"/>
              <a:gd name="connsiteY2" fmla="*/ 0 h 831949"/>
              <a:gd name="connsiteX3" fmla="*/ 1331118 w 1331118"/>
              <a:gd name="connsiteY3" fmla="*/ 83195 h 831949"/>
              <a:gd name="connsiteX4" fmla="*/ 1331118 w 1331118"/>
              <a:gd name="connsiteY4" fmla="*/ 748754 h 831949"/>
              <a:gd name="connsiteX5" fmla="*/ 1247923 w 1331118"/>
              <a:gd name="connsiteY5" fmla="*/ 831949 h 831949"/>
              <a:gd name="connsiteX6" fmla="*/ 83195 w 1331118"/>
              <a:gd name="connsiteY6" fmla="*/ 831949 h 831949"/>
              <a:gd name="connsiteX7" fmla="*/ 0 w 1331118"/>
              <a:gd name="connsiteY7" fmla="*/ 748754 h 831949"/>
              <a:gd name="connsiteX8" fmla="*/ 0 w 1331118"/>
              <a:gd name="connsiteY8" fmla="*/ 83195 h 83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1118" h="831949">
                <a:moveTo>
                  <a:pt x="0" y="83195"/>
                </a:moveTo>
                <a:cubicBezTo>
                  <a:pt x="0" y="37248"/>
                  <a:pt x="37248" y="0"/>
                  <a:pt x="83195" y="0"/>
                </a:cubicBezTo>
                <a:lnTo>
                  <a:pt x="1247923" y="0"/>
                </a:lnTo>
                <a:cubicBezTo>
                  <a:pt x="1293870" y="0"/>
                  <a:pt x="1331118" y="37248"/>
                  <a:pt x="1331118" y="83195"/>
                </a:cubicBezTo>
                <a:lnTo>
                  <a:pt x="1331118" y="748754"/>
                </a:lnTo>
                <a:cubicBezTo>
                  <a:pt x="1331118" y="794701"/>
                  <a:pt x="1293870" y="831949"/>
                  <a:pt x="1247923" y="831949"/>
                </a:cubicBezTo>
                <a:lnTo>
                  <a:pt x="83195" y="831949"/>
                </a:lnTo>
                <a:cubicBezTo>
                  <a:pt x="37248" y="831949"/>
                  <a:pt x="0" y="794701"/>
                  <a:pt x="0" y="748754"/>
                </a:cubicBezTo>
                <a:lnTo>
                  <a:pt x="0" y="8319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9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7227" tIns="39607" rIns="47227" bIns="39607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/>
              <a:t>Typically last for the entire 4 years, ask if unclear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3DFA770-AEC2-1C46-8A3F-D54825A97936}"/>
              </a:ext>
            </a:extLst>
          </p:cNvPr>
          <p:cNvGrpSpPr/>
          <p:nvPr/>
        </p:nvGrpSpPr>
        <p:grpSpPr>
          <a:xfrm>
            <a:off x="6632061" y="1691785"/>
            <a:ext cx="4532327" cy="4575720"/>
            <a:chOff x="6632061" y="1691785"/>
            <a:chExt cx="4532327" cy="4575720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8C5C677D-5B1E-6740-8716-1DFD1C4F59A8}"/>
                </a:ext>
              </a:extLst>
            </p:cNvPr>
            <p:cNvSpPr/>
            <p:nvPr/>
          </p:nvSpPr>
          <p:spPr>
            <a:xfrm>
              <a:off x="6632061" y="1691785"/>
              <a:ext cx="4532327" cy="831949"/>
            </a:xfrm>
            <a:custGeom>
              <a:avLst/>
              <a:gdLst>
                <a:gd name="connsiteX0" fmla="*/ 0 w 1663898"/>
                <a:gd name="connsiteY0" fmla="*/ 83195 h 831949"/>
                <a:gd name="connsiteX1" fmla="*/ 83195 w 1663898"/>
                <a:gd name="connsiteY1" fmla="*/ 0 h 831949"/>
                <a:gd name="connsiteX2" fmla="*/ 1580703 w 1663898"/>
                <a:gd name="connsiteY2" fmla="*/ 0 h 831949"/>
                <a:gd name="connsiteX3" fmla="*/ 1663898 w 1663898"/>
                <a:gd name="connsiteY3" fmla="*/ 83195 h 831949"/>
                <a:gd name="connsiteX4" fmla="*/ 1663898 w 1663898"/>
                <a:gd name="connsiteY4" fmla="*/ 748754 h 831949"/>
                <a:gd name="connsiteX5" fmla="*/ 1580703 w 1663898"/>
                <a:gd name="connsiteY5" fmla="*/ 831949 h 831949"/>
                <a:gd name="connsiteX6" fmla="*/ 83195 w 1663898"/>
                <a:gd name="connsiteY6" fmla="*/ 831949 h 831949"/>
                <a:gd name="connsiteX7" fmla="*/ 0 w 1663898"/>
                <a:gd name="connsiteY7" fmla="*/ 748754 h 831949"/>
                <a:gd name="connsiteX8" fmla="*/ 0 w 1663898"/>
                <a:gd name="connsiteY8" fmla="*/ 83195 h 831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3898" h="831949">
                  <a:moveTo>
                    <a:pt x="0" y="83195"/>
                  </a:moveTo>
                  <a:cubicBezTo>
                    <a:pt x="0" y="37248"/>
                    <a:pt x="37248" y="0"/>
                    <a:pt x="83195" y="0"/>
                  </a:cubicBezTo>
                  <a:lnTo>
                    <a:pt x="1580703" y="0"/>
                  </a:lnTo>
                  <a:cubicBezTo>
                    <a:pt x="1626650" y="0"/>
                    <a:pt x="1663898" y="37248"/>
                    <a:pt x="1663898" y="83195"/>
                  </a:cubicBezTo>
                  <a:lnTo>
                    <a:pt x="1663898" y="748754"/>
                  </a:lnTo>
                  <a:cubicBezTo>
                    <a:pt x="1663898" y="794701"/>
                    <a:pt x="1626650" y="831949"/>
                    <a:pt x="1580703" y="831949"/>
                  </a:cubicBezTo>
                  <a:lnTo>
                    <a:pt x="83195" y="831949"/>
                  </a:lnTo>
                  <a:cubicBezTo>
                    <a:pt x="37248" y="831949"/>
                    <a:pt x="0" y="794701"/>
                    <a:pt x="0" y="748754"/>
                  </a:cubicBezTo>
                  <a:lnTo>
                    <a:pt x="0" y="8319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902" tIns="84057" rIns="113902" bIns="84057" numCol="1" spcCol="1270" anchor="ctr" anchorCtr="0">
              <a:noAutofit/>
            </a:bodyPr>
            <a:lstStyle/>
            <a:p>
              <a:pPr marL="0" lvl="0" indent="0" algn="ct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700" kern="1200" dirty="0"/>
                <a:t>Merit</a:t>
              </a: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AC98C63F-FD47-0646-B9D7-A6E7B44A2D12}"/>
                </a:ext>
              </a:extLst>
            </p:cNvPr>
            <p:cNvSpPr/>
            <p:nvPr/>
          </p:nvSpPr>
          <p:spPr>
            <a:xfrm>
              <a:off x="7085294" y="2523734"/>
              <a:ext cx="453231" cy="374377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743771"/>
                  </a:lnTo>
                  <a:lnTo>
                    <a:pt x="166389" y="3743771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6" name="Freeform 25">
            <a:extLst>
              <a:ext uri="{FF2B5EF4-FFF2-40B4-BE49-F238E27FC236}">
                <a16:creationId xmlns:a16="http://schemas.microsoft.com/office/drawing/2014/main" id="{63714E98-F8A3-144A-B24B-BDB5E399AA57}"/>
              </a:ext>
            </a:extLst>
          </p:cNvPr>
          <p:cNvSpPr/>
          <p:nvPr/>
        </p:nvSpPr>
        <p:spPr>
          <a:xfrm>
            <a:off x="7538525" y="5851531"/>
            <a:ext cx="3625860" cy="831949"/>
          </a:xfrm>
          <a:custGeom>
            <a:avLst/>
            <a:gdLst>
              <a:gd name="connsiteX0" fmla="*/ 0 w 1331118"/>
              <a:gd name="connsiteY0" fmla="*/ 83195 h 831949"/>
              <a:gd name="connsiteX1" fmla="*/ 83195 w 1331118"/>
              <a:gd name="connsiteY1" fmla="*/ 0 h 831949"/>
              <a:gd name="connsiteX2" fmla="*/ 1247923 w 1331118"/>
              <a:gd name="connsiteY2" fmla="*/ 0 h 831949"/>
              <a:gd name="connsiteX3" fmla="*/ 1331118 w 1331118"/>
              <a:gd name="connsiteY3" fmla="*/ 83195 h 831949"/>
              <a:gd name="connsiteX4" fmla="*/ 1331118 w 1331118"/>
              <a:gd name="connsiteY4" fmla="*/ 748754 h 831949"/>
              <a:gd name="connsiteX5" fmla="*/ 1247923 w 1331118"/>
              <a:gd name="connsiteY5" fmla="*/ 831949 h 831949"/>
              <a:gd name="connsiteX6" fmla="*/ 83195 w 1331118"/>
              <a:gd name="connsiteY6" fmla="*/ 831949 h 831949"/>
              <a:gd name="connsiteX7" fmla="*/ 0 w 1331118"/>
              <a:gd name="connsiteY7" fmla="*/ 748754 h 831949"/>
              <a:gd name="connsiteX8" fmla="*/ 0 w 1331118"/>
              <a:gd name="connsiteY8" fmla="*/ 83195 h 83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1118" h="831949">
                <a:moveTo>
                  <a:pt x="0" y="83195"/>
                </a:moveTo>
                <a:cubicBezTo>
                  <a:pt x="0" y="37248"/>
                  <a:pt x="37248" y="0"/>
                  <a:pt x="83195" y="0"/>
                </a:cubicBezTo>
                <a:lnTo>
                  <a:pt x="1247923" y="0"/>
                </a:lnTo>
                <a:cubicBezTo>
                  <a:pt x="1293870" y="0"/>
                  <a:pt x="1331118" y="37248"/>
                  <a:pt x="1331118" y="83195"/>
                </a:cubicBezTo>
                <a:lnTo>
                  <a:pt x="1331118" y="748754"/>
                </a:lnTo>
                <a:cubicBezTo>
                  <a:pt x="1331118" y="794701"/>
                  <a:pt x="1293870" y="831949"/>
                  <a:pt x="1247923" y="831949"/>
                </a:cubicBezTo>
                <a:lnTo>
                  <a:pt x="83195" y="831949"/>
                </a:lnTo>
                <a:cubicBezTo>
                  <a:pt x="37248" y="831949"/>
                  <a:pt x="0" y="794701"/>
                  <a:pt x="0" y="748754"/>
                </a:cubicBezTo>
                <a:lnTo>
                  <a:pt x="0" y="8319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9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7227" tIns="39607" rIns="47227" bIns="39607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/>
              <a:t>NOT ALL COLLEGES GIVE MERIT AID and it varies greatly school to school</a:t>
            </a:r>
          </a:p>
        </p:txBody>
      </p:sp>
    </p:spTree>
    <p:extLst>
      <p:ext uri="{BB962C8B-B14F-4D97-AF65-F5344CB8AC3E}">
        <p14:creationId xmlns:p14="http://schemas.microsoft.com/office/powerpoint/2010/main" val="292580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20" grpId="0" animBg="1"/>
      <p:bldP spid="22" grpId="0" animBg="1"/>
      <p:bldP spid="24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83290E3-ED61-4282-B682-A0D6D9784DC6}"/>
              </a:ext>
            </a:extLst>
          </p:cNvPr>
          <p:cNvSpPr/>
          <p:nvPr/>
        </p:nvSpPr>
        <p:spPr>
          <a:xfrm>
            <a:off x="0" y="365124"/>
            <a:ext cx="12192000" cy="1227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Anatomy of 1 College’s Merit Aid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E7F4C3C-33B8-184D-B5E7-125F33054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259" y="2094566"/>
            <a:ext cx="11698941" cy="4351338"/>
          </a:xfrm>
        </p:spPr>
        <p:txBody>
          <a:bodyPr>
            <a:normAutofit fontScale="92500"/>
          </a:bodyPr>
          <a:lstStyle/>
          <a:p>
            <a:pPr indent="-342900">
              <a:spcBef>
                <a:spcPts val="0"/>
              </a:spcBef>
              <a:buSzPct val="64999"/>
            </a:pPr>
            <a:r>
              <a:rPr lang="en-US" sz="3000" dirty="0">
                <a:latin typeface="Calibri" charset="0"/>
                <a:ea typeface="Calibri" charset="0"/>
                <a:cs typeface="Calibri" charset="0"/>
                <a:sym typeface="Tahoma"/>
              </a:rPr>
              <a:t>Demonstrated Interest                                              $3,000</a:t>
            </a:r>
          </a:p>
          <a:p>
            <a:pPr indent="-342900">
              <a:spcBef>
                <a:spcPts val="400"/>
              </a:spcBef>
              <a:buSzPct val="64999"/>
            </a:pPr>
            <a:r>
              <a:rPr lang="en-US" sz="3000" dirty="0">
                <a:latin typeface="Calibri" charset="0"/>
                <a:ea typeface="Calibri" charset="0"/>
                <a:cs typeface="Calibri" charset="0"/>
                <a:sym typeface="Tahoma"/>
              </a:rPr>
              <a:t>Lives out of state                                                        $2,000-$15,000</a:t>
            </a:r>
          </a:p>
          <a:p>
            <a:pPr indent="-342900">
              <a:spcBef>
                <a:spcPts val="400"/>
              </a:spcBef>
              <a:buSzPct val="64999"/>
            </a:pPr>
            <a:r>
              <a:rPr lang="en-US" sz="3000" dirty="0">
                <a:latin typeface="Calibri" charset="0"/>
                <a:ea typeface="Calibri" charset="0"/>
                <a:cs typeface="Calibri" charset="0"/>
                <a:sym typeface="Tahoma"/>
              </a:rPr>
              <a:t>Every “A” on the transcript                                       $62 per “A”</a:t>
            </a:r>
          </a:p>
          <a:p>
            <a:pPr indent="-342900">
              <a:spcBef>
                <a:spcPts val="400"/>
              </a:spcBef>
              <a:buSzPct val="64999"/>
            </a:pPr>
            <a:r>
              <a:rPr lang="en-US" sz="3000" dirty="0">
                <a:latin typeface="Calibri" charset="0"/>
                <a:ea typeface="Calibri" charset="0"/>
                <a:cs typeface="Calibri" charset="0"/>
                <a:sym typeface="Tahoma"/>
              </a:rPr>
              <a:t>Rigorous class                                                             $400 for every AP, IB, </a:t>
            </a:r>
            <a:r>
              <a:rPr lang="en-US" sz="3000" dirty="0" err="1">
                <a:latin typeface="Calibri" charset="0"/>
                <a:ea typeface="Calibri" charset="0"/>
                <a:cs typeface="Calibri" charset="0"/>
                <a:sym typeface="Tahoma"/>
              </a:rPr>
              <a:t>etc</a:t>
            </a:r>
            <a:endParaRPr lang="en-US" sz="3000" dirty="0">
              <a:latin typeface="Calibri" charset="0"/>
              <a:ea typeface="Calibri" charset="0"/>
              <a:cs typeface="Calibri" charset="0"/>
              <a:sym typeface="Tahoma"/>
            </a:endParaRPr>
          </a:p>
          <a:p>
            <a:pPr indent="-342900">
              <a:spcBef>
                <a:spcPts val="400"/>
              </a:spcBef>
              <a:buSzPct val="64999"/>
            </a:pPr>
            <a:r>
              <a:rPr lang="en-US" sz="3000" dirty="0">
                <a:latin typeface="Calibri" charset="0"/>
                <a:ea typeface="Calibri" charset="0"/>
                <a:cs typeface="Calibri" charset="0"/>
                <a:sym typeface="Tahoma"/>
              </a:rPr>
              <a:t>Excellent letter of recommendation                       $1,800</a:t>
            </a:r>
          </a:p>
          <a:p>
            <a:pPr indent="-342900">
              <a:spcBef>
                <a:spcPts val="400"/>
              </a:spcBef>
              <a:buSzPct val="64999"/>
            </a:pPr>
            <a:r>
              <a:rPr lang="en-US" sz="3000" dirty="0">
                <a:latin typeface="Calibri" charset="0"/>
                <a:ea typeface="Calibri" charset="0"/>
                <a:cs typeface="Calibri" charset="0"/>
                <a:sym typeface="Tahoma"/>
              </a:rPr>
              <a:t>Increase ACT score                                                    $425 per point above </a:t>
            </a:r>
            <a:r>
              <a:rPr lang="en-US" sz="3000" dirty="0" err="1">
                <a:latin typeface="Calibri" charset="0"/>
                <a:ea typeface="Calibri" charset="0"/>
                <a:cs typeface="Calibri" charset="0"/>
                <a:sym typeface="Tahoma"/>
              </a:rPr>
              <a:t>avg</a:t>
            </a:r>
            <a:endParaRPr lang="en-US" sz="3000" dirty="0">
              <a:latin typeface="Calibri" charset="0"/>
              <a:ea typeface="Calibri" charset="0"/>
              <a:cs typeface="Calibri" charset="0"/>
              <a:sym typeface="Tahoma"/>
            </a:endParaRPr>
          </a:p>
          <a:p>
            <a:pPr indent="-342900">
              <a:spcBef>
                <a:spcPts val="400"/>
              </a:spcBef>
              <a:buSzPct val="64999"/>
            </a:pPr>
            <a:r>
              <a:rPr lang="en-US" sz="3000" dirty="0">
                <a:solidFill>
                  <a:srgbClr val="FF40FF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FAFSA                                                                           $1,800</a:t>
            </a:r>
          </a:p>
          <a:p>
            <a:pPr indent="-342900">
              <a:spcBef>
                <a:spcPts val="400"/>
              </a:spcBef>
              <a:buSzPct val="64999"/>
            </a:pPr>
            <a:r>
              <a:rPr lang="en-US" sz="3000" dirty="0">
                <a:solidFill>
                  <a:srgbClr val="FF40FF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CSS/Profile                                                                  $2,500</a:t>
            </a:r>
          </a:p>
          <a:p>
            <a:pPr indent="-342900">
              <a:spcBef>
                <a:spcPts val="400"/>
              </a:spcBef>
              <a:buSzPct val="64999"/>
            </a:pPr>
            <a:r>
              <a:rPr lang="en-US" sz="3000" dirty="0">
                <a:latin typeface="Calibri" charset="0"/>
                <a:ea typeface="Calibri" charset="0"/>
                <a:cs typeface="Calibri" charset="0"/>
                <a:sym typeface="Tahoma"/>
              </a:rPr>
              <a:t>Essay                                                                            $1,100-8,500 for excellent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194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lIns="91425" tIns="45700" rIns="91425" bIns="45700" numCol="1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5400">
                <a:latin typeface="Calibri" charset="0"/>
                <a:ea typeface="Calibri" charset="0"/>
                <a:cs typeface="Calibri" charset="0"/>
                <a:sym typeface="Tahoma"/>
              </a:rPr>
              <a:t>Quiz</a:t>
            </a:r>
          </a:p>
        </p:txBody>
      </p:sp>
      <p:sp>
        <p:nvSpPr>
          <p:cNvPr id="341" name="Shape 341"/>
          <p:cNvSpPr txBox="1">
            <a:spLocks noGrp="1"/>
          </p:cNvSpPr>
          <p:nvPr>
            <p:ph idx="1"/>
          </p:nvPr>
        </p:nvSpPr>
        <p:spPr>
          <a:xfrm>
            <a:off x="609600" y="1690688"/>
            <a:ext cx="10948516" cy="679831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lIns="91425" tIns="45700" rIns="91425" bIns="45700" numCol="1" anchorCtr="0" compatLnSpc="1">
            <a:prstTxWarp prst="textNoShape">
              <a:avLst/>
            </a:prstTxWarp>
            <a:normAutofit/>
          </a:bodyPr>
          <a:lstStyle/>
          <a:p>
            <a:pPr marL="0" indent="0" algn="ctr">
              <a:spcBef>
                <a:spcPts val="720"/>
              </a:spcBef>
              <a:buSzPct val="64999"/>
              <a:buNone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What is the most expensive education?</a:t>
            </a:r>
          </a:p>
          <a:p>
            <a:pPr marL="457200" lvl="1" indent="0">
              <a:spcBef>
                <a:spcPts val="720"/>
              </a:spcBef>
              <a:buSzPct val="64999"/>
              <a:buNone/>
            </a:pPr>
            <a:endParaRPr lang="en-US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ECB017-23FF-6A4A-AFA4-BA0BE7C75C74}"/>
              </a:ext>
            </a:extLst>
          </p:cNvPr>
          <p:cNvSpPr/>
          <p:nvPr/>
        </p:nvSpPr>
        <p:spPr>
          <a:xfrm flipH="1">
            <a:off x="137160" y="0"/>
            <a:ext cx="8229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B3F422-3754-B347-82FB-29632D9FBBEE}"/>
              </a:ext>
            </a:extLst>
          </p:cNvPr>
          <p:cNvSpPr txBox="1"/>
          <p:nvPr/>
        </p:nvSpPr>
        <p:spPr>
          <a:xfrm>
            <a:off x="4313117" y="2370519"/>
            <a:ext cx="39102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 one that never gets completed!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743D07-9808-C747-9E7D-2406F38CD1E5}"/>
              </a:ext>
            </a:extLst>
          </p:cNvPr>
          <p:cNvSpPr/>
          <p:nvPr/>
        </p:nvSpPr>
        <p:spPr>
          <a:xfrm>
            <a:off x="2337816" y="3163521"/>
            <a:ext cx="8305800" cy="2941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20"/>
              </a:spcBef>
              <a:buSzPct val="64999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What percentage of students transfer at least once?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alibri" charset="0"/>
              <a:ea typeface="Calibri" charset="0"/>
              <a:cs typeface="Calibri" charset="0"/>
              <a:sym typeface="Comic Sans MS"/>
            </a:endParaRPr>
          </a:p>
          <a:p>
            <a:pPr lvl="1">
              <a:spcBef>
                <a:spcPts val="720"/>
              </a:spcBef>
              <a:buSzPct val="64999"/>
              <a:buFont typeface="Wingdings" panose="05000000000000000000" pitchFamily="2" charset="2"/>
              <a:buChar char="q"/>
            </a:pPr>
            <a:r>
              <a:rPr lang="en-US" sz="3600" dirty="0">
                <a:latin typeface="Calibri" charset="0"/>
                <a:ea typeface="Calibri" charset="0"/>
                <a:cs typeface="Calibri" charset="0"/>
                <a:sym typeface="Comic Sans MS"/>
              </a:rPr>
              <a:t> 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  <a:sym typeface="Comic Sans MS"/>
              </a:rPr>
              <a:t>6%</a:t>
            </a:r>
          </a:p>
          <a:p>
            <a:pPr lvl="1">
              <a:spcBef>
                <a:spcPts val="720"/>
              </a:spcBef>
              <a:buSzPct val="64999"/>
              <a:buFont typeface="Wingdings" panose="05000000000000000000" pitchFamily="2" charset="2"/>
              <a:buChar char="q"/>
            </a:pPr>
            <a:r>
              <a:rPr lang="en-US" sz="2400" dirty="0">
                <a:latin typeface="Calibri" charset="0"/>
                <a:ea typeface="Calibri" charset="0"/>
                <a:cs typeface="Calibri" charset="0"/>
                <a:sym typeface="Comic Sans MS"/>
              </a:rPr>
              <a:t> 14%</a:t>
            </a:r>
          </a:p>
          <a:p>
            <a:pPr lvl="1">
              <a:spcBef>
                <a:spcPts val="720"/>
              </a:spcBef>
              <a:buSzPct val="64999"/>
              <a:buFont typeface="Wingdings" panose="05000000000000000000" pitchFamily="2" charset="2"/>
              <a:buChar char="q"/>
            </a:pPr>
            <a:r>
              <a:rPr lang="en-US" sz="2400" dirty="0">
                <a:latin typeface="Calibri" charset="0"/>
                <a:ea typeface="Calibri" charset="0"/>
                <a:cs typeface="Calibri" charset="0"/>
                <a:sym typeface="Comic Sans MS"/>
              </a:rPr>
              <a:t> 25%</a:t>
            </a:r>
          </a:p>
          <a:p>
            <a:pPr lvl="1">
              <a:spcBef>
                <a:spcPts val="720"/>
              </a:spcBef>
              <a:buSzPct val="64999"/>
              <a:buFont typeface="Wingdings" panose="05000000000000000000" pitchFamily="2" charset="2"/>
              <a:buChar char="q"/>
            </a:pPr>
            <a:r>
              <a:rPr lang="en-US" sz="2400" dirty="0">
                <a:latin typeface="Calibri" charset="0"/>
                <a:ea typeface="Calibri" charset="0"/>
                <a:cs typeface="Calibri" charset="0"/>
                <a:sym typeface="Comic Sans MS"/>
              </a:rPr>
              <a:t> 38%</a:t>
            </a:r>
          </a:p>
          <a:p>
            <a:pPr lvl="1">
              <a:spcBef>
                <a:spcPts val="720"/>
              </a:spcBef>
              <a:buSzPct val="64999"/>
              <a:buFont typeface="Wingdings" panose="05000000000000000000" pitchFamily="2" charset="2"/>
              <a:buChar char="q"/>
            </a:pPr>
            <a:r>
              <a:rPr lang="en-US" sz="2400" dirty="0">
                <a:latin typeface="Calibri" charset="0"/>
                <a:ea typeface="Calibri" charset="0"/>
                <a:cs typeface="Calibri" charset="0"/>
                <a:sym typeface="Comic Sans MS"/>
              </a:rPr>
              <a:t> 50%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1472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 txBox="1">
            <a:spLocks noGrp="1"/>
          </p:cNvSpPr>
          <p:nvPr>
            <p:ph type="body" idx="1"/>
          </p:nvPr>
        </p:nvSpPr>
        <p:spPr>
          <a:xfrm>
            <a:off x="818968" y="1802072"/>
            <a:ext cx="10990752" cy="476854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91425" tIns="45700" rIns="91425" bIns="45700" anchor="t" anchorCtr="0">
            <a:noAutofit/>
          </a:bodyPr>
          <a:lstStyle/>
          <a:p>
            <a:pPr marL="342900" indent="-342900">
              <a:spcBef>
                <a:spcPts val="640"/>
              </a:spcBef>
              <a:buClr>
                <a:schemeClr val="hlink"/>
              </a:buClr>
              <a:buSzPct val="50000"/>
              <a:buFont typeface="Noto Symbol"/>
              <a:buChar char="■"/>
            </a:pP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FAFSA Review </a:t>
            </a:r>
          </a:p>
          <a:p>
            <a:pPr marL="342900" indent="-342900">
              <a:spcBef>
                <a:spcPts val="640"/>
              </a:spcBef>
              <a:buClr>
                <a:schemeClr val="hlink"/>
              </a:buClr>
              <a:buSzPct val="50000"/>
              <a:buFont typeface="Noto Symbol"/>
              <a:buChar char="■"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Calibri" charset="0"/>
              <a:ea typeface="Calibri" charset="0"/>
              <a:cs typeface="Calibri" charset="0"/>
              <a:sym typeface="Comic Sans MS"/>
            </a:endParaRPr>
          </a:p>
          <a:p>
            <a:pPr marL="342900" indent="-342900">
              <a:spcBef>
                <a:spcPts val="640"/>
              </a:spcBef>
              <a:buClr>
                <a:schemeClr val="hlink"/>
              </a:buClr>
              <a:buSzPct val="50000"/>
              <a:buFont typeface="Noto Symbol"/>
              <a:buChar char="■"/>
            </a:pP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Asset Assessment on the FAFSA</a:t>
            </a:r>
          </a:p>
          <a:p>
            <a:pPr marL="342900" indent="-342900">
              <a:spcBef>
                <a:spcPts val="640"/>
              </a:spcBef>
              <a:buClr>
                <a:schemeClr val="hlink"/>
              </a:buClr>
              <a:buSzPct val="50000"/>
              <a:buFont typeface="Noto Symbol"/>
              <a:buChar char="■"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Calibri" charset="0"/>
              <a:ea typeface="Calibri" charset="0"/>
              <a:cs typeface="Calibri" charset="0"/>
              <a:sym typeface="Comic Sans MS"/>
            </a:endParaRPr>
          </a:p>
          <a:p>
            <a:pPr marL="342900" indent="-342900">
              <a:spcBef>
                <a:spcPts val="640"/>
              </a:spcBef>
              <a:buClr>
                <a:schemeClr val="hlink"/>
              </a:buClr>
              <a:buSzPct val="50000"/>
              <a:buFont typeface="Noto Symbol"/>
              <a:buChar char="■"/>
            </a:pP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Significant Changes</a:t>
            </a:r>
          </a:p>
          <a:p>
            <a:pPr marL="342900" indent="-342900">
              <a:spcBef>
                <a:spcPts val="640"/>
              </a:spcBef>
              <a:buClr>
                <a:schemeClr val="hlink"/>
              </a:buClr>
              <a:buSzPct val="50000"/>
              <a:buFont typeface="Noto Symbol"/>
              <a:buChar char="■"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Calibri" charset="0"/>
              <a:ea typeface="Calibri" charset="0"/>
              <a:cs typeface="Calibri" charset="0"/>
              <a:sym typeface="Comic Sans MS"/>
            </a:endParaRPr>
          </a:p>
          <a:p>
            <a:pPr marL="342900" indent="-342900">
              <a:spcBef>
                <a:spcPts val="640"/>
              </a:spcBef>
              <a:buClr>
                <a:schemeClr val="hlink"/>
              </a:buClr>
              <a:buSzPct val="50000"/>
              <a:buFont typeface="Noto Symbol"/>
              <a:buChar char="■"/>
            </a:pP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Need vs Merit</a:t>
            </a:r>
          </a:p>
          <a:p>
            <a:pPr marL="342900" indent="-342900">
              <a:spcBef>
                <a:spcPts val="640"/>
              </a:spcBef>
              <a:buClr>
                <a:schemeClr val="hlink"/>
              </a:buClr>
              <a:buSzPct val="50000"/>
              <a:buFont typeface="Noto Symbol"/>
              <a:buChar char="■"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Calibri" charset="0"/>
              <a:ea typeface="Calibri" charset="0"/>
              <a:cs typeface="Calibri" charset="0"/>
              <a:sym typeface="Comic Sans MS"/>
            </a:endParaRPr>
          </a:p>
          <a:p>
            <a:pPr marL="342900" indent="-342900">
              <a:spcBef>
                <a:spcPts val="640"/>
              </a:spcBef>
              <a:buClr>
                <a:schemeClr val="hlink"/>
              </a:buClr>
              <a:buSzPct val="50000"/>
              <a:buFont typeface="Noto Symbol"/>
              <a:buChar char="■"/>
            </a:pP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Get a Plan in Place!</a:t>
            </a:r>
          </a:p>
          <a:p>
            <a:pPr marL="342900" indent="-342900">
              <a:spcBef>
                <a:spcPts val="640"/>
              </a:spcBef>
              <a:buClr>
                <a:schemeClr val="hlink"/>
              </a:buClr>
              <a:buSzPct val="50000"/>
              <a:buFont typeface="Noto Symbol"/>
              <a:buChar char="■"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Calibri" charset="0"/>
              <a:ea typeface="Calibri" charset="0"/>
              <a:cs typeface="Calibri" charset="0"/>
              <a:sym typeface="Comic Sans MS"/>
            </a:endParaRPr>
          </a:p>
          <a:p>
            <a:pPr marL="342900" indent="-342900">
              <a:spcBef>
                <a:spcPts val="640"/>
              </a:spcBef>
              <a:buClr>
                <a:schemeClr val="hlink"/>
              </a:buClr>
              <a:buSzPct val="50000"/>
              <a:buFont typeface="Noto Symbol"/>
              <a:buChar char="■"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Calibri" charset="0"/>
              <a:ea typeface="Calibri" charset="0"/>
              <a:cs typeface="Calibri" charset="0"/>
              <a:sym typeface="Comic Sans MS"/>
            </a:endParaRPr>
          </a:p>
          <a:p>
            <a:pPr marL="342900" indent="-342900">
              <a:spcBef>
                <a:spcPts val="640"/>
              </a:spcBef>
              <a:buClr>
                <a:schemeClr val="hlink"/>
              </a:buClr>
              <a:buSzPct val="50000"/>
              <a:buFont typeface="Noto Symbol"/>
              <a:buChar char="■"/>
            </a:pPr>
            <a:endParaRPr lang="en-US" sz="4400" dirty="0">
              <a:solidFill>
                <a:schemeClr val="accent1">
                  <a:lumMod val="75000"/>
                </a:schemeClr>
              </a:solidFill>
              <a:latin typeface="Calibri" charset="0"/>
              <a:ea typeface="Calibri" charset="0"/>
              <a:cs typeface="Calibri" charset="0"/>
              <a:sym typeface="Comic Sans MS"/>
            </a:endParaRPr>
          </a:p>
          <a:p>
            <a:pPr marL="0" indent="0">
              <a:spcBef>
                <a:spcPts val="640"/>
              </a:spcBef>
              <a:buClr>
                <a:schemeClr val="hlink"/>
              </a:buClr>
              <a:buSzPct val="50000"/>
              <a:buNone/>
            </a:pPr>
            <a:endParaRPr lang="en-US" sz="4400" dirty="0">
              <a:solidFill>
                <a:schemeClr val="accent1">
                  <a:lumMod val="75000"/>
                </a:schemeClr>
              </a:solidFill>
              <a:latin typeface="Calibri" charset="0"/>
              <a:ea typeface="Calibri" charset="0"/>
              <a:cs typeface="Calibri" charset="0"/>
              <a:sym typeface="Comic Sans MS"/>
            </a:endParaRPr>
          </a:p>
          <a:p>
            <a:pPr marL="342900" indent="-227330">
              <a:spcBef>
                <a:spcPts val="560"/>
              </a:spcBef>
              <a:buClr>
                <a:schemeClr val="hlink"/>
              </a:buClr>
              <a:buNone/>
            </a:pPr>
            <a:endParaRPr sz="2800" dirty="0">
              <a:solidFill>
                <a:schemeClr val="tx1"/>
              </a:solidFill>
              <a:latin typeface="+mn-lt"/>
              <a:ea typeface="Tahoma"/>
              <a:cs typeface="Tahoma"/>
              <a:sym typeface="Tahom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EF3A2E-DB29-4CED-AF43-57153A954591}"/>
              </a:ext>
            </a:extLst>
          </p:cNvPr>
          <p:cNvSpPr/>
          <p:nvPr/>
        </p:nvSpPr>
        <p:spPr>
          <a:xfrm>
            <a:off x="0" y="263894"/>
            <a:ext cx="12192000" cy="1227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/>
              <a:t>	Agenda</a:t>
            </a:r>
          </a:p>
        </p:txBody>
      </p:sp>
    </p:spTree>
    <p:extLst>
      <p:ext uri="{BB962C8B-B14F-4D97-AF65-F5344CB8AC3E}">
        <p14:creationId xmlns:p14="http://schemas.microsoft.com/office/powerpoint/2010/main" val="254879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title"/>
          </p:nvPr>
        </p:nvSpPr>
        <p:spPr>
          <a:xfrm>
            <a:off x="-1308100" y="1040512"/>
            <a:ext cx="12192000" cy="9490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6000" dirty="0">
                <a:solidFill>
                  <a:srgbClr val="4472C4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The national transfer rate:</a:t>
            </a:r>
          </a:p>
        </p:txBody>
      </p:sp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29CB8F20-C0D4-44F4-B258-5C5684BBB682}"/>
              </a:ext>
            </a:extLst>
          </p:cNvPr>
          <p:cNvSpPr/>
          <p:nvPr/>
        </p:nvSpPr>
        <p:spPr>
          <a:xfrm>
            <a:off x="9187680" y="492679"/>
            <a:ext cx="2057400" cy="20447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alibri" charset="0"/>
                <a:ea typeface="Calibri" charset="0"/>
                <a:cs typeface="Calibri" charset="0"/>
                <a:sym typeface="Tahoma"/>
              </a:rPr>
              <a:t>38%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7340DA25-0208-44E4-8226-568742DE36B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97000" y="3272366"/>
          <a:ext cx="90297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6200">
                  <a:extLst>
                    <a:ext uri="{9D8B030D-6E8A-4147-A177-3AD203B41FA5}">
                      <a16:colId xmlns:a16="http://schemas.microsoft.com/office/drawing/2014/main" val="1616390986"/>
                    </a:ext>
                  </a:extLst>
                </a:gridCol>
                <a:gridCol w="2603500">
                  <a:extLst>
                    <a:ext uri="{9D8B030D-6E8A-4147-A177-3AD203B41FA5}">
                      <a16:colId xmlns:a16="http://schemas.microsoft.com/office/drawing/2014/main" val="7596087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400" b="0" dirty="0"/>
                        <a:t>Average Cost of 1 Transfer</a:t>
                      </a:r>
                    </a:p>
                  </a:txBody>
                  <a:tcPr>
                    <a:solidFill>
                      <a:srgbClr val="6364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b="0" dirty="0"/>
                        <a:t>$14,000</a:t>
                      </a:r>
                    </a:p>
                  </a:txBody>
                  <a:tcPr>
                    <a:solidFill>
                      <a:srgbClr val="6364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135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chemeClr val="bg1"/>
                          </a:solidFill>
                        </a:rPr>
                        <a:t>Cost for 2 transfers</a:t>
                      </a:r>
                    </a:p>
                  </a:txBody>
                  <a:tcPr>
                    <a:solidFill>
                      <a:srgbClr val="6364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chemeClr val="bg1"/>
                          </a:solidFill>
                        </a:rPr>
                        <a:t>$24,000*</a:t>
                      </a:r>
                    </a:p>
                  </a:txBody>
                  <a:tcPr>
                    <a:solidFill>
                      <a:srgbClr val="6364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93917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5DDA5F5-B6F1-461D-A7AB-E66C135FBA47}"/>
              </a:ext>
            </a:extLst>
          </p:cNvPr>
          <p:cNvSpPr txBox="1"/>
          <p:nvPr/>
        </p:nvSpPr>
        <p:spPr>
          <a:xfrm>
            <a:off x="1613814" y="4996771"/>
            <a:ext cx="8596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4472C4"/>
                </a:solidFill>
                <a:sym typeface="Tahoma"/>
              </a:rPr>
              <a:t>*State school to state school – private to any other style of college is much larger</a:t>
            </a:r>
          </a:p>
        </p:txBody>
      </p:sp>
    </p:spTree>
    <p:extLst>
      <p:ext uri="{BB962C8B-B14F-4D97-AF65-F5344CB8AC3E}">
        <p14:creationId xmlns:p14="http://schemas.microsoft.com/office/powerpoint/2010/main" val="262211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54"/>
          <p:cNvSpPr/>
          <p:nvPr/>
        </p:nvSpPr>
        <p:spPr>
          <a:xfrm>
            <a:off x="626873" y="2581333"/>
            <a:ext cx="4524973" cy="20763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2B5481"/>
              </a:buClr>
              <a:buSzPct val="25000"/>
            </a:pPr>
            <a:r>
              <a:rPr lang="en-US" sz="3700" b="1" dirty="0">
                <a:latin typeface="+mj-lt"/>
                <a:ea typeface="+mj-ea"/>
                <a:cs typeface="+mj-cs"/>
                <a:sym typeface="Comic Sans MS"/>
              </a:rPr>
              <a:t>We help navigate the complicated process and find the right fit</a:t>
            </a:r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68F7782-98AC-4876-978B-02849DA4D6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" r="1315"/>
          <a:stretch/>
        </p:blipFill>
        <p:spPr bwMode="auto">
          <a:xfrm>
            <a:off x="6021086" y="544777"/>
            <a:ext cx="6170914" cy="6313225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5993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7">
            <a:extLst>
              <a:ext uri="{FF2B5EF4-FFF2-40B4-BE49-F238E27FC236}">
                <a16:creationId xmlns:a16="http://schemas.microsoft.com/office/drawing/2014/main" id="{94C3F6B3-69A5-4B7A-A963-2E8540177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hape 354"/>
          <p:cNvSpPr/>
          <p:nvPr/>
        </p:nvSpPr>
        <p:spPr>
          <a:xfrm>
            <a:off x="733425" y="1543050"/>
            <a:ext cx="4648200" cy="356235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2B5481"/>
              </a:buClr>
              <a:buSzPct val="25000"/>
            </a:pPr>
            <a:r>
              <a:rPr lang="en-US" sz="5000" b="1" kern="1200">
                <a:solidFill>
                  <a:schemeClr val="bg1"/>
                </a:solidFill>
                <a:latin typeface="+mj-lt"/>
                <a:ea typeface="+mj-ea"/>
                <a:cs typeface="+mj-cs"/>
                <a:sym typeface="Comic Sans MS"/>
              </a:rPr>
              <a:t>We ensure you get best pricing for your list schools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43E471-F1FC-CA4A-B3D0-0EF94A8FB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070" y="1129553"/>
            <a:ext cx="4697615" cy="341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63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64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25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hape 354"/>
          <p:cNvSpPr/>
          <p:nvPr/>
        </p:nvSpPr>
        <p:spPr>
          <a:xfrm>
            <a:off x="8902700" y="618681"/>
            <a:ext cx="2971800" cy="479456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2B5481"/>
              </a:buClr>
              <a:buSzPct val="25000"/>
            </a:pPr>
            <a:r>
              <a:rPr lang="en-US" sz="3600" b="1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Comic Sans MS"/>
              </a:rPr>
              <a:t>We are a neutral third-party that students listen to</a:t>
            </a:r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3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2448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41"/>
          <p:cNvSpPr txBox="1">
            <a:spLocks/>
          </p:cNvSpPr>
          <p:nvPr/>
        </p:nvSpPr>
        <p:spPr>
          <a:xfrm>
            <a:off x="1074822" y="2358189"/>
            <a:ext cx="9994232" cy="44998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571500" indent="-571500">
              <a:spcBef>
                <a:spcPts val="640"/>
              </a:spcBef>
              <a:buClr>
                <a:schemeClr val="tx1"/>
              </a:buClr>
              <a:buSzPct val="64999"/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Answer your questions</a:t>
            </a:r>
          </a:p>
          <a:p>
            <a:pPr marL="571500" indent="-571500">
              <a:spcBef>
                <a:spcPts val="640"/>
              </a:spcBef>
              <a:buClr>
                <a:schemeClr val="tx1"/>
              </a:buClr>
              <a:buSzPct val="64999"/>
              <a:buFont typeface="Arial" panose="020B0604020202020204" pitchFamily="34" charset="0"/>
              <a:buChar char="•"/>
              <a:defRPr/>
            </a:pPr>
            <a:endParaRPr lang="en-US" sz="36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  <a:sym typeface="Tahoma"/>
            </a:endParaRPr>
          </a:p>
          <a:p>
            <a:pPr marL="571500" indent="-571500">
              <a:spcBef>
                <a:spcPts val="640"/>
              </a:spcBef>
              <a:buClr>
                <a:schemeClr val="tx1"/>
              </a:buClr>
              <a:buSzPct val="64999"/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Discuss your goals and suggest strategies</a:t>
            </a:r>
          </a:p>
          <a:p>
            <a:pPr marL="571500" indent="-571500">
              <a:spcBef>
                <a:spcPts val="640"/>
              </a:spcBef>
              <a:buClr>
                <a:schemeClr val="tx1"/>
              </a:buClr>
              <a:buSzPct val="64999"/>
              <a:buFont typeface="Arial" panose="020B0604020202020204" pitchFamily="34" charset="0"/>
              <a:buChar char="•"/>
              <a:defRPr/>
            </a:pPr>
            <a:endParaRPr lang="en-US" sz="36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  <a:sym typeface="Tahoma"/>
            </a:endParaRPr>
          </a:p>
          <a:p>
            <a:pPr marL="571500" indent="-571500">
              <a:spcBef>
                <a:spcPts val="640"/>
              </a:spcBef>
              <a:buClr>
                <a:schemeClr val="tx1"/>
              </a:buClr>
              <a:buSzPct val="64999"/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Rough EFC – FAFSA outcome</a:t>
            </a:r>
          </a:p>
          <a:p>
            <a:pPr marL="571500" indent="-571500">
              <a:spcBef>
                <a:spcPts val="640"/>
              </a:spcBef>
              <a:buClr>
                <a:schemeClr val="tx1"/>
              </a:buClr>
              <a:buSzPct val="64999"/>
              <a:buFont typeface="Arial" panose="020B0604020202020204" pitchFamily="34" charset="0"/>
              <a:buChar char="•"/>
              <a:defRPr/>
            </a:pPr>
            <a:endParaRPr lang="en-US" sz="36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  <a:sym typeface="Tahoma"/>
            </a:endParaRPr>
          </a:p>
          <a:p>
            <a:pPr marL="571500" indent="-571500">
              <a:spcBef>
                <a:spcPts val="640"/>
              </a:spcBef>
              <a:buClr>
                <a:schemeClr val="tx1"/>
              </a:buClr>
              <a:buSzPct val="64999"/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Suggest the right path – need vs merit or both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E19655-4DAE-45AE-AC9F-D6A6E17B763D}"/>
              </a:ext>
            </a:extLst>
          </p:cNvPr>
          <p:cNvSpPr/>
          <p:nvPr/>
        </p:nvSpPr>
        <p:spPr>
          <a:xfrm>
            <a:off x="0" y="431249"/>
            <a:ext cx="12192000" cy="1227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Free Family Consultation</a:t>
            </a:r>
          </a:p>
        </p:txBody>
      </p:sp>
    </p:spTree>
    <p:extLst>
      <p:ext uri="{BB962C8B-B14F-4D97-AF65-F5344CB8AC3E}">
        <p14:creationId xmlns:p14="http://schemas.microsoft.com/office/powerpoint/2010/main" val="363400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41"/>
          <p:cNvSpPr txBox="1">
            <a:spLocks/>
          </p:cNvSpPr>
          <p:nvPr/>
        </p:nvSpPr>
        <p:spPr>
          <a:xfrm>
            <a:off x="349624" y="1793413"/>
            <a:ext cx="11470341" cy="44998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571500" indent="-571500">
              <a:spcBef>
                <a:spcPts val="640"/>
              </a:spcBef>
              <a:buClr>
                <a:schemeClr val="tx1"/>
              </a:buClr>
              <a:buSzPct val="64999"/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Sophomore/Junior families - Take advantage of the hour consultation – fill out your google form!</a:t>
            </a:r>
          </a:p>
          <a:p>
            <a:pPr marL="571500" indent="-571500">
              <a:spcBef>
                <a:spcPts val="640"/>
              </a:spcBef>
              <a:buClr>
                <a:schemeClr val="tx1"/>
              </a:buClr>
              <a:buSzPct val="64999"/>
              <a:buFont typeface="Arial" panose="020B0604020202020204" pitchFamily="34" charset="0"/>
              <a:buChar char="•"/>
              <a:defRPr/>
            </a:pPr>
            <a:endParaRPr lang="en-US" sz="9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  <a:sym typeface="Tahoma"/>
            </a:endParaRPr>
          </a:p>
          <a:p>
            <a:pPr marL="571500" indent="-571500">
              <a:spcBef>
                <a:spcPts val="640"/>
              </a:spcBef>
              <a:buClr>
                <a:schemeClr val="tx1"/>
              </a:buClr>
              <a:buSzPct val="64999"/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Student too young – fill it out – we’ll reach out when appropriate!</a:t>
            </a:r>
          </a:p>
          <a:p>
            <a:pPr marL="571500" indent="-571500">
              <a:spcBef>
                <a:spcPts val="640"/>
              </a:spcBef>
              <a:buClr>
                <a:schemeClr val="tx1"/>
              </a:buClr>
              <a:buSzPct val="64999"/>
              <a:buFont typeface="Arial" panose="020B0604020202020204" pitchFamily="34" charset="0"/>
              <a:buChar char="•"/>
              <a:defRPr/>
            </a:pPr>
            <a:endParaRPr lang="en-US" sz="9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  <a:sym typeface="Tahoma"/>
            </a:endParaRPr>
          </a:p>
          <a:p>
            <a:pPr marL="571500" indent="-571500">
              <a:spcBef>
                <a:spcPts val="640"/>
              </a:spcBef>
              <a:buClr>
                <a:schemeClr val="tx1"/>
              </a:buClr>
              <a:buSzPct val="64999"/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Follow us on Facebook/Family Newsletter</a:t>
            </a:r>
          </a:p>
          <a:p>
            <a:pPr marL="571500" indent="-571500">
              <a:spcBef>
                <a:spcPts val="640"/>
              </a:spcBef>
              <a:buClr>
                <a:schemeClr val="tx1"/>
              </a:buClr>
              <a:buSzPct val="64999"/>
              <a:buFont typeface="Arial" panose="020B0604020202020204" pitchFamily="34" charset="0"/>
              <a:buChar char="•"/>
              <a:defRPr/>
            </a:pPr>
            <a:endParaRPr lang="en-US" sz="9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  <a:sym typeface="Tahoma"/>
            </a:endParaRPr>
          </a:p>
          <a:p>
            <a:pPr marL="571500" indent="-571500">
              <a:spcBef>
                <a:spcPts val="640"/>
              </a:spcBef>
              <a:buClr>
                <a:schemeClr val="tx1"/>
              </a:buClr>
              <a:buSzPct val="64999"/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Share us with people you know!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E19655-4DAE-45AE-AC9F-D6A6E17B763D}"/>
              </a:ext>
            </a:extLst>
          </p:cNvPr>
          <p:cNvSpPr/>
          <p:nvPr/>
        </p:nvSpPr>
        <p:spPr>
          <a:xfrm>
            <a:off x="-24062" y="417802"/>
            <a:ext cx="12192000" cy="1227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Housekeeping!</a:t>
            </a:r>
          </a:p>
        </p:txBody>
      </p:sp>
    </p:spTree>
    <p:extLst>
      <p:ext uri="{BB962C8B-B14F-4D97-AF65-F5344CB8AC3E}">
        <p14:creationId xmlns:p14="http://schemas.microsoft.com/office/powerpoint/2010/main" val="427207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527B9A-641E-3A4F-B5C0-B1FD468DE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880994" y="183751"/>
            <a:ext cx="43006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Questions?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alphaModFix amt="8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94" y="5553851"/>
            <a:ext cx="2359071" cy="1025236"/>
          </a:xfrm>
          <a:prstGeom prst="rect">
            <a:avLst/>
          </a:prstGeom>
          <a:solidFill>
            <a:schemeClr val="accent6">
              <a:alpha val="90000"/>
            </a:schemeClr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37DE1C-890C-434A-8E9E-ED4C5598B737}"/>
              </a:ext>
            </a:extLst>
          </p:cNvPr>
          <p:cNvSpPr txBox="1"/>
          <p:nvPr/>
        </p:nvSpPr>
        <p:spPr>
          <a:xfrm>
            <a:off x="7996053" y="5724892"/>
            <a:ext cx="4051109" cy="1015663"/>
          </a:xfrm>
          <a:prstGeom prst="rect">
            <a:avLst/>
          </a:prstGeom>
          <a:solidFill>
            <a:schemeClr val="accent6">
              <a:alpha val="83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Cozy Wittman</a:t>
            </a:r>
          </a:p>
          <a:p>
            <a:r>
              <a:rPr lang="en-US" sz="20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cwittman@collegeinsidetrack.com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612-850-5729</a:t>
            </a:r>
          </a:p>
        </p:txBody>
      </p:sp>
    </p:spTree>
    <p:extLst>
      <p:ext uri="{BB962C8B-B14F-4D97-AF65-F5344CB8AC3E}">
        <p14:creationId xmlns:p14="http://schemas.microsoft.com/office/powerpoint/2010/main" val="382228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3E2A192E-6943-3F4D-8297-0053B2595C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41FFB9-CE67-6845-9FD5-087C3CAD4EA4}"/>
              </a:ext>
            </a:extLst>
          </p:cNvPr>
          <p:cNvSpPr txBox="1"/>
          <p:nvPr/>
        </p:nvSpPr>
        <p:spPr>
          <a:xfrm>
            <a:off x="385762" y="214314"/>
            <a:ext cx="8658225" cy="101566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Why Discuss This Now?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2CC8B3-F2E5-5E41-9F76-7109532B4F11}"/>
              </a:ext>
            </a:extLst>
          </p:cNvPr>
          <p:cNvSpPr txBox="1"/>
          <p:nvPr/>
        </p:nvSpPr>
        <p:spPr>
          <a:xfrm>
            <a:off x="571500" y="2400300"/>
            <a:ext cx="10958512" cy="35394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/>
              <a:t>First FAFSA impacted – Fall of 2022 for 2023 Grads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Current sophomore class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Income is a 2 year look back so 2021 income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College students in school in the fall of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6909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44B95-E99C-634A-B182-8F7B9AC83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813" y="151765"/>
            <a:ext cx="10515600" cy="1325563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FAFSA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B0DF4-1E98-BA4A-B611-4B5F46AE1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6952" y="1747974"/>
            <a:ext cx="8833322" cy="4258491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Filled out fall of senior year and each subsequent fall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Determines need at both Federal and Collegiate levels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May be a factor in the addition of merit grants &amp; scholarships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Application for the Federal Student Loan Program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Creates a great deal of confusion and stress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B34E4F-6F4D-0A4D-AD39-ADBB7C0A60FC}"/>
              </a:ext>
            </a:extLst>
          </p:cNvPr>
          <p:cNvSpPr/>
          <p:nvPr/>
        </p:nvSpPr>
        <p:spPr>
          <a:xfrm>
            <a:off x="11795761" y="0"/>
            <a:ext cx="156754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727FA8-0205-AF4B-8E6E-24CADACCAE8A}"/>
              </a:ext>
            </a:extLst>
          </p:cNvPr>
          <p:cNvSpPr/>
          <p:nvPr/>
        </p:nvSpPr>
        <p:spPr>
          <a:xfrm>
            <a:off x="246109" y="0"/>
            <a:ext cx="156754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6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9"/>
          <p:cNvSpPr txBox="1">
            <a:spLocks noGrp="1"/>
          </p:cNvSpPr>
          <p:nvPr>
            <p:ph type="ctrTitle"/>
          </p:nvPr>
        </p:nvSpPr>
        <p:spPr>
          <a:xfrm>
            <a:off x="1524000" y="173919"/>
            <a:ext cx="9144000" cy="2387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is the FAFSA use by colleges?</a:t>
            </a:r>
            <a:endParaRPr sz="6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9"/>
          <p:cNvSpPr txBox="1">
            <a:spLocks noGrp="1"/>
          </p:cNvSpPr>
          <p:nvPr>
            <p:ph type="subTitle" idx="1"/>
          </p:nvPr>
        </p:nvSpPr>
        <p:spPr>
          <a:xfrm>
            <a:off x="1524000" y="2925145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FAFSA is used to determine need based aid by the 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college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endParaRPr lang="en-US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Families can be need based at some schools and not at others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9"/>
          <p:cNvSpPr/>
          <p:nvPr/>
        </p:nvSpPr>
        <p:spPr>
          <a:xfrm>
            <a:off x="5265312" y="4700587"/>
            <a:ext cx="2226469" cy="1158345"/>
          </a:xfrm>
          <a:prstGeom prst="roundRect">
            <a:avLst>
              <a:gd name="adj" fmla="val 16667"/>
            </a:avLst>
          </a:prstGeom>
          <a:solidFill>
            <a:srgbClr val="FF2F92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EFC (SAI)</a:t>
            </a: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3835656-56F2-2F4B-8146-C7C44E8C1D0D}"/>
              </a:ext>
            </a:extLst>
          </p:cNvPr>
          <p:cNvGrpSpPr/>
          <p:nvPr/>
        </p:nvGrpSpPr>
        <p:grpSpPr>
          <a:xfrm>
            <a:off x="2114550" y="4535493"/>
            <a:ext cx="2955277" cy="1323440"/>
            <a:chOff x="2114550" y="4535493"/>
            <a:chExt cx="2955277" cy="1323440"/>
          </a:xfrm>
        </p:grpSpPr>
        <p:sp>
          <p:nvSpPr>
            <p:cNvPr id="154" name="Google Shape;154;p19"/>
            <p:cNvSpPr/>
            <p:nvPr/>
          </p:nvSpPr>
          <p:spPr>
            <a:xfrm>
              <a:off x="2114550" y="4700588"/>
              <a:ext cx="2226469" cy="1158345"/>
            </a:xfrm>
            <a:prstGeom prst="roundRect">
              <a:avLst>
                <a:gd name="adj" fmla="val 16667"/>
              </a:avLst>
            </a:prstGeom>
            <a:solidFill>
              <a:srgbClr val="011893"/>
            </a:solidFill>
            <a:ln w="254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Sticker Price</a:t>
              </a:r>
              <a:endParaRPr dirty="0"/>
            </a:p>
          </p:txBody>
        </p:sp>
        <p:sp>
          <p:nvSpPr>
            <p:cNvPr id="157" name="Google Shape;157;p19"/>
            <p:cNvSpPr txBox="1"/>
            <p:nvPr/>
          </p:nvSpPr>
          <p:spPr>
            <a:xfrm>
              <a:off x="4543721" y="4535493"/>
              <a:ext cx="526106" cy="1323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endParaRPr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C8FF279-3436-624A-A346-8062378D34BB}"/>
              </a:ext>
            </a:extLst>
          </p:cNvPr>
          <p:cNvGrpSpPr/>
          <p:nvPr/>
        </p:nvGrpSpPr>
        <p:grpSpPr>
          <a:xfrm>
            <a:off x="7632718" y="4618038"/>
            <a:ext cx="3035282" cy="1323439"/>
            <a:chOff x="7632718" y="4618038"/>
            <a:chExt cx="3035282" cy="1323439"/>
          </a:xfrm>
        </p:grpSpPr>
        <p:sp>
          <p:nvSpPr>
            <p:cNvPr id="156" name="Google Shape;156;p19"/>
            <p:cNvSpPr/>
            <p:nvPr/>
          </p:nvSpPr>
          <p:spPr>
            <a:xfrm>
              <a:off x="8441531" y="4700587"/>
              <a:ext cx="2226469" cy="1158345"/>
            </a:xfrm>
            <a:prstGeom prst="roundRect">
              <a:avLst>
                <a:gd name="adj" fmla="val 16667"/>
              </a:avLst>
            </a:prstGeom>
            <a:solidFill>
              <a:srgbClr val="FF9300"/>
            </a:solidFill>
            <a:ln w="254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Need</a:t>
              </a:r>
              <a:endParaRPr dirty="0"/>
            </a:p>
          </p:txBody>
        </p:sp>
        <p:sp>
          <p:nvSpPr>
            <p:cNvPr id="158" name="Google Shape;158;p19"/>
            <p:cNvSpPr txBox="1"/>
            <p:nvPr/>
          </p:nvSpPr>
          <p:spPr>
            <a:xfrm>
              <a:off x="7632718" y="4618038"/>
              <a:ext cx="784189" cy="1323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=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7712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F7080-BB8D-974B-B5F7-3915AD94732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5000"/>
            </a:schemeClr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Asset Assessment on FAFSA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F72D87AF-4C82-5146-8D02-A399307EF8F5}"/>
              </a:ext>
            </a:extLst>
          </p:cNvPr>
          <p:cNvSpPr/>
          <p:nvPr/>
        </p:nvSpPr>
        <p:spPr>
          <a:xfrm>
            <a:off x="838200" y="1872681"/>
            <a:ext cx="10515600" cy="839474"/>
          </a:xfrm>
          <a:custGeom>
            <a:avLst/>
            <a:gdLst>
              <a:gd name="connsiteX0" fmla="*/ 0 w 10515600"/>
              <a:gd name="connsiteY0" fmla="*/ 139915 h 839474"/>
              <a:gd name="connsiteX1" fmla="*/ 139915 w 10515600"/>
              <a:gd name="connsiteY1" fmla="*/ 0 h 839474"/>
              <a:gd name="connsiteX2" fmla="*/ 10375685 w 10515600"/>
              <a:gd name="connsiteY2" fmla="*/ 0 h 839474"/>
              <a:gd name="connsiteX3" fmla="*/ 10515600 w 10515600"/>
              <a:gd name="connsiteY3" fmla="*/ 139915 h 839474"/>
              <a:gd name="connsiteX4" fmla="*/ 10515600 w 10515600"/>
              <a:gd name="connsiteY4" fmla="*/ 699559 h 839474"/>
              <a:gd name="connsiteX5" fmla="*/ 10375685 w 10515600"/>
              <a:gd name="connsiteY5" fmla="*/ 839474 h 839474"/>
              <a:gd name="connsiteX6" fmla="*/ 139915 w 10515600"/>
              <a:gd name="connsiteY6" fmla="*/ 839474 h 839474"/>
              <a:gd name="connsiteX7" fmla="*/ 0 w 10515600"/>
              <a:gd name="connsiteY7" fmla="*/ 699559 h 839474"/>
              <a:gd name="connsiteX8" fmla="*/ 0 w 10515600"/>
              <a:gd name="connsiteY8" fmla="*/ 139915 h 839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15600" h="839474">
                <a:moveTo>
                  <a:pt x="0" y="139915"/>
                </a:moveTo>
                <a:cubicBezTo>
                  <a:pt x="0" y="62642"/>
                  <a:pt x="62642" y="0"/>
                  <a:pt x="139915" y="0"/>
                </a:cubicBezTo>
                <a:lnTo>
                  <a:pt x="10375685" y="0"/>
                </a:lnTo>
                <a:cubicBezTo>
                  <a:pt x="10452958" y="0"/>
                  <a:pt x="10515600" y="62642"/>
                  <a:pt x="10515600" y="139915"/>
                </a:cubicBezTo>
                <a:lnTo>
                  <a:pt x="10515600" y="699559"/>
                </a:lnTo>
                <a:cubicBezTo>
                  <a:pt x="10515600" y="776832"/>
                  <a:pt x="10452958" y="839474"/>
                  <a:pt x="10375685" y="839474"/>
                </a:cubicBezTo>
                <a:lnTo>
                  <a:pt x="139915" y="839474"/>
                </a:lnTo>
                <a:cubicBezTo>
                  <a:pt x="62642" y="839474"/>
                  <a:pt x="0" y="776832"/>
                  <a:pt x="0" y="699559"/>
                </a:cubicBezTo>
                <a:lnTo>
                  <a:pt x="0" y="13991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4330" tIns="174330" rIns="174330" bIns="174330" numCol="1" spcCol="1270" anchor="ctr" anchorCtr="0">
            <a:noAutofit/>
          </a:bodyPr>
          <a:lstStyle/>
          <a:p>
            <a:pPr marL="0" lvl="0" indent="0" algn="l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/>
              <a:t>Parents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6C50E94F-5F7A-4D4C-BB27-2F8DEF87BDE6}"/>
              </a:ext>
            </a:extLst>
          </p:cNvPr>
          <p:cNvSpPr/>
          <p:nvPr/>
        </p:nvSpPr>
        <p:spPr>
          <a:xfrm>
            <a:off x="838200" y="2712156"/>
            <a:ext cx="10515600" cy="579600"/>
          </a:xfrm>
          <a:custGeom>
            <a:avLst/>
            <a:gdLst>
              <a:gd name="connsiteX0" fmla="*/ 0 w 10515600"/>
              <a:gd name="connsiteY0" fmla="*/ 0 h 579600"/>
              <a:gd name="connsiteX1" fmla="*/ 10515600 w 10515600"/>
              <a:gd name="connsiteY1" fmla="*/ 0 h 579600"/>
              <a:gd name="connsiteX2" fmla="*/ 10515600 w 10515600"/>
              <a:gd name="connsiteY2" fmla="*/ 579600 h 579600"/>
              <a:gd name="connsiteX3" fmla="*/ 0 w 10515600"/>
              <a:gd name="connsiteY3" fmla="*/ 579600 h 579600"/>
              <a:gd name="connsiteX4" fmla="*/ 0 w 10515600"/>
              <a:gd name="connsiteY4" fmla="*/ 0 h 5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5600" h="579600">
                <a:moveTo>
                  <a:pt x="0" y="0"/>
                </a:moveTo>
                <a:lnTo>
                  <a:pt x="10515600" y="0"/>
                </a:lnTo>
                <a:lnTo>
                  <a:pt x="10515600" y="579600"/>
                </a:lnTo>
                <a:lnTo>
                  <a:pt x="0" y="579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3870" tIns="44450" rIns="248920" bIns="44450" numCol="1" spcCol="1270" anchor="t" anchorCtr="0">
            <a:noAutofit/>
          </a:bodyPr>
          <a:lstStyle/>
          <a:p>
            <a:pPr marL="228600" lvl="1" indent="-228600" algn="l" defTabSz="12001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r>
              <a:rPr lang="en-US" sz="2700" kern="1200" dirty="0"/>
              <a:t>5.64% assets – income up to 47%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CBD94B17-80F3-834B-8DA8-9267337737E0}"/>
              </a:ext>
            </a:extLst>
          </p:cNvPr>
          <p:cNvSpPr/>
          <p:nvPr/>
        </p:nvSpPr>
        <p:spPr>
          <a:xfrm>
            <a:off x="838200" y="3291756"/>
            <a:ext cx="10515600" cy="839474"/>
          </a:xfrm>
          <a:custGeom>
            <a:avLst/>
            <a:gdLst>
              <a:gd name="connsiteX0" fmla="*/ 0 w 10515600"/>
              <a:gd name="connsiteY0" fmla="*/ 139915 h 839474"/>
              <a:gd name="connsiteX1" fmla="*/ 139915 w 10515600"/>
              <a:gd name="connsiteY1" fmla="*/ 0 h 839474"/>
              <a:gd name="connsiteX2" fmla="*/ 10375685 w 10515600"/>
              <a:gd name="connsiteY2" fmla="*/ 0 h 839474"/>
              <a:gd name="connsiteX3" fmla="*/ 10515600 w 10515600"/>
              <a:gd name="connsiteY3" fmla="*/ 139915 h 839474"/>
              <a:gd name="connsiteX4" fmla="*/ 10515600 w 10515600"/>
              <a:gd name="connsiteY4" fmla="*/ 699559 h 839474"/>
              <a:gd name="connsiteX5" fmla="*/ 10375685 w 10515600"/>
              <a:gd name="connsiteY5" fmla="*/ 839474 h 839474"/>
              <a:gd name="connsiteX6" fmla="*/ 139915 w 10515600"/>
              <a:gd name="connsiteY6" fmla="*/ 839474 h 839474"/>
              <a:gd name="connsiteX7" fmla="*/ 0 w 10515600"/>
              <a:gd name="connsiteY7" fmla="*/ 699559 h 839474"/>
              <a:gd name="connsiteX8" fmla="*/ 0 w 10515600"/>
              <a:gd name="connsiteY8" fmla="*/ 139915 h 839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15600" h="839474">
                <a:moveTo>
                  <a:pt x="0" y="139915"/>
                </a:moveTo>
                <a:cubicBezTo>
                  <a:pt x="0" y="62642"/>
                  <a:pt x="62642" y="0"/>
                  <a:pt x="139915" y="0"/>
                </a:cubicBezTo>
                <a:lnTo>
                  <a:pt x="10375685" y="0"/>
                </a:lnTo>
                <a:cubicBezTo>
                  <a:pt x="10452958" y="0"/>
                  <a:pt x="10515600" y="62642"/>
                  <a:pt x="10515600" y="139915"/>
                </a:cubicBezTo>
                <a:lnTo>
                  <a:pt x="10515600" y="699559"/>
                </a:lnTo>
                <a:cubicBezTo>
                  <a:pt x="10515600" y="776832"/>
                  <a:pt x="10452958" y="839474"/>
                  <a:pt x="10375685" y="839474"/>
                </a:cubicBezTo>
                <a:lnTo>
                  <a:pt x="139915" y="839474"/>
                </a:lnTo>
                <a:cubicBezTo>
                  <a:pt x="62642" y="839474"/>
                  <a:pt x="0" y="776832"/>
                  <a:pt x="0" y="699559"/>
                </a:cubicBezTo>
                <a:lnTo>
                  <a:pt x="0" y="13991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4900445"/>
              <a:satOff val="-20388"/>
              <a:lumOff val="480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4330" tIns="174330" rIns="174330" bIns="174330" numCol="1" spcCol="1270" anchor="ctr" anchorCtr="0">
            <a:noAutofit/>
          </a:bodyPr>
          <a:lstStyle/>
          <a:p>
            <a:pPr marL="0" lvl="0" indent="0" algn="l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/>
              <a:t>Students 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F23C111B-1702-1444-A764-1D3E0D855FD5}"/>
              </a:ext>
            </a:extLst>
          </p:cNvPr>
          <p:cNvSpPr/>
          <p:nvPr/>
        </p:nvSpPr>
        <p:spPr>
          <a:xfrm>
            <a:off x="838200" y="4131231"/>
            <a:ext cx="10515600" cy="579600"/>
          </a:xfrm>
          <a:custGeom>
            <a:avLst/>
            <a:gdLst>
              <a:gd name="connsiteX0" fmla="*/ 0 w 10515600"/>
              <a:gd name="connsiteY0" fmla="*/ 0 h 579600"/>
              <a:gd name="connsiteX1" fmla="*/ 10515600 w 10515600"/>
              <a:gd name="connsiteY1" fmla="*/ 0 h 579600"/>
              <a:gd name="connsiteX2" fmla="*/ 10515600 w 10515600"/>
              <a:gd name="connsiteY2" fmla="*/ 579600 h 579600"/>
              <a:gd name="connsiteX3" fmla="*/ 0 w 10515600"/>
              <a:gd name="connsiteY3" fmla="*/ 579600 h 579600"/>
              <a:gd name="connsiteX4" fmla="*/ 0 w 10515600"/>
              <a:gd name="connsiteY4" fmla="*/ 0 h 5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5600" h="579600">
                <a:moveTo>
                  <a:pt x="0" y="0"/>
                </a:moveTo>
                <a:lnTo>
                  <a:pt x="10515600" y="0"/>
                </a:lnTo>
                <a:lnTo>
                  <a:pt x="10515600" y="579600"/>
                </a:lnTo>
                <a:lnTo>
                  <a:pt x="0" y="579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3870" tIns="44450" rIns="248920" bIns="44450" numCol="1" spcCol="1270" anchor="t" anchorCtr="0">
            <a:noAutofit/>
          </a:bodyPr>
          <a:lstStyle/>
          <a:p>
            <a:pPr marL="228600" lvl="1" indent="-228600" algn="l" defTabSz="12001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r>
              <a:rPr lang="en-US" sz="2700" kern="1200" dirty="0"/>
              <a:t>20% assets – income 50%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2D7AF77C-B01C-9549-B608-6C5DC2214F5E}"/>
              </a:ext>
            </a:extLst>
          </p:cNvPr>
          <p:cNvSpPr/>
          <p:nvPr/>
        </p:nvSpPr>
        <p:spPr>
          <a:xfrm>
            <a:off x="838200" y="4710831"/>
            <a:ext cx="10515600" cy="839474"/>
          </a:xfrm>
          <a:custGeom>
            <a:avLst/>
            <a:gdLst>
              <a:gd name="connsiteX0" fmla="*/ 0 w 10515600"/>
              <a:gd name="connsiteY0" fmla="*/ 139915 h 839474"/>
              <a:gd name="connsiteX1" fmla="*/ 139915 w 10515600"/>
              <a:gd name="connsiteY1" fmla="*/ 0 h 839474"/>
              <a:gd name="connsiteX2" fmla="*/ 10375685 w 10515600"/>
              <a:gd name="connsiteY2" fmla="*/ 0 h 839474"/>
              <a:gd name="connsiteX3" fmla="*/ 10515600 w 10515600"/>
              <a:gd name="connsiteY3" fmla="*/ 139915 h 839474"/>
              <a:gd name="connsiteX4" fmla="*/ 10515600 w 10515600"/>
              <a:gd name="connsiteY4" fmla="*/ 699559 h 839474"/>
              <a:gd name="connsiteX5" fmla="*/ 10375685 w 10515600"/>
              <a:gd name="connsiteY5" fmla="*/ 839474 h 839474"/>
              <a:gd name="connsiteX6" fmla="*/ 139915 w 10515600"/>
              <a:gd name="connsiteY6" fmla="*/ 839474 h 839474"/>
              <a:gd name="connsiteX7" fmla="*/ 0 w 10515600"/>
              <a:gd name="connsiteY7" fmla="*/ 699559 h 839474"/>
              <a:gd name="connsiteX8" fmla="*/ 0 w 10515600"/>
              <a:gd name="connsiteY8" fmla="*/ 139915 h 839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15600" h="839474">
                <a:moveTo>
                  <a:pt x="0" y="139915"/>
                </a:moveTo>
                <a:cubicBezTo>
                  <a:pt x="0" y="62642"/>
                  <a:pt x="62642" y="0"/>
                  <a:pt x="139915" y="0"/>
                </a:cubicBezTo>
                <a:lnTo>
                  <a:pt x="10375685" y="0"/>
                </a:lnTo>
                <a:cubicBezTo>
                  <a:pt x="10452958" y="0"/>
                  <a:pt x="10515600" y="62642"/>
                  <a:pt x="10515600" y="139915"/>
                </a:cubicBezTo>
                <a:lnTo>
                  <a:pt x="10515600" y="699559"/>
                </a:lnTo>
                <a:cubicBezTo>
                  <a:pt x="10515600" y="776832"/>
                  <a:pt x="10452958" y="839474"/>
                  <a:pt x="10375685" y="839474"/>
                </a:cubicBezTo>
                <a:lnTo>
                  <a:pt x="139915" y="839474"/>
                </a:lnTo>
                <a:cubicBezTo>
                  <a:pt x="62642" y="839474"/>
                  <a:pt x="0" y="776832"/>
                  <a:pt x="0" y="699559"/>
                </a:cubicBezTo>
                <a:lnTo>
                  <a:pt x="0" y="13991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9800891"/>
              <a:satOff val="-40777"/>
              <a:lumOff val="9608"/>
              <a:alphaOff val="0"/>
            </a:schemeClr>
          </a:fillRef>
          <a:effectRef idx="0">
            <a:schemeClr val="accent4">
              <a:hueOff val="9800891"/>
              <a:satOff val="-40777"/>
              <a:lumOff val="960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4330" tIns="174330" rIns="174330" bIns="174330" numCol="1" spcCol="1270" anchor="ctr" anchorCtr="0">
            <a:noAutofit/>
          </a:bodyPr>
          <a:lstStyle/>
          <a:p>
            <a:pPr marL="0" lvl="0" indent="0" algn="l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/>
              <a:t>Grandparents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A82401AE-CBF5-6641-89CC-4D53ABFB4DC6}"/>
              </a:ext>
            </a:extLst>
          </p:cNvPr>
          <p:cNvSpPr/>
          <p:nvPr/>
        </p:nvSpPr>
        <p:spPr>
          <a:xfrm>
            <a:off x="838200" y="5550306"/>
            <a:ext cx="10515600" cy="579600"/>
          </a:xfrm>
          <a:custGeom>
            <a:avLst/>
            <a:gdLst>
              <a:gd name="connsiteX0" fmla="*/ 0 w 10515600"/>
              <a:gd name="connsiteY0" fmla="*/ 0 h 579600"/>
              <a:gd name="connsiteX1" fmla="*/ 10515600 w 10515600"/>
              <a:gd name="connsiteY1" fmla="*/ 0 h 579600"/>
              <a:gd name="connsiteX2" fmla="*/ 10515600 w 10515600"/>
              <a:gd name="connsiteY2" fmla="*/ 579600 h 579600"/>
              <a:gd name="connsiteX3" fmla="*/ 0 w 10515600"/>
              <a:gd name="connsiteY3" fmla="*/ 579600 h 579600"/>
              <a:gd name="connsiteX4" fmla="*/ 0 w 10515600"/>
              <a:gd name="connsiteY4" fmla="*/ 0 h 5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5600" h="579600">
                <a:moveTo>
                  <a:pt x="0" y="0"/>
                </a:moveTo>
                <a:lnTo>
                  <a:pt x="10515600" y="0"/>
                </a:lnTo>
                <a:lnTo>
                  <a:pt x="10515600" y="579600"/>
                </a:lnTo>
                <a:lnTo>
                  <a:pt x="0" y="579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3870" tIns="44450" rIns="248920" bIns="44450" numCol="1" spcCol="1270" anchor="t" anchorCtr="0">
            <a:noAutofit/>
          </a:bodyPr>
          <a:lstStyle/>
          <a:p>
            <a:pPr marL="228600" lvl="1" indent="-228600" algn="l" defTabSz="12001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r>
              <a:rPr lang="en-US" sz="2700" kern="1200" dirty="0"/>
              <a:t>Not assessed at all</a:t>
            </a:r>
          </a:p>
        </p:txBody>
      </p:sp>
    </p:spTree>
    <p:extLst>
      <p:ext uri="{BB962C8B-B14F-4D97-AF65-F5344CB8AC3E}">
        <p14:creationId xmlns:p14="http://schemas.microsoft.com/office/powerpoint/2010/main" val="359054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6C6AB-2208-7D48-A841-6202469C8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Areas of Significant Change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B5BF2E0-2AF9-D24F-A2DF-DF2F79A08F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33259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1980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2007330-D453-4480-9B5E-9A3454113CB3}"/>
              </a:ext>
            </a:extLst>
          </p:cNvPr>
          <p:cNvSpPr/>
          <p:nvPr/>
        </p:nvSpPr>
        <p:spPr>
          <a:xfrm>
            <a:off x="0" y="217449"/>
            <a:ext cx="12192000" cy="1227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# of Students in College</a:t>
            </a:r>
          </a:p>
        </p:txBody>
      </p:sp>
      <p:sp>
        <p:nvSpPr>
          <p:cNvPr id="5" name="Round Diagonal Corner Rectangle 4">
            <a:extLst>
              <a:ext uri="{FF2B5EF4-FFF2-40B4-BE49-F238E27FC236}">
                <a16:creationId xmlns:a16="http://schemas.microsoft.com/office/drawing/2014/main" id="{F72F7D91-5612-A24F-BD08-55969F35518C}"/>
              </a:ext>
            </a:extLst>
          </p:cNvPr>
          <p:cNvSpPr/>
          <p:nvPr/>
        </p:nvSpPr>
        <p:spPr>
          <a:xfrm>
            <a:off x="2781875" y="2349777"/>
            <a:ext cx="6628248" cy="3564445"/>
          </a:xfrm>
          <a:prstGeom prst="round2DiagRect">
            <a:avLst>
              <a:gd name="adj1" fmla="val 0"/>
              <a:gd name="adj2" fmla="val 1667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Straight Connector 5">
            <a:extLst>
              <a:ext uri="{FF2B5EF4-FFF2-40B4-BE49-F238E27FC236}">
                <a16:creationId xmlns:a16="http://schemas.microsoft.com/office/drawing/2014/main" id="{16EDA1FB-B61A-F848-B0E5-20B4DB8FAB80}"/>
              </a:ext>
            </a:extLst>
          </p:cNvPr>
          <p:cNvSpPr/>
          <p:nvPr/>
        </p:nvSpPr>
        <p:spPr>
          <a:xfrm>
            <a:off x="6095999" y="2783581"/>
            <a:ext cx="883" cy="2808351"/>
          </a:xfrm>
          <a:prstGeom prst="line">
            <a:avLst/>
          </a:prstGeom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6AFE5579-DAF3-C94E-B9BE-99ECCFCAD38B}"/>
              </a:ext>
            </a:extLst>
          </p:cNvPr>
          <p:cNvSpPr/>
          <p:nvPr/>
        </p:nvSpPr>
        <p:spPr>
          <a:xfrm>
            <a:off x="3002817" y="2675567"/>
            <a:ext cx="2872240" cy="3024378"/>
          </a:xfrm>
          <a:custGeom>
            <a:avLst/>
            <a:gdLst>
              <a:gd name="connsiteX0" fmla="*/ 0 w 2872240"/>
              <a:gd name="connsiteY0" fmla="*/ 0 h 3024378"/>
              <a:gd name="connsiteX1" fmla="*/ 2872240 w 2872240"/>
              <a:gd name="connsiteY1" fmla="*/ 0 h 3024378"/>
              <a:gd name="connsiteX2" fmla="*/ 2872240 w 2872240"/>
              <a:gd name="connsiteY2" fmla="*/ 3024378 h 3024378"/>
              <a:gd name="connsiteX3" fmla="*/ 0 w 2872240"/>
              <a:gd name="connsiteY3" fmla="*/ 3024378 h 3024378"/>
              <a:gd name="connsiteX4" fmla="*/ 0 w 2872240"/>
              <a:gd name="connsiteY4" fmla="*/ 0 h 3024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2240" h="3024378">
                <a:moveTo>
                  <a:pt x="0" y="0"/>
                </a:moveTo>
                <a:lnTo>
                  <a:pt x="2872240" y="0"/>
                </a:lnTo>
                <a:lnTo>
                  <a:pt x="2872240" y="3024378"/>
                </a:lnTo>
                <a:lnTo>
                  <a:pt x="0" y="302437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9550" tIns="209550" rIns="209550" bIns="209550" numCol="1" spcCol="1270" anchor="t" anchorCtr="0">
            <a:noAutofit/>
          </a:bodyPr>
          <a:lstStyle/>
          <a:p>
            <a:pPr marL="0" lvl="0" indent="0" algn="l"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5500" kern="1200" dirty="0"/>
              <a:t>1 = $60K</a:t>
            </a:r>
          </a:p>
          <a:p>
            <a:pPr marL="0" lvl="0" indent="0" algn="l"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5500" kern="1200" dirty="0"/>
              <a:t>2 = $30K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78C8CD49-9B7A-E446-B6C3-A3A64E5EBE4D}"/>
              </a:ext>
            </a:extLst>
          </p:cNvPr>
          <p:cNvSpPr/>
          <p:nvPr/>
        </p:nvSpPr>
        <p:spPr>
          <a:xfrm>
            <a:off x="6316941" y="2675567"/>
            <a:ext cx="2872240" cy="3024378"/>
          </a:xfrm>
          <a:custGeom>
            <a:avLst/>
            <a:gdLst>
              <a:gd name="connsiteX0" fmla="*/ 0 w 2872240"/>
              <a:gd name="connsiteY0" fmla="*/ 0 h 3024378"/>
              <a:gd name="connsiteX1" fmla="*/ 2872240 w 2872240"/>
              <a:gd name="connsiteY1" fmla="*/ 0 h 3024378"/>
              <a:gd name="connsiteX2" fmla="*/ 2872240 w 2872240"/>
              <a:gd name="connsiteY2" fmla="*/ 3024378 h 3024378"/>
              <a:gd name="connsiteX3" fmla="*/ 0 w 2872240"/>
              <a:gd name="connsiteY3" fmla="*/ 3024378 h 3024378"/>
              <a:gd name="connsiteX4" fmla="*/ 0 w 2872240"/>
              <a:gd name="connsiteY4" fmla="*/ 0 h 3024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2240" h="3024378">
                <a:moveTo>
                  <a:pt x="0" y="0"/>
                </a:moveTo>
                <a:lnTo>
                  <a:pt x="2872240" y="0"/>
                </a:lnTo>
                <a:lnTo>
                  <a:pt x="2872240" y="3024378"/>
                </a:lnTo>
                <a:lnTo>
                  <a:pt x="0" y="302437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9550" tIns="209550" rIns="209550" bIns="209550" numCol="1" spcCol="1270" anchor="t" anchorCtr="0">
            <a:noAutofit/>
          </a:bodyPr>
          <a:lstStyle/>
          <a:p>
            <a:pPr marL="0" lvl="0" indent="0" algn="l"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5500" kern="1200" dirty="0"/>
              <a:t>1 = $60K</a:t>
            </a:r>
          </a:p>
          <a:p>
            <a:pPr marL="0" lvl="0" indent="0" algn="l"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5500" kern="1200" dirty="0"/>
              <a:t>2 = $60K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53222C7A-EEED-3347-A1AC-DA7989187435}"/>
              </a:ext>
            </a:extLst>
          </p:cNvPr>
          <p:cNvSpPr/>
          <p:nvPr/>
        </p:nvSpPr>
        <p:spPr>
          <a:xfrm rot="5400000">
            <a:off x="285279" y="2879307"/>
            <a:ext cx="3888486" cy="1104708"/>
          </a:xfrm>
          <a:custGeom>
            <a:avLst/>
            <a:gdLst>
              <a:gd name="connsiteX0" fmla="*/ 0 w 3888486"/>
              <a:gd name="connsiteY0" fmla="*/ 277116 h 1104708"/>
              <a:gd name="connsiteX1" fmla="*/ 3218370 w 3888486"/>
              <a:gd name="connsiteY1" fmla="*/ 277116 h 1104708"/>
              <a:gd name="connsiteX2" fmla="*/ 3218370 w 3888486"/>
              <a:gd name="connsiteY2" fmla="*/ 0 h 1104708"/>
              <a:gd name="connsiteX3" fmla="*/ 3888486 w 3888486"/>
              <a:gd name="connsiteY3" fmla="*/ 552354 h 1104708"/>
              <a:gd name="connsiteX4" fmla="*/ 3218370 w 3888486"/>
              <a:gd name="connsiteY4" fmla="*/ 1104708 h 1104708"/>
              <a:gd name="connsiteX5" fmla="*/ 3218370 w 3888486"/>
              <a:gd name="connsiteY5" fmla="*/ 827592 h 1104708"/>
              <a:gd name="connsiteX6" fmla="*/ 0 w 3888486"/>
              <a:gd name="connsiteY6" fmla="*/ 827592 h 1104708"/>
              <a:gd name="connsiteX7" fmla="*/ 0 w 3888486"/>
              <a:gd name="connsiteY7" fmla="*/ 277116 h 1104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88486" h="1104708">
                <a:moveTo>
                  <a:pt x="0" y="277116"/>
                </a:moveTo>
                <a:lnTo>
                  <a:pt x="3218370" y="277116"/>
                </a:lnTo>
                <a:lnTo>
                  <a:pt x="3218370" y="0"/>
                </a:lnTo>
                <a:lnTo>
                  <a:pt x="3888486" y="552354"/>
                </a:lnTo>
                <a:lnTo>
                  <a:pt x="3218370" y="1104708"/>
                </a:lnTo>
                <a:lnTo>
                  <a:pt x="3218370" y="827592"/>
                </a:lnTo>
                <a:lnTo>
                  <a:pt x="0" y="827592"/>
                </a:lnTo>
                <a:lnTo>
                  <a:pt x="0" y="27711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3820" tIns="360936" rIns="417738" bIns="360935" numCol="1" spcCol="1270" anchor="ctr" anchorCtr="0">
            <a:noAutofit/>
          </a:bodyPr>
          <a:lstStyle/>
          <a:p>
            <a:pPr marL="0" lvl="0" indent="0" algn="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Expected Family Contribution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CA2D523A-ADB5-EC43-88C3-A7825B2E2FA1}"/>
              </a:ext>
            </a:extLst>
          </p:cNvPr>
          <p:cNvSpPr/>
          <p:nvPr/>
        </p:nvSpPr>
        <p:spPr>
          <a:xfrm rot="16200000">
            <a:off x="8018235" y="4391496"/>
            <a:ext cx="3888486" cy="1104708"/>
          </a:xfrm>
          <a:custGeom>
            <a:avLst/>
            <a:gdLst>
              <a:gd name="connsiteX0" fmla="*/ 0 w 3888486"/>
              <a:gd name="connsiteY0" fmla="*/ 277116 h 1104708"/>
              <a:gd name="connsiteX1" fmla="*/ 3218370 w 3888486"/>
              <a:gd name="connsiteY1" fmla="*/ 277116 h 1104708"/>
              <a:gd name="connsiteX2" fmla="*/ 3218370 w 3888486"/>
              <a:gd name="connsiteY2" fmla="*/ 0 h 1104708"/>
              <a:gd name="connsiteX3" fmla="*/ 3888486 w 3888486"/>
              <a:gd name="connsiteY3" fmla="*/ 552354 h 1104708"/>
              <a:gd name="connsiteX4" fmla="*/ 3218370 w 3888486"/>
              <a:gd name="connsiteY4" fmla="*/ 1104708 h 1104708"/>
              <a:gd name="connsiteX5" fmla="*/ 3218370 w 3888486"/>
              <a:gd name="connsiteY5" fmla="*/ 827592 h 1104708"/>
              <a:gd name="connsiteX6" fmla="*/ 0 w 3888486"/>
              <a:gd name="connsiteY6" fmla="*/ 827592 h 1104708"/>
              <a:gd name="connsiteX7" fmla="*/ 0 w 3888486"/>
              <a:gd name="connsiteY7" fmla="*/ 277116 h 1104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88486" h="1104708">
                <a:moveTo>
                  <a:pt x="0" y="277116"/>
                </a:moveTo>
                <a:lnTo>
                  <a:pt x="3218370" y="277116"/>
                </a:lnTo>
                <a:lnTo>
                  <a:pt x="3218370" y="0"/>
                </a:lnTo>
                <a:lnTo>
                  <a:pt x="3888486" y="552354"/>
                </a:lnTo>
                <a:lnTo>
                  <a:pt x="3218370" y="1104708"/>
                </a:lnTo>
                <a:lnTo>
                  <a:pt x="3218370" y="827592"/>
                </a:lnTo>
                <a:lnTo>
                  <a:pt x="0" y="827592"/>
                </a:lnTo>
                <a:lnTo>
                  <a:pt x="0" y="277116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tint val="50000"/>
              <a:hueOff val="44616"/>
              <a:satOff val="-2378"/>
              <a:lumOff val="12236"/>
              <a:alphaOff val="0"/>
            </a:schemeClr>
          </a:fillRef>
          <a:effectRef idx="0">
            <a:schemeClr val="accent6">
              <a:tint val="50000"/>
              <a:hueOff val="44616"/>
              <a:satOff val="-2378"/>
              <a:lumOff val="12236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3819" tIns="360936" rIns="417739" bIns="360935" numCol="1" spcCol="1270" anchor="ctr" anchorCtr="0">
            <a:noAutofit/>
          </a:bodyPr>
          <a:lstStyle/>
          <a:p>
            <a:pPr marL="0" lvl="0" indent="0" algn="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Student Aid Index</a:t>
            </a:r>
          </a:p>
        </p:txBody>
      </p:sp>
    </p:spTree>
    <p:extLst>
      <p:ext uri="{BB962C8B-B14F-4D97-AF65-F5344CB8AC3E}">
        <p14:creationId xmlns:p14="http://schemas.microsoft.com/office/powerpoint/2010/main" val="64846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0FD47E13-2A1D-304F-91BE-6842F529CAE4}"/>
              </a:ext>
            </a:extLst>
          </p:cNvPr>
          <p:cNvSpPr/>
          <p:nvPr/>
        </p:nvSpPr>
        <p:spPr>
          <a:xfrm>
            <a:off x="18978" y="-14034"/>
            <a:ext cx="12192000" cy="685800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BFEC2F8-85FC-F442-92FD-622A5A6BA32A}"/>
              </a:ext>
            </a:extLst>
          </p:cNvPr>
          <p:cNvGrpSpPr/>
          <p:nvPr/>
        </p:nvGrpSpPr>
        <p:grpSpPr>
          <a:xfrm>
            <a:off x="1877873" y="1322984"/>
            <a:ext cx="8553450" cy="1405984"/>
            <a:chOff x="2114550" y="4535493"/>
            <a:chExt cx="8553450" cy="1405984"/>
          </a:xfrm>
        </p:grpSpPr>
        <p:sp>
          <p:nvSpPr>
            <p:cNvPr id="6" name="Google Shape;155;p19">
              <a:extLst>
                <a:ext uri="{FF2B5EF4-FFF2-40B4-BE49-F238E27FC236}">
                  <a16:creationId xmlns:a16="http://schemas.microsoft.com/office/drawing/2014/main" id="{2EB4C1E9-1352-DF48-98A2-642A3D2FFCE0}"/>
                </a:ext>
              </a:extLst>
            </p:cNvPr>
            <p:cNvSpPr/>
            <p:nvPr/>
          </p:nvSpPr>
          <p:spPr>
            <a:xfrm>
              <a:off x="5265312" y="4700587"/>
              <a:ext cx="2226469" cy="1158345"/>
            </a:xfrm>
            <a:prstGeom prst="roundRect">
              <a:avLst>
                <a:gd name="adj" fmla="val 16667"/>
              </a:avLst>
            </a:prstGeom>
            <a:solidFill>
              <a:srgbClr val="FF2F92"/>
            </a:solidFill>
            <a:ln w="254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$60,000*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 b="1" dirty="0">
                  <a:solidFill>
                    <a:schemeClr val="lt1"/>
                  </a:solidFill>
                  <a:latin typeface="Arial"/>
                  <a:cs typeface="Arial"/>
                  <a:sym typeface="Arial"/>
                </a:rPr>
                <a:t>Expected Family 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 b="1" dirty="0">
                  <a:solidFill>
                    <a:schemeClr val="lt1"/>
                  </a:solidFill>
                  <a:latin typeface="Arial"/>
                  <a:cs typeface="Arial"/>
                  <a:sym typeface="Arial"/>
                </a:rPr>
                <a:t>Contribution</a:t>
              </a:r>
              <a:endParaRPr sz="1700" dirty="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A5385EB-A4DC-C744-9E29-1DC5B29024CC}"/>
                </a:ext>
              </a:extLst>
            </p:cNvPr>
            <p:cNvGrpSpPr/>
            <p:nvPr/>
          </p:nvGrpSpPr>
          <p:grpSpPr>
            <a:xfrm>
              <a:off x="2114550" y="4535493"/>
              <a:ext cx="2955277" cy="1323440"/>
              <a:chOff x="2114550" y="4535493"/>
              <a:chExt cx="2955277" cy="1323440"/>
            </a:xfrm>
          </p:grpSpPr>
          <p:sp>
            <p:nvSpPr>
              <p:cNvPr id="11" name="Google Shape;154;p19">
                <a:extLst>
                  <a:ext uri="{FF2B5EF4-FFF2-40B4-BE49-F238E27FC236}">
                    <a16:creationId xmlns:a16="http://schemas.microsoft.com/office/drawing/2014/main" id="{F308E767-6C33-1748-B1E4-8A874AC85FE9}"/>
                  </a:ext>
                </a:extLst>
              </p:cNvPr>
              <p:cNvSpPr/>
              <p:nvPr/>
            </p:nvSpPr>
            <p:spPr>
              <a:xfrm>
                <a:off x="2114550" y="4700588"/>
                <a:ext cx="2226469" cy="1158345"/>
              </a:xfrm>
              <a:prstGeom prst="roundRect">
                <a:avLst>
                  <a:gd name="adj" fmla="val 16667"/>
                </a:avLst>
              </a:prstGeom>
              <a:solidFill>
                <a:srgbClr val="011893"/>
              </a:solidFill>
              <a:ln w="25400" cap="flat" cmpd="sng">
                <a:solidFill>
                  <a:srgbClr val="31538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 i="0" u="none" strike="noStrike" cap="none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$55,000</a:t>
                </a: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 dirty="0">
                    <a:solidFill>
                      <a:schemeClr val="lt1"/>
                    </a:solidFill>
                    <a:latin typeface="Arial"/>
                    <a:cs typeface="Arial"/>
                    <a:sym typeface="Arial"/>
                  </a:rPr>
                  <a:t>Sticker Price</a:t>
                </a:r>
                <a:endParaRPr dirty="0"/>
              </a:p>
            </p:txBody>
          </p:sp>
          <p:sp>
            <p:nvSpPr>
              <p:cNvPr id="12" name="Google Shape;157;p19">
                <a:extLst>
                  <a:ext uri="{FF2B5EF4-FFF2-40B4-BE49-F238E27FC236}">
                    <a16:creationId xmlns:a16="http://schemas.microsoft.com/office/drawing/2014/main" id="{3E5572F4-3FDB-654A-9E25-1D71AE58AFA5}"/>
                  </a:ext>
                </a:extLst>
              </p:cNvPr>
              <p:cNvSpPr txBox="1"/>
              <p:nvPr/>
            </p:nvSpPr>
            <p:spPr>
              <a:xfrm>
                <a:off x="4543721" y="4535493"/>
                <a:ext cx="526106" cy="132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19FA79B-DB92-D44E-99B3-D33071A021E0}"/>
                </a:ext>
              </a:extLst>
            </p:cNvPr>
            <p:cNvGrpSpPr/>
            <p:nvPr/>
          </p:nvGrpSpPr>
          <p:grpSpPr>
            <a:xfrm>
              <a:off x="7632718" y="4618038"/>
              <a:ext cx="3035282" cy="1323439"/>
              <a:chOff x="7632718" y="4618038"/>
              <a:chExt cx="3035282" cy="1323439"/>
            </a:xfrm>
          </p:grpSpPr>
          <p:sp>
            <p:nvSpPr>
              <p:cNvPr id="9" name="Google Shape;156;p19">
                <a:extLst>
                  <a:ext uri="{FF2B5EF4-FFF2-40B4-BE49-F238E27FC236}">
                    <a16:creationId xmlns:a16="http://schemas.microsoft.com/office/drawing/2014/main" id="{1E9CD956-B842-7B4B-B0C8-A0B2475872A1}"/>
                  </a:ext>
                </a:extLst>
              </p:cNvPr>
              <p:cNvSpPr/>
              <p:nvPr/>
            </p:nvSpPr>
            <p:spPr>
              <a:xfrm>
                <a:off x="8441531" y="4700587"/>
                <a:ext cx="2226469" cy="1158345"/>
              </a:xfrm>
              <a:prstGeom prst="roundRect">
                <a:avLst>
                  <a:gd name="adj" fmla="val 16667"/>
                </a:avLst>
              </a:prstGeom>
              <a:solidFill>
                <a:srgbClr val="FF9300"/>
              </a:solidFill>
              <a:ln w="25400" cap="flat" cmpd="sng">
                <a:solidFill>
                  <a:srgbClr val="31538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 i="0" u="none" strike="noStrike" cap="none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$0</a:t>
                </a: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1" dirty="0">
                    <a:solidFill>
                      <a:schemeClr val="lt1"/>
                    </a:solidFill>
                    <a:latin typeface="Arial"/>
                    <a:cs typeface="Arial"/>
                    <a:sym typeface="Arial"/>
                  </a:rPr>
                  <a:t>Demonstrated Need</a:t>
                </a:r>
                <a:endParaRPr sz="1600" dirty="0"/>
              </a:p>
            </p:txBody>
          </p:sp>
          <p:sp>
            <p:nvSpPr>
              <p:cNvPr id="10" name="Google Shape;158;p19">
                <a:extLst>
                  <a:ext uri="{FF2B5EF4-FFF2-40B4-BE49-F238E27FC236}">
                    <a16:creationId xmlns:a16="http://schemas.microsoft.com/office/drawing/2014/main" id="{BBF88159-6189-0344-967F-BBD14A86DD44}"/>
                  </a:ext>
                </a:extLst>
              </p:cNvPr>
              <p:cNvSpPr txBox="1"/>
              <p:nvPr/>
            </p:nvSpPr>
            <p:spPr>
              <a:xfrm>
                <a:off x="7632718" y="4618038"/>
                <a:ext cx="784189" cy="132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=</a:t>
                </a:r>
                <a:endParaRPr dirty="0"/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63CF94B-6DF6-A74B-A401-6DBB82388986}"/>
              </a:ext>
            </a:extLst>
          </p:cNvPr>
          <p:cNvGrpSpPr/>
          <p:nvPr/>
        </p:nvGrpSpPr>
        <p:grpSpPr>
          <a:xfrm>
            <a:off x="1822231" y="3380483"/>
            <a:ext cx="8553450" cy="1405984"/>
            <a:chOff x="2114550" y="4535493"/>
            <a:chExt cx="8553450" cy="1405984"/>
          </a:xfrm>
        </p:grpSpPr>
        <p:sp>
          <p:nvSpPr>
            <p:cNvPr id="15" name="Google Shape;155;p19">
              <a:extLst>
                <a:ext uri="{FF2B5EF4-FFF2-40B4-BE49-F238E27FC236}">
                  <a16:creationId xmlns:a16="http://schemas.microsoft.com/office/drawing/2014/main" id="{D36676A8-A2F7-4445-839F-128C82B23C63}"/>
                </a:ext>
              </a:extLst>
            </p:cNvPr>
            <p:cNvSpPr/>
            <p:nvPr/>
          </p:nvSpPr>
          <p:spPr>
            <a:xfrm>
              <a:off x="5265312" y="4700587"/>
              <a:ext cx="2226469" cy="1158345"/>
            </a:xfrm>
            <a:prstGeom prst="roundRect">
              <a:avLst>
                <a:gd name="adj" fmla="val 16667"/>
              </a:avLst>
            </a:prstGeom>
            <a:solidFill>
              <a:srgbClr val="FF2F92"/>
            </a:solidFill>
            <a:ln w="254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$30,000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 b="1" dirty="0">
                  <a:solidFill>
                    <a:schemeClr val="lt1"/>
                  </a:solidFill>
                  <a:latin typeface="Arial"/>
                  <a:cs typeface="Arial"/>
                  <a:sym typeface="Arial"/>
                </a:rPr>
                <a:t>EFC</a:t>
              </a:r>
              <a:endParaRPr sz="1700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AAF2A01-D6CE-F344-BE63-47FD1300C406}"/>
                </a:ext>
              </a:extLst>
            </p:cNvPr>
            <p:cNvGrpSpPr/>
            <p:nvPr/>
          </p:nvGrpSpPr>
          <p:grpSpPr>
            <a:xfrm>
              <a:off x="2114550" y="4535493"/>
              <a:ext cx="2955277" cy="1323440"/>
              <a:chOff x="2114550" y="4535493"/>
              <a:chExt cx="2955277" cy="1323440"/>
            </a:xfrm>
          </p:grpSpPr>
          <p:sp>
            <p:nvSpPr>
              <p:cNvPr id="20" name="Google Shape;154;p19">
                <a:extLst>
                  <a:ext uri="{FF2B5EF4-FFF2-40B4-BE49-F238E27FC236}">
                    <a16:creationId xmlns:a16="http://schemas.microsoft.com/office/drawing/2014/main" id="{784433F0-A7CE-0740-838D-EAAD775A264F}"/>
                  </a:ext>
                </a:extLst>
              </p:cNvPr>
              <p:cNvSpPr/>
              <p:nvPr/>
            </p:nvSpPr>
            <p:spPr>
              <a:xfrm>
                <a:off x="2114550" y="4700588"/>
                <a:ext cx="2226469" cy="1158345"/>
              </a:xfrm>
              <a:prstGeom prst="roundRect">
                <a:avLst>
                  <a:gd name="adj" fmla="val 16667"/>
                </a:avLst>
              </a:prstGeom>
              <a:solidFill>
                <a:srgbClr val="011893"/>
              </a:solidFill>
              <a:ln w="25400" cap="flat" cmpd="sng">
                <a:solidFill>
                  <a:srgbClr val="31538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 i="0" u="none" strike="noStrike" cap="none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$55,000</a:t>
                </a: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 i="0" u="none" strike="noStrike" cap="none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Sticker Price</a:t>
                </a:r>
                <a:endParaRPr dirty="0"/>
              </a:p>
            </p:txBody>
          </p:sp>
          <p:sp>
            <p:nvSpPr>
              <p:cNvPr id="21" name="Google Shape;157;p19">
                <a:extLst>
                  <a:ext uri="{FF2B5EF4-FFF2-40B4-BE49-F238E27FC236}">
                    <a16:creationId xmlns:a16="http://schemas.microsoft.com/office/drawing/2014/main" id="{D2EF10DE-284D-0746-908B-D409A7099F3D}"/>
                  </a:ext>
                </a:extLst>
              </p:cNvPr>
              <p:cNvSpPr txBox="1"/>
              <p:nvPr/>
            </p:nvSpPr>
            <p:spPr>
              <a:xfrm>
                <a:off x="4543721" y="4535493"/>
                <a:ext cx="526106" cy="132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355BEFD-CA54-B247-AF9D-9FB1E13064AF}"/>
                </a:ext>
              </a:extLst>
            </p:cNvPr>
            <p:cNvGrpSpPr/>
            <p:nvPr/>
          </p:nvGrpSpPr>
          <p:grpSpPr>
            <a:xfrm>
              <a:off x="7632718" y="4618038"/>
              <a:ext cx="3035282" cy="1323439"/>
              <a:chOff x="7632718" y="4618038"/>
              <a:chExt cx="3035282" cy="1323439"/>
            </a:xfrm>
          </p:grpSpPr>
          <p:sp>
            <p:nvSpPr>
              <p:cNvPr id="18" name="Google Shape;156;p19">
                <a:extLst>
                  <a:ext uri="{FF2B5EF4-FFF2-40B4-BE49-F238E27FC236}">
                    <a16:creationId xmlns:a16="http://schemas.microsoft.com/office/drawing/2014/main" id="{18408996-B40B-A54A-BB04-3238F00FEEAB}"/>
                  </a:ext>
                </a:extLst>
              </p:cNvPr>
              <p:cNvSpPr/>
              <p:nvPr/>
            </p:nvSpPr>
            <p:spPr>
              <a:xfrm>
                <a:off x="8441531" y="4700587"/>
                <a:ext cx="2226469" cy="1158345"/>
              </a:xfrm>
              <a:prstGeom prst="roundRect">
                <a:avLst>
                  <a:gd name="adj" fmla="val 16667"/>
                </a:avLst>
              </a:prstGeom>
              <a:solidFill>
                <a:srgbClr val="FF9300"/>
              </a:solidFill>
              <a:ln w="25400" cap="flat" cmpd="sng">
                <a:solidFill>
                  <a:srgbClr val="31538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 i="0" u="none" strike="noStrike" cap="none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$25,000</a:t>
                </a: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1" dirty="0">
                    <a:solidFill>
                      <a:schemeClr val="lt1"/>
                    </a:solidFill>
                    <a:latin typeface="Arial"/>
                    <a:cs typeface="Arial"/>
                    <a:sym typeface="Arial"/>
                  </a:rPr>
                  <a:t>Demonstrated Need</a:t>
                </a:r>
                <a:endParaRPr sz="1600" dirty="0"/>
              </a:p>
            </p:txBody>
          </p:sp>
          <p:sp>
            <p:nvSpPr>
              <p:cNvPr id="19" name="Google Shape;158;p19">
                <a:extLst>
                  <a:ext uri="{FF2B5EF4-FFF2-40B4-BE49-F238E27FC236}">
                    <a16:creationId xmlns:a16="http://schemas.microsoft.com/office/drawing/2014/main" id="{194BFDF0-001C-AB43-82FD-9985C861708E}"/>
                  </a:ext>
                </a:extLst>
              </p:cNvPr>
              <p:cNvSpPr txBox="1"/>
              <p:nvPr/>
            </p:nvSpPr>
            <p:spPr>
              <a:xfrm>
                <a:off x="7632718" y="4618038"/>
                <a:ext cx="784189" cy="132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=</a:t>
                </a:r>
                <a:endParaRPr dirty="0"/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A3DBD60-4557-C04A-B63A-7A72DE7F969C}"/>
              </a:ext>
            </a:extLst>
          </p:cNvPr>
          <p:cNvGrpSpPr/>
          <p:nvPr/>
        </p:nvGrpSpPr>
        <p:grpSpPr>
          <a:xfrm>
            <a:off x="1838253" y="5153497"/>
            <a:ext cx="8553450" cy="1405984"/>
            <a:chOff x="2114550" y="4535493"/>
            <a:chExt cx="8553450" cy="1405984"/>
          </a:xfrm>
        </p:grpSpPr>
        <p:sp>
          <p:nvSpPr>
            <p:cNvPr id="23" name="Google Shape;155;p19">
              <a:extLst>
                <a:ext uri="{FF2B5EF4-FFF2-40B4-BE49-F238E27FC236}">
                  <a16:creationId xmlns:a16="http://schemas.microsoft.com/office/drawing/2014/main" id="{F090A5A7-4D7B-C645-89D9-782E5B7B29BA}"/>
                </a:ext>
              </a:extLst>
            </p:cNvPr>
            <p:cNvSpPr/>
            <p:nvPr/>
          </p:nvSpPr>
          <p:spPr>
            <a:xfrm>
              <a:off x="5265312" y="4700587"/>
              <a:ext cx="2226469" cy="1158345"/>
            </a:xfrm>
            <a:prstGeom prst="roundRect">
              <a:avLst>
                <a:gd name="adj" fmla="val 16667"/>
              </a:avLst>
            </a:prstGeom>
            <a:solidFill>
              <a:srgbClr val="FF2F92"/>
            </a:solidFill>
            <a:ln w="254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$30,000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 b="1" dirty="0">
                  <a:solidFill>
                    <a:schemeClr val="lt1"/>
                  </a:solidFill>
                  <a:latin typeface="Arial"/>
                  <a:cs typeface="Arial"/>
                  <a:sym typeface="Arial"/>
                </a:rPr>
                <a:t>EFC</a:t>
              </a:r>
              <a:endParaRPr sz="1700" dirty="0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C6B6DB8-61E3-924F-90D8-CC198126FB94}"/>
                </a:ext>
              </a:extLst>
            </p:cNvPr>
            <p:cNvGrpSpPr/>
            <p:nvPr/>
          </p:nvGrpSpPr>
          <p:grpSpPr>
            <a:xfrm>
              <a:off x="2114550" y="4535493"/>
              <a:ext cx="2955277" cy="1323440"/>
              <a:chOff x="2114550" y="4535493"/>
              <a:chExt cx="2955277" cy="1323440"/>
            </a:xfrm>
          </p:grpSpPr>
          <p:sp>
            <p:nvSpPr>
              <p:cNvPr id="28" name="Google Shape;154;p19">
                <a:extLst>
                  <a:ext uri="{FF2B5EF4-FFF2-40B4-BE49-F238E27FC236}">
                    <a16:creationId xmlns:a16="http://schemas.microsoft.com/office/drawing/2014/main" id="{B339FEC2-623A-1347-B733-0540A04E7F1F}"/>
                  </a:ext>
                </a:extLst>
              </p:cNvPr>
              <p:cNvSpPr/>
              <p:nvPr/>
            </p:nvSpPr>
            <p:spPr>
              <a:xfrm>
                <a:off x="2114550" y="4700588"/>
                <a:ext cx="2226469" cy="1158345"/>
              </a:xfrm>
              <a:prstGeom prst="roundRect">
                <a:avLst>
                  <a:gd name="adj" fmla="val 16667"/>
                </a:avLst>
              </a:prstGeom>
              <a:solidFill>
                <a:srgbClr val="011893"/>
              </a:solidFill>
              <a:ln w="25400" cap="flat" cmpd="sng">
                <a:solidFill>
                  <a:srgbClr val="31538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 dirty="0">
                    <a:solidFill>
                      <a:schemeClr val="bg1"/>
                    </a:solidFill>
                  </a:rPr>
                  <a:t>$35,000</a:t>
                </a: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 dirty="0">
                    <a:solidFill>
                      <a:schemeClr val="bg1"/>
                    </a:solidFill>
                  </a:rPr>
                  <a:t>Sticker Price</a:t>
                </a:r>
                <a:endParaRPr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Google Shape;157;p19">
                <a:extLst>
                  <a:ext uri="{FF2B5EF4-FFF2-40B4-BE49-F238E27FC236}">
                    <a16:creationId xmlns:a16="http://schemas.microsoft.com/office/drawing/2014/main" id="{A039B888-B4C7-DC41-8857-60156EBB0EB0}"/>
                  </a:ext>
                </a:extLst>
              </p:cNvPr>
              <p:cNvSpPr txBox="1"/>
              <p:nvPr/>
            </p:nvSpPr>
            <p:spPr>
              <a:xfrm>
                <a:off x="4543721" y="4535493"/>
                <a:ext cx="526106" cy="132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EC03775-8635-4C49-BE1A-CE7C7F584F6F}"/>
                </a:ext>
              </a:extLst>
            </p:cNvPr>
            <p:cNvGrpSpPr/>
            <p:nvPr/>
          </p:nvGrpSpPr>
          <p:grpSpPr>
            <a:xfrm>
              <a:off x="7632718" y="4618038"/>
              <a:ext cx="3035282" cy="1323439"/>
              <a:chOff x="7632718" y="4618038"/>
              <a:chExt cx="3035282" cy="1323439"/>
            </a:xfrm>
          </p:grpSpPr>
          <p:sp>
            <p:nvSpPr>
              <p:cNvPr id="26" name="Google Shape;156;p19">
                <a:extLst>
                  <a:ext uri="{FF2B5EF4-FFF2-40B4-BE49-F238E27FC236}">
                    <a16:creationId xmlns:a16="http://schemas.microsoft.com/office/drawing/2014/main" id="{A5231A2F-D947-6E45-A86E-EF31F344196C}"/>
                  </a:ext>
                </a:extLst>
              </p:cNvPr>
              <p:cNvSpPr/>
              <p:nvPr/>
            </p:nvSpPr>
            <p:spPr>
              <a:xfrm>
                <a:off x="8441531" y="4700587"/>
                <a:ext cx="2226469" cy="1158345"/>
              </a:xfrm>
              <a:prstGeom prst="roundRect">
                <a:avLst>
                  <a:gd name="adj" fmla="val 16667"/>
                </a:avLst>
              </a:prstGeom>
              <a:solidFill>
                <a:srgbClr val="FF9300"/>
              </a:solidFill>
              <a:ln w="25400" cap="flat" cmpd="sng">
                <a:solidFill>
                  <a:srgbClr val="31538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 i="0" u="none" strike="noStrike" cap="none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$5,000</a:t>
                </a: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1" dirty="0">
                    <a:solidFill>
                      <a:schemeClr val="lt1"/>
                    </a:solidFill>
                    <a:latin typeface="Arial"/>
                    <a:cs typeface="Arial"/>
                    <a:sym typeface="Arial"/>
                  </a:rPr>
                  <a:t>Demonstrated Need</a:t>
                </a:r>
                <a:endParaRPr sz="1600" dirty="0"/>
              </a:p>
            </p:txBody>
          </p:sp>
          <p:sp>
            <p:nvSpPr>
              <p:cNvPr id="27" name="Google Shape;158;p19">
                <a:extLst>
                  <a:ext uri="{FF2B5EF4-FFF2-40B4-BE49-F238E27FC236}">
                    <a16:creationId xmlns:a16="http://schemas.microsoft.com/office/drawing/2014/main" id="{367A7D4A-20A8-8B4C-B5D6-5515D5166860}"/>
                  </a:ext>
                </a:extLst>
              </p:cNvPr>
              <p:cNvSpPr txBox="1"/>
              <p:nvPr/>
            </p:nvSpPr>
            <p:spPr>
              <a:xfrm>
                <a:off x="7632718" y="4618038"/>
                <a:ext cx="784189" cy="132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=</a:t>
                </a:r>
                <a:endParaRPr dirty="0"/>
              </a:p>
            </p:txBody>
          </p:sp>
        </p:grp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E49759FF-3253-5A49-B447-C553AEED1114}"/>
              </a:ext>
            </a:extLst>
          </p:cNvPr>
          <p:cNvSpPr/>
          <p:nvPr/>
        </p:nvSpPr>
        <p:spPr>
          <a:xfrm>
            <a:off x="3454991" y="115169"/>
            <a:ext cx="4894097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6">
                      <a:lumMod val="75000"/>
                    </a:schemeClr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Current Formula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6">
                    <a:lumMod val="75000"/>
                  </a:schemeClr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BBA909-1937-4541-A75B-FDD7281DF69B}"/>
              </a:ext>
            </a:extLst>
          </p:cNvPr>
          <p:cNvSpPr txBox="1"/>
          <p:nvPr/>
        </p:nvSpPr>
        <p:spPr>
          <a:xfrm>
            <a:off x="8587371" y="6537340"/>
            <a:ext cx="35766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*EFC of $60K equates to a household income of $235K and 2 kids</a:t>
            </a:r>
          </a:p>
        </p:txBody>
      </p:sp>
    </p:spTree>
    <p:extLst>
      <p:ext uri="{BB962C8B-B14F-4D97-AF65-F5344CB8AC3E}">
        <p14:creationId xmlns:p14="http://schemas.microsoft.com/office/powerpoint/2010/main" val="11795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13539</TotalTime>
  <Words>1036</Words>
  <Application>Microsoft Macintosh PowerPoint</Application>
  <PresentationFormat>Widescreen</PresentationFormat>
  <Paragraphs>223</Paragraphs>
  <Slides>26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Light</vt:lpstr>
      <vt:lpstr>Comic Sans MS</vt:lpstr>
      <vt:lpstr>Copperplate</vt:lpstr>
      <vt:lpstr>Noto Symbol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FAFSA Review</vt:lpstr>
      <vt:lpstr>How is the FAFSA use by colleges?</vt:lpstr>
      <vt:lpstr>Asset Assessment on FAFSA</vt:lpstr>
      <vt:lpstr>Areas of Significant Change</vt:lpstr>
      <vt:lpstr>PowerPoint Presentation</vt:lpstr>
      <vt:lpstr>PowerPoint Presentation</vt:lpstr>
      <vt:lpstr>PowerPoint Presentation</vt:lpstr>
      <vt:lpstr>The Grandparent Challenge!</vt:lpstr>
      <vt:lpstr>PowerPoint Presentation</vt:lpstr>
      <vt:lpstr>Time to connect with college savers!</vt:lpstr>
      <vt:lpstr>Divorced Families</vt:lpstr>
      <vt:lpstr>10 years ago, a family could shelter $52,400 in assets, today that number is $6-7K (down from $11,900)</vt:lpstr>
      <vt:lpstr>An over focusing on “need” means people blind themselves to the best options to reduce cost!</vt:lpstr>
      <vt:lpstr>Need vs Merit – How do they compare</vt:lpstr>
      <vt:lpstr>PowerPoint Presentation</vt:lpstr>
      <vt:lpstr>Quiz</vt:lpstr>
      <vt:lpstr>The national transfer rate: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Cozette Wittman</dc:creator>
  <cp:lastModifiedBy>Cozette Wittman</cp:lastModifiedBy>
  <cp:revision>16</cp:revision>
  <cp:lastPrinted>2021-01-27T16:38:24Z</cp:lastPrinted>
  <dcterms:created xsi:type="dcterms:W3CDTF">2021-01-25T23:04:59Z</dcterms:created>
  <dcterms:modified xsi:type="dcterms:W3CDTF">2021-04-07T13:32:16Z</dcterms:modified>
</cp:coreProperties>
</file>