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26" r:id="rId2"/>
    <p:sldId id="438" r:id="rId3"/>
    <p:sldId id="414" r:id="rId4"/>
    <p:sldId id="361" r:id="rId5"/>
    <p:sldId id="391" r:id="rId6"/>
    <p:sldId id="437" r:id="rId7"/>
    <p:sldId id="402" r:id="rId8"/>
    <p:sldId id="403" r:id="rId9"/>
    <p:sldId id="362" r:id="rId10"/>
    <p:sldId id="336" r:id="rId11"/>
    <p:sldId id="411" r:id="rId12"/>
    <p:sldId id="281" r:id="rId13"/>
    <p:sldId id="406" r:id="rId14"/>
    <p:sldId id="439" r:id="rId15"/>
    <p:sldId id="341" r:id="rId16"/>
    <p:sldId id="407" r:id="rId17"/>
    <p:sldId id="404" r:id="rId18"/>
    <p:sldId id="393" r:id="rId19"/>
    <p:sldId id="279" r:id="rId20"/>
    <p:sldId id="405" r:id="rId21"/>
    <p:sldId id="409" r:id="rId22"/>
    <p:sldId id="410" r:id="rId23"/>
    <p:sldId id="408" r:id="rId24"/>
    <p:sldId id="356" r:id="rId25"/>
    <p:sldId id="368" r:id="rId26"/>
    <p:sldId id="413" r:id="rId27"/>
    <p:sldId id="370" r:id="rId28"/>
    <p:sldId id="427" r:id="rId29"/>
    <p:sldId id="428" r:id="rId30"/>
    <p:sldId id="3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6"/>
    <a:srgbClr val="4472C4"/>
    <a:srgbClr val="019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83964" autoAdjust="0"/>
  </p:normalViewPr>
  <p:slideViewPr>
    <p:cSldViewPr snapToGrid="0" snapToObjects="1">
      <p:cViewPr varScale="1">
        <p:scale>
          <a:sx n="95" d="100"/>
          <a:sy n="95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D722-76A2-994B-A5E4-E62552ABE9DB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8364-39BB-2C44-93DE-5063DD3E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083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27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78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resolution on this photo is poor. If you want to use the image, I recommend purchasing the full-res image from Getty:</a:t>
            </a:r>
          </a:p>
          <a:p>
            <a:r>
              <a:rPr lang="en-US" dirty="0"/>
              <a:t>https://www.istockphoto.com/photo/woman-yelling-through-a-bullhorn-at-an-unfazed-teenage-girl-gm172808685-5586427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8364-39BB-2C44-93DE-5063DD3EE0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04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183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99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314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9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 is up to roughly 47% of the adjusted gross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30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 to -1500 which means a student could get aid over the actual COA of a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reduced from 108 down to 36</a:t>
            </a:r>
            <a:endParaRPr dirty="0"/>
          </a:p>
        </p:txBody>
      </p:sp>
      <p:sp>
        <p:nvSpPr>
          <p:cNvPr id="306" name="Google Shape;3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39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2F8B-DFDC-6A40-91FB-5A6B31FB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326E-9E7E-A04E-9688-A5E09AE92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82E4-F1EA-3F48-924D-1903F64E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5ED1-8F0B-7B43-91E8-D24D07D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A96E-A5FE-CB4E-9D63-E30B326E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F60AD-3572-7546-9C5A-BE11E9E8F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845E-5595-5342-ADA3-B1879F2C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C9BE-E886-CA47-BB43-BA8971EF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2BEF-49BD-5B4E-A4A5-41BDFFC5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68E1-77E8-CB41-9018-FBF2936C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2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-95004" y="5364293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5286360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-95002" y="184370"/>
            <a:ext cx="12287002" cy="1668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Navigating College Search During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646385" y="2696749"/>
            <a:ext cx="10815145" cy="3119852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857250" lvl="1" indent="-8572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7200" kern="1200" dirty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en-US" sz="7200" kern="1200" dirty="0">
                <a:solidFill>
                  <a:srgbClr val="636466"/>
                </a:solidFill>
              </a:rPr>
              <a:t> Based Aid</a:t>
            </a:r>
          </a:p>
          <a:p>
            <a:pPr marL="857250" lvl="1" indent="-8572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SzPct val="65000"/>
              <a:buFont typeface="Arial" panose="020B0604020202020204" pitchFamily="34" charset="0"/>
              <a:buChar char="•"/>
            </a:pPr>
            <a:r>
              <a:rPr lang="en-US" sz="7200" kern="1200" dirty="0">
                <a:solidFill>
                  <a:schemeClr val="accent1">
                    <a:lumMod val="75000"/>
                  </a:schemeClr>
                </a:solidFill>
              </a:rPr>
              <a:t>Merit</a:t>
            </a:r>
            <a:r>
              <a:rPr lang="en-US" sz="7200" kern="1200" dirty="0">
                <a:solidFill>
                  <a:srgbClr val="4472C4"/>
                </a:solidFill>
              </a:rPr>
              <a:t> </a:t>
            </a:r>
            <a:r>
              <a:rPr lang="en-US" sz="7200" kern="1200" dirty="0">
                <a:solidFill>
                  <a:srgbClr val="636466"/>
                </a:solidFill>
              </a:rPr>
              <a:t>Based Aid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07330-D453-4480-9B5E-9A3454113CB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 Types of Aid</a:t>
            </a:r>
          </a:p>
        </p:txBody>
      </p:sp>
    </p:spTree>
    <p:extLst>
      <p:ext uri="{BB962C8B-B14F-4D97-AF65-F5344CB8AC3E}">
        <p14:creationId xmlns:p14="http://schemas.microsoft.com/office/powerpoint/2010/main" val="5926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0" y="5328742"/>
            <a:ext cx="12192000" cy="15292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i="1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 Family Contribution (EFC)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D7163-C3B5-409F-841B-1DA5D6BC8CE0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2 Need-based Aid Forms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9F1AE4-E5EF-8A42-96D0-3C970FC53DF9}"/>
              </a:ext>
            </a:extLst>
          </p:cNvPr>
          <p:cNvSpPr/>
          <p:nvPr/>
        </p:nvSpPr>
        <p:spPr>
          <a:xfrm>
            <a:off x="856496" y="2872282"/>
            <a:ext cx="3210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FAFSA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75C92-357A-EE42-935B-13184185D67F}"/>
              </a:ext>
            </a:extLst>
          </p:cNvPr>
          <p:cNvSpPr/>
          <p:nvPr/>
        </p:nvSpPr>
        <p:spPr>
          <a:xfrm>
            <a:off x="6173165" y="2871402"/>
            <a:ext cx="54996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21269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104831" y="2038272"/>
            <a:ext cx="5520474" cy="568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pPr>
              <a:buSzPct val="25000"/>
            </a:pPr>
            <a:r>
              <a:rPr lang="en-US" sz="2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Parent non-retirement assets</a:t>
            </a:r>
          </a:p>
          <a:p>
            <a:pPr>
              <a:buSzPct val="25000"/>
            </a:pPr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116670" y="4366319"/>
            <a:ext cx="599261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1" name="Shape 531"/>
          <p:cNvSpPr/>
          <p:nvPr/>
        </p:nvSpPr>
        <p:spPr>
          <a:xfrm>
            <a:off x="1818928" y="2221790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2104830" y="3349779"/>
            <a:ext cx="627997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4074" y="1765720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946" y="4208288"/>
            <a:ext cx="2278497" cy="26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30"/>
          <p:cNvSpPr/>
          <p:nvPr/>
        </p:nvSpPr>
        <p:spPr>
          <a:xfrm>
            <a:off x="1818927" y="3525030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1814482" y="453556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F397F-56D3-47C2-AE68-AD248DEDCF76}"/>
              </a:ext>
            </a:extLst>
          </p:cNvPr>
          <p:cNvSpPr/>
          <p:nvPr/>
        </p:nvSpPr>
        <p:spPr>
          <a:xfrm>
            <a:off x="0" y="35726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Biggest Influencers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7500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277793" y="2370108"/>
            <a:ext cx="11586258" cy="4132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Clr>
                <a:schemeClr val="hlink"/>
              </a:buClr>
              <a:buSzPct val="50000"/>
            </a:pPr>
            <a:endParaRPr lang="en-US" sz="1100" dirty="0">
              <a:solidFill>
                <a:srgbClr val="636466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UGMA/UTMA are assessed at child’s rate</a:t>
            </a:r>
          </a:p>
          <a:p>
            <a:pPr marL="342900" indent="-342900">
              <a:spcBef>
                <a:spcPts val="520"/>
              </a:spcBef>
              <a:buClr>
                <a:srgbClr val="636466"/>
              </a:buClr>
              <a:buSzPct val="50000"/>
              <a:buFont typeface="Noto Symbol"/>
              <a:buChar char="■"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520"/>
              </a:spcBef>
              <a:buClr>
                <a:srgbClr val="636466"/>
              </a:buClr>
              <a:buSzPct val="50000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Two mistakes to avoid – no retirement and no home value on FAFSA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	Understand your potential for need based aid-be smart about where your money sits</a:t>
            </a:r>
          </a:p>
        </p:txBody>
      </p:sp>
    </p:spTree>
    <p:extLst>
      <p:ext uri="{BB962C8B-B14F-4D97-AF65-F5344CB8AC3E}">
        <p14:creationId xmlns:p14="http://schemas.microsoft.com/office/powerpoint/2010/main" val="38085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0"/>
            <a:ext cx="33788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9" name="Google Shape;309;p32"/>
          <p:cNvCxnSpPr>
            <a:cxnSpLocks/>
          </p:cNvCxnSpPr>
          <p:nvPr/>
        </p:nvCxnSpPr>
        <p:spPr>
          <a:xfrm flipV="1">
            <a:off x="486729" y="2881991"/>
            <a:ext cx="0" cy="1094015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94369" y="677867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FAFSA</a:t>
            </a:r>
            <a:b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</a:br>
            <a:r>
              <a:rPr lang="en-US" sz="36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Changes</a:t>
            </a:r>
            <a:endParaRPr sz="3600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38BCABAF-B1B0-FF49-AED7-ECEEB56EA7B1}"/>
              </a:ext>
            </a:extLst>
          </p:cNvPr>
          <p:cNvSpPr/>
          <p:nvPr/>
        </p:nvSpPr>
        <p:spPr>
          <a:xfrm>
            <a:off x="4116568" y="146957"/>
            <a:ext cx="6580414" cy="6580414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92F1699-32F1-C041-9581-1AD7AAA9E369}"/>
              </a:ext>
            </a:extLst>
          </p:cNvPr>
          <p:cNvSpPr/>
          <p:nvPr/>
        </p:nvSpPr>
        <p:spPr>
          <a:xfrm>
            <a:off x="7406775" y="805641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No discount for the # of students in college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DACD71C-8625-234A-A6A2-F3B4D671BED3}"/>
              </a:ext>
            </a:extLst>
          </p:cNvPr>
          <p:cNvSpPr/>
          <p:nvPr/>
        </p:nvSpPr>
        <p:spPr>
          <a:xfrm>
            <a:off x="7406775" y="2121402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3266964"/>
              <a:satOff val="-13592"/>
              <a:lumOff val="320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Divorce Formula changing from primary residence to financial support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D1505D9-3971-DF48-A0E5-1FA9E7FBC397}"/>
              </a:ext>
            </a:extLst>
          </p:cNvPr>
          <p:cNvSpPr/>
          <p:nvPr/>
        </p:nvSpPr>
        <p:spPr>
          <a:xfrm>
            <a:off x="7406775" y="3437163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6533927"/>
              <a:satOff val="-27185"/>
              <a:lumOff val="640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Grandparent contributions no longer negative impact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79295AF-2430-CE49-BD83-5CC9F8CFE5B1}"/>
              </a:ext>
            </a:extLst>
          </p:cNvPr>
          <p:cNvSpPr/>
          <p:nvPr/>
        </p:nvSpPr>
        <p:spPr>
          <a:xfrm>
            <a:off x="7406775" y="4752925"/>
            <a:ext cx="4277269" cy="1169565"/>
          </a:xfrm>
          <a:custGeom>
            <a:avLst/>
            <a:gdLst>
              <a:gd name="connsiteX0" fmla="*/ 0 w 4277269"/>
              <a:gd name="connsiteY0" fmla="*/ 194931 h 1169565"/>
              <a:gd name="connsiteX1" fmla="*/ 194931 w 4277269"/>
              <a:gd name="connsiteY1" fmla="*/ 0 h 1169565"/>
              <a:gd name="connsiteX2" fmla="*/ 4082338 w 4277269"/>
              <a:gd name="connsiteY2" fmla="*/ 0 h 1169565"/>
              <a:gd name="connsiteX3" fmla="*/ 4277269 w 4277269"/>
              <a:gd name="connsiteY3" fmla="*/ 194931 h 1169565"/>
              <a:gd name="connsiteX4" fmla="*/ 4277269 w 4277269"/>
              <a:gd name="connsiteY4" fmla="*/ 974634 h 1169565"/>
              <a:gd name="connsiteX5" fmla="*/ 4082338 w 4277269"/>
              <a:gd name="connsiteY5" fmla="*/ 1169565 h 1169565"/>
              <a:gd name="connsiteX6" fmla="*/ 194931 w 4277269"/>
              <a:gd name="connsiteY6" fmla="*/ 1169565 h 1169565"/>
              <a:gd name="connsiteX7" fmla="*/ 0 w 4277269"/>
              <a:gd name="connsiteY7" fmla="*/ 974634 h 1169565"/>
              <a:gd name="connsiteX8" fmla="*/ 0 w 4277269"/>
              <a:gd name="connsiteY8" fmla="*/ 194931 h 116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269" h="1169565">
                <a:moveTo>
                  <a:pt x="0" y="194931"/>
                </a:moveTo>
                <a:cubicBezTo>
                  <a:pt x="0" y="87274"/>
                  <a:pt x="87274" y="0"/>
                  <a:pt x="194931" y="0"/>
                </a:cubicBezTo>
                <a:lnTo>
                  <a:pt x="4082338" y="0"/>
                </a:lnTo>
                <a:cubicBezTo>
                  <a:pt x="4189995" y="0"/>
                  <a:pt x="4277269" y="87274"/>
                  <a:pt x="4277269" y="194931"/>
                </a:cubicBezTo>
                <a:lnTo>
                  <a:pt x="4277269" y="974634"/>
                </a:lnTo>
                <a:cubicBezTo>
                  <a:pt x="4277269" y="1082291"/>
                  <a:pt x="4189995" y="1169565"/>
                  <a:pt x="4082338" y="1169565"/>
                </a:cubicBezTo>
                <a:lnTo>
                  <a:pt x="194931" y="1169565"/>
                </a:lnTo>
                <a:cubicBezTo>
                  <a:pt x="87274" y="1169565"/>
                  <a:pt x="0" y="1082291"/>
                  <a:pt x="0" y="974634"/>
                </a:cubicBezTo>
                <a:lnTo>
                  <a:pt x="0" y="194931"/>
                </a:lnTo>
                <a:close/>
              </a:path>
            </a:pathLst>
          </a:custGeom>
        </p:spPr>
        <p:style>
          <a:lnRef idx="2">
            <a:schemeClr val="accent4">
              <a:hueOff val="9800891"/>
              <a:satOff val="-40777"/>
              <a:lumOff val="960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03" tIns="137103" rIns="137103" bIns="13710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Small business definition changing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4BE0EEC-1158-4D4A-810C-3F2845427035}"/>
              </a:ext>
            </a:extLst>
          </p:cNvPr>
          <p:cNvSpPr/>
          <p:nvPr/>
        </p:nvSpPr>
        <p:spPr>
          <a:xfrm>
            <a:off x="3608614" y="146957"/>
            <a:ext cx="3641271" cy="230559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Expected Family Contribution becomes</a:t>
            </a:r>
          </a:p>
          <a:p>
            <a:pPr algn="ctr"/>
            <a:r>
              <a:rPr lang="en-US" sz="2000" b="1" i="1" dirty="0"/>
              <a:t>Student Aid Index</a:t>
            </a:r>
          </a:p>
        </p:txBody>
      </p:sp>
    </p:spTree>
    <p:extLst>
      <p:ext uri="{BB962C8B-B14F-4D97-AF65-F5344CB8AC3E}">
        <p14:creationId xmlns:p14="http://schemas.microsoft.com/office/powerpoint/2010/main" val="42534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01" y="1492871"/>
            <a:ext cx="7987061" cy="3749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535" y="269783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5411450"/>
            <a:ext cx="1203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4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sports, etc.</a:t>
            </a:r>
          </a:p>
        </p:txBody>
      </p:sp>
    </p:spTree>
    <p:extLst>
      <p:ext uri="{BB962C8B-B14F-4D97-AF65-F5344CB8AC3E}">
        <p14:creationId xmlns:p14="http://schemas.microsoft.com/office/powerpoint/2010/main" val="25606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When is the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time to find scholarships?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Summer before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After you’ve been accepted, second half of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During application season, fall of senior year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  <a:sym typeface="Comic Sans MS"/>
              </a:rPr>
              <a:t> Search driven – sophomore </a:t>
            </a:r>
            <a:r>
              <a:rPr lang="en-US" sz="3200">
                <a:latin typeface="Calibri" charset="0"/>
                <a:ea typeface="Calibri" charset="0"/>
                <a:cs typeface="Calibri" charset="0"/>
                <a:sym typeface="Comic Sans MS"/>
              </a:rPr>
              <a:t>or junior years</a:t>
            </a:r>
            <a:endParaRPr lang="en-US" sz="3200" dirty="0"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36352C-5115-4740-8F4C-61FB329A989B}"/>
              </a:ext>
            </a:extLst>
          </p:cNvPr>
          <p:cNvSpPr/>
          <p:nvPr/>
        </p:nvSpPr>
        <p:spPr>
          <a:xfrm flipH="1">
            <a:off x="-2" y="-1"/>
            <a:ext cx="121025" cy="6763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833377" y="2370108"/>
            <a:ext cx="10787605" cy="4132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Focus on colleges &amp; the search during sophomore/junior year </a:t>
            </a:r>
          </a:p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endParaRPr lang="en-US" sz="44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Don’t waste time on private scholarships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Understand how “scholarships” work</a:t>
            </a:r>
          </a:p>
        </p:txBody>
      </p:sp>
    </p:spTree>
    <p:extLst>
      <p:ext uri="{BB962C8B-B14F-4D97-AF65-F5344CB8AC3E}">
        <p14:creationId xmlns:p14="http://schemas.microsoft.com/office/powerpoint/2010/main" val="36601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0E90CFB-66F1-EE40-BA78-D4C73AA860FB}"/>
              </a:ext>
            </a:extLst>
          </p:cNvPr>
          <p:cNvSpPr/>
          <p:nvPr/>
        </p:nvSpPr>
        <p:spPr>
          <a:xfrm>
            <a:off x="118753" y="1389411"/>
            <a:ext cx="11887199" cy="1367148"/>
          </a:xfrm>
          <a:custGeom>
            <a:avLst/>
            <a:gdLst>
              <a:gd name="connsiteX0" fmla="*/ 0 w 11887199"/>
              <a:gd name="connsiteY0" fmla="*/ 1367146 h 1367146"/>
              <a:gd name="connsiteX1" fmla="*/ 1485896 w 11887199"/>
              <a:gd name="connsiteY1" fmla="*/ 0 h 1367146"/>
              <a:gd name="connsiteX2" fmla="*/ 10401303 w 11887199"/>
              <a:gd name="connsiteY2" fmla="*/ 0 h 1367146"/>
              <a:gd name="connsiteX3" fmla="*/ 11887199 w 11887199"/>
              <a:gd name="connsiteY3" fmla="*/ 1367146 h 1367146"/>
              <a:gd name="connsiteX4" fmla="*/ 0 w 118871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99" h="1367146">
                <a:moveTo>
                  <a:pt x="11887199" y="1"/>
                </a:moveTo>
                <a:lnTo>
                  <a:pt x="104013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118871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899" tIns="40641" rIns="2120901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bg2"/>
                </a:solidFill>
              </a:rPr>
              <a:t>Right Fit College List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FC4154-7EF7-A740-A6AC-135D77700780}"/>
              </a:ext>
            </a:extLst>
          </p:cNvPr>
          <p:cNvSpPr/>
          <p:nvPr/>
        </p:nvSpPr>
        <p:spPr>
          <a:xfrm>
            <a:off x="1604652" y="2756557"/>
            <a:ext cx="8915399" cy="1367147"/>
          </a:xfrm>
          <a:custGeom>
            <a:avLst/>
            <a:gdLst>
              <a:gd name="connsiteX0" fmla="*/ 0 w 8915399"/>
              <a:gd name="connsiteY0" fmla="*/ 1367146 h 1367146"/>
              <a:gd name="connsiteX1" fmla="*/ 1485896 w 8915399"/>
              <a:gd name="connsiteY1" fmla="*/ 0 h 1367146"/>
              <a:gd name="connsiteX2" fmla="*/ 7429503 w 8915399"/>
              <a:gd name="connsiteY2" fmla="*/ 0 h 1367146"/>
              <a:gd name="connsiteX3" fmla="*/ 8915399 w 8915399"/>
              <a:gd name="connsiteY3" fmla="*/ 1367146 h 1367146"/>
              <a:gd name="connsiteX4" fmla="*/ 0 w 89153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399" h="1367146">
                <a:moveTo>
                  <a:pt x="8915399" y="1"/>
                </a:moveTo>
                <a:lnTo>
                  <a:pt x="74295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89153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35" tIns="40641" rIns="1600835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Colleges acceptances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8F6AEE-DF00-E44B-B286-E2C272C98445}"/>
              </a:ext>
            </a:extLst>
          </p:cNvPr>
          <p:cNvSpPr/>
          <p:nvPr/>
        </p:nvSpPr>
        <p:spPr>
          <a:xfrm>
            <a:off x="3090551" y="4123703"/>
            <a:ext cx="5943599" cy="1367147"/>
          </a:xfrm>
          <a:custGeom>
            <a:avLst/>
            <a:gdLst>
              <a:gd name="connsiteX0" fmla="*/ 0 w 5943599"/>
              <a:gd name="connsiteY0" fmla="*/ 1367146 h 1367146"/>
              <a:gd name="connsiteX1" fmla="*/ 1485896 w 5943599"/>
              <a:gd name="connsiteY1" fmla="*/ 0 h 1367146"/>
              <a:gd name="connsiteX2" fmla="*/ 4457703 w 5943599"/>
              <a:gd name="connsiteY2" fmla="*/ 0 h 1367146"/>
              <a:gd name="connsiteX3" fmla="*/ 5943599 w 5943599"/>
              <a:gd name="connsiteY3" fmla="*/ 1367146 h 1367146"/>
              <a:gd name="connsiteX4" fmla="*/ 0 w 59435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599" h="1367146">
                <a:moveTo>
                  <a:pt x="5943599" y="1"/>
                </a:moveTo>
                <a:lnTo>
                  <a:pt x="44577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59435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770" tIns="40641" rIns="1080770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532513-0F39-024D-AAB3-F957ACB4B3F9}"/>
              </a:ext>
            </a:extLst>
          </p:cNvPr>
          <p:cNvSpPr/>
          <p:nvPr/>
        </p:nvSpPr>
        <p:spPr>
          <a:xfrm>
            <a:off x="4576451" y="5490852"/>
            <a:ext cx="2971800" cy="1367147"/>
          </a:xfrm>
          <a:custGeom>
            <a:avLst/>
            <a:gdLst>
              <a:gd name="connsiteX0" fmla="*/ 0 w 2971799"/>
              <a:gd name="connsiteY0" fmla="*/ 1367146 h 1367146"/>
              <a:gd name="connsiteX1" fmla="*/ 1485896 w 2971799"/>
              <a:gd name="connsiteY1" fmla="*/ 0 h 1367146"/>
              <a:gd name="connsiteX2" fmla="*/ 1485903 w 2971799"/>
              <a:gd name="connsiteY2" fmla="*/ 0 h 1367146"/>
              <a:gd name="connsiteX3" fmla="*/ 2971799 w 2971799"/>
              <a:gd name="connsiteY3" fmla="*/ 1367146 h 1367146"/>
              <a:gd name="connsiteX4" fmla="*/ 0 w 29717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799" h="1367146">
                <a:moveTo>
                  <a:pt x="2971799" y="1"/>
                </a:moveTo>
                <a:lnTo>
                  <a:pt x="14859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29717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1" tIns="40640" rIns="40640" bIns="40641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chemeClr val="bg2"/>
                </a:solidFill>
              </a:rPr>
              <a:t>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8E0A2-EFC4-2844-83E7-540A0DFF331A}"/>
              </a:ext>
            </a:extLst>
          </p:cNvPr>
          <p:cNvSpPr txBox="1"/>
          <p:nvPr/>
        </p:nvSpPr>
        <p:spPr>
          <a:xfrm>
            <a:off x="57823" y="296883"/>
            <a:ext cx="1213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best scholarship money goes to the smart searchers!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8CCD5E7D-64FE-7C4A-A798-A69DE477A1D0}"/>
              </a:ext>
            </a:extLst>
          </p:cNvPr>
          <p:cNvSpPr/>
          <p:nvPr/>
        </p:nvSpPr>
        <p:spPr>
          <a:xfrm rot="10800000" flipV="1">
            <a:off x="118753" y="1970315"/>
            <a:ext cx="1047366" cy="4887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Least Return	          Greatest Return</a:t>
            </a:r>
          </a:p>
        </p:txBody>
      </p:sp>
    </p:spTree>
    <p:extLst>
      <p:ext uri="{BB962C8B-B14F-4D97-AF65-F5344CB8AC3E}">
        <p14:creationId xmlns:p14="http://schemas.microsoft.com/office/powerpoint/2010/main" val="37976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054100" y="2089454"/>
            <a:ext cx="10990752" cy="47685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interesting: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Grades and test scores in the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Demographically interesting</a:t>
            </a:r>
            <a:endParaRPr sz="44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F3A2E-DB29-4CED-AF43-57153A954591}"/>
              </a:ext>
            </a:extLst>
          </p:cNvPr>
          <p:cNvSpPr/>
          <p:nvPr/>
        </p:nvSpPr>
        <p:spPr>
          <a:xfrm>
            <a:off x="0" y="62965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	Look for schools . . .</a:t>
            </a:r>
          </a:p>
        </p:txBody>
      </p:sp>
    </p:spTree>
    <p:extLst>
      <p:ext uri="{BB962C8B-B14F-4D97-AF65-F5344CB8AC3E}">
        <p14:creationId xmlns:p14="http://schemas.microsoft.com/office/powerpoint/2010/main" val="24382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F7C3-7B0A-C44B-9978-94B4579C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A6DD-2683-BC48-8BA6-80EB73D1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C74FE-6D0B-3D42-B183-AF36E0BE37B2}"/>
              </a:ext>
            </a:extLst>
          </p:cNvPr>
          <p:cNvGrpSpPr/>
          <p:nvPr/>
        </p:nvGrpSpPr>
        <p:grpSpPr>
          <a:xfrm>
            <a:off x="564776" y="516685"/>
            <a:ext cx="11062447" cy="5924456"/>
            <a:chOff x="0" y="274638"/>
            <a:chExt cx="8876031" cy="51835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C827E3-8F25-AF4C-BABD-AC18B6A76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8"/>
              <a:ext cx="6567055" cy="28311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F357FF-0656-CA4C-AE5F-04D9FE3E0C65}"/>
                </a:ext>
              </a:extLst>
            </p:cNvPr>
            <p:cNvSpPr txBox="1"/>
            <p:nvPr/>
          </p:nvSpPr>
          <p:spPr>
            <a:xfrm>
              <a:off x="267969" y="3519174"/>
              <a:ext cx="860806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Helping families successfully navigate college search for 15 years</a:t>
              </a:r>
            </a:p>
            <a:p>
              <a:endParaRPr lang="en-US" sz="2400" dirty="0"/>
            </a:p>
            <a:p>
              <a:r>
                <a:rPr lang="en-US" sz="2400" dirty="0"/>
                <a:t>Help students identify right fit schools – Academic, Social, Financial </a:t>
              </a:r>
            </a:p>
            <a:p>
              <a:endParaRPr lang="en-US" sz="2400" dirty="0"/>
            </a:p>
            <a:p>
              <a:r>
                <a:rPr lang="en-US" sz="2400" dirty="0"/>
                <a:t>Reduce the stress between parents and kids during this journey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6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3290E3-ED61-4282-B682-A0D6D9784DC6}"/>
              </a:ext>
            </a:extLst>
          </p:cNvPr>
          <p:cNvSpPr/>
          <p:nvPr/>
        </p:nvSpPr>
        <p:spPr>
          <a:xfrm>
            <a:off x="0" y="365124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Anatomy of 1 College’s Merit Aid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7F4C3C-33B8-184D-B5E7-125F3305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" y="2094566"/>
            <a:ext cx="11698941" cy="4351338"/>
          </a:xfrm>
        </p:spPr>
        <p:txBody>
          <a:bodyPr>
            <a:normAutofit fontScale="92500"/>
          </a:bodyPr>
          <a:lstStyle/>
          <a:p>
            <a:pPr indent="-342900">
              <a:spcBef>
                <a:spcPts val="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Demonstrated Interest                                              $3,000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Lives out of state                                                        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Every “A” on the transcript                                       $62 per “A”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Rigorous class                                                             $400 for every AP, IB,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etc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Increase ACT score                                                    $425 per point above </a:t>
            </a:r>
            <a:r>
              <a:rPr lang="en-US" sz="3000" dirty="0" err="1">
                <a:latin typeface="Calibri" charset="0"/>
                <a:ea typeface="Calibri" charset="0"/>
                <a:cs typeface="Calibri" charset="0"/>
                <a:sym typeface="Tahoma"/>
              </a:rPr>
              <a:t>avg</a:t>
            </a:r>
            <a:endParaRPr lang="en-US" sz="30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FAFSA                                                                           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CSS/Profile                                                                  $2,500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3000" dirty="0">
                <a:latin typeface="Calibri" charset="0"/>
                <a:ea typeface="Calibri" charset="0"/>
                <a:cs typeface="Calibri" charset="0"/>
                <a:sym typeface="Tahoma"/>
              </a:rPr>
              <a:t>Essay                                                                            $1,100-8,500 for excellent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#3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5" y="2598821"/>
            <a:ext cx="10234863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Lots of test optional schools THIS YEAR 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Touring Decisions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Secondary factors hold a strong role in acceptance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Pricing &amp; Merit Aid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Understand how COVID is impacting search</a:t>
            </a:r>
          </a:p>
        </p:txBody>
      </p:sp>
    </p:spTree>
    <p:extLst>
      <p:ext uri="{BB962C8B-B14F-4D97-AF65-F5344CB8AC3E}">
        <p14:creationId xmlns:p14="http://schemas.microsoft.com/office/powerpoint/2010/main" val="23692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#4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6" y="2598821"/>
            <a:ext cx="9737558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4-year plan &amp; a budget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Discuss early in the search process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Define expectations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Assure you have a </a:t>
            </a:r>
            <a:r>
              <a:rPr lang="en-US" sz="4000" i="1" dirty="0"/>
              <a:t>strategy </a:t>
            </a:r>
            <a:r>
              <a:rPr lang="en-US" sz="4000" dirty="0"/>
              <a:t>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28754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0" y="-12700"/>
            <a:ext cx="2592222" cy="1325562"/>
          </a:xfrm>
        </p:spPr>
        <p:txBody>
          <a:bodyPr/>
          <a:lstStyle/>
          <a:p>
            <a:r>
              <a:rPr lang="en-US" sz="4800" dirty="0">
                <a:solidFill>
                  <a:srgbClr val="636466"/>
                </a:solidFill>
                <a:latin typeface="Calibri" charset="0"/>
                <a:ea typeface="Calibri" charset="0"/>
                <a:cs typeface="Calibri" charset="0"/>
              </a:rPr>
              <a:t>Tip #5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87116" y="2598821"/>
            <a:ext cx="9737558" cy="39041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Find schools that align with your student’s learning style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Understand how and which schools to appeal</a:t>
            </a:r>
          </a:p>
          <a:p>
            <a:pPr marL="342900" indent="-342900">
              <a:lnSpc>
                <a:spcPct val="150000"/>
              </a:lnSpc>
              <a:buClr>
                <a:srgbClr val="636466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Look at the programs and majors available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17C620-6322-4321-89DD-DD2C58B811F3}"/>
              </a:ext>
            </a:extLst>
          </p:cNvPr>
          <p:cNvSpPr/>
          <p:nvPr/>
        </p:nvSpPr>
        <p:spPr>
          <a:xfrm>
            <a:off x="0" y="1143000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	Attack your search like the business decision it is!</a:t>
            </a:r>
          </a:p>
        </p:txBody>
      </p:sp>
    </p:spTree>
    <p:extLst>
      <p:ext uri="{BB962C8B-B14F-4D97-AF65-F5344CB8AC3E}">
        <p14:creationId xmlns:p14="http://schemas.microsoft.com/office/powerpoint/2010/main" val="8940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Just like realtors understand the housing industry, College Inside Track helps families navigate the college search landscape and understand the “behind the scenes” things.</a:t>
            </a: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endParaRPr lang="en-US" sz="3600" dirty="0"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spcBef>
                <a:spcPts val="640"/>
              </a:spcBef>
              <a:buClr>
                <a:srgbClr val="0563C1"/>
              </a:buClr>
              <a:buSzPct val="64999"/>
              <a:defRPr/>
            </a:pPr>
            <a:r>
              <a:rPr lang="en-US" sz="36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You can do it on your own, but you will often cost yourself money.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982578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we do!</a:t>
            </a:r>
          </a:p>
        </p:txBody>
      </p:sp>
    </p:spTree>
    <p:extLst>
      <p:ext uri="{BB962C8B-B14F-4D97-AF65-F5344CB8AC3E}">
        <p14:creationId xmlns:p14="http://schemas.microsoft.com/office/powerpoint/2010/main" val="29327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626873" y="2581333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700" b="1" dirty="0">
                <a:latin typeface="+mj-lt"/>
                <a:ea typeface="+mj-ea"/>
                <a:cs typeface="+mj-cs"/>
                <a:sym typeface="Comic Sans MS"/>
              </a:rPr>
              <a:t>We help navigate the complicated process and find the right fit</a:t>
            </a: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F7782-98AC-4876-978B-02849DA4D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r="1315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67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94C3F6B3-69A5-4B7A-A963-2E854017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733425" y="1543050"/>
            <a:ext cx="4648200" cy="35623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Comic Sans MS"/>
              </a:rPr>
              <a:t>We ensure you get best pricing for your list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3E471-F1FC-CA4A-B3D0-0EF94A8F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070" y="1129553"/>
            <a:ext cx="4697615" cy="34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354"/>
          <p:cNvSpPr/>
          <p:nvPr/>
        </p:nvSpPr>
        <p:spPr>
          <a:xfrm>
            <a:off x="8902700" y="618681"/>
            <a:ext cx="2971800" cy="47945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omic Sans MS"/>
              </a:rPr>
              <a:t>We are a neutral third-party that students listen to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5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074822" y="2358189"/>
            <a:ext cx="9994232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Answer your questions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your goals and suggest strategies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Rough EFC – FAFSA outcome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Suggest the right path – need vs merit or both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0" y="431249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26547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349624" y="1793413"/>
            <a:ext cx="11470341" cy="4499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Sophomore/Junior families - Take advantage of the hour consultation – fill out your google form!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Student too young – fill it out – we’ll reach out when ready!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Follow us on Facebook/Family Newsletter</a:t>
            </a: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571500" indent="-571500">
              <a:spcBef>
                <a:spcPts val="640"/>
              </a:spcBef>
              <a:buClr>
                <a:schemeClr val="tx1"/>
              </a:buClr>
              <a:buSzPct val="64999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Share us with people you know!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19655-4DAE-45AE-AC9F-D6A6E17B763D}"/>
              </a:ext>
            </a:extLst>
          </p:cNvPr>
          <p:cNvSpPr/>
          <p:nvPr/>
        </p:nvSpPr>
        <p:spPr>
          <a:xfrm>
            <a:off x="-24062" y="417802"/>
            <a:ext cx="12192000" cy="122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24360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59CBB-E5A1-7946-A3D3-70CA307374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36466"/>
          </a:solidFill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College search is like working on your own car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102E8-AE55-C446-BA44-C978D761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C8C5F-F7CD-2346-92C2-3B196E465A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8111-F4F6-E349-8D2C-44B205A06172}"/>
              </a:ext>
            </a:extLst>
          </p:cNvPr>
          <p:cNvGrpSpPr/>
          <p:nvPr/>
        </p:nvGrpSpPr>
        <p:grpSpPr>
          <a:xfrm>
            <a:off x="838200" y="1825625"/>
            <a:ext cx="5186595" cy="4794052"/>
            <a:chOff x="838200" y="1825625"/>
            <a:chExt cx="5186595" cy="4794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A768B0-FE41-E64E-8922-F2CBAD17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25625"/>
              <a:ext cx="5186595" cy="43513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B8FEB5-3453-6240-9D02-86320CC2EE96}"/>
                </a:ext>
              </a:extLst>
            </p:cNvPr>
            <p:cNvSpPr txBox="1"/>
            <p:nvPr/>
          </p:nvSpPr>
          <p:spPr>
            <a:xfrm>
              <a:off x="1451165" y="6311900"/>
              <a:ext cx="3368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 used to be able to do it pretty easily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372080-922F-6248-A16F-B84FB16366D5}"/>
              </a:ext>
            </a:extLst>
          </p:cNvPr>
          <p:cNvGrpSpPr/>
          <p:nvPr/>
        </p:nvGrpSpPr>
        <p:grpSpPr>
          <a:xfrm>
            <a:off x="6172201" y="1834407"/>
            <a:ext cx="5181600" cy="4764528"/>
            <a:chOff x="6172201" y="1834407"/>
            <a:chExt cx="5181600" cy="47645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2A0E-A5DA-C449-840E-EF4B47B1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1" y="1834407"/>
              <a:ext cx="5181600" cy="43425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1E262A-FF21-5E4B-BC5C-E6DF3908C716}"/>
                </a:ext>
              </a:extLst>
            </p:cNvPr>
            <p:cNvSpPr txBox="1"/>
            <p:nvPr/>
          </p:nvSpPr>
          <p:spPr>
            <a:xfrm>
              <a:off x="6684085" y="6291158"/>
              <a:ext cx="4352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Today, the lack of transparency makes it challenging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36311-130A-E947-B14B-C6B00708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87" y="545425"/>
            <a:ext cx="7847524" cy="5963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E4994-3605-254B-AD0C-AC526944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982" y="292462"/>
            <a:ext cx="3151094" cy="1325563"/>
          </a:xfrm>
          <a:solidFill>
            <a:schemeClr val="bg2">
              <a:lumMod val="25000"/>
              <a:alpha val="62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01F61-2983-0244-8054-E2685BCD7CDC}"/>
              </a:ext>
            </a:extLst>
          </p:cNvPr>
          <p:cNvSpPr txBox="1"/>
          <p:nvPr/>
        </p:nvSpPr>
        <p:spPr>
          <a:xfrm>
            <a:off x="8076385" y="4614124"/>
            <a:ext cx="3792070" cy="1754326"/>
          </a:xfrm>
          <a:prstGeom prst="rect">
            <a:avLst/>
          </a:prstGeom>
          <a:solidFill>
            <a:schemeClr val="bg2">
              <a:lumMod val="25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Follow us on Facebook for the latest!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Share us with people you know – free consultations for anyone with questions around search.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F01BF-4D4B-424E-88CF-AC57B9817ECF}"/>
              </a:ext>
            </a:extLst>
          </p:cNvPr>
          <p:cNvSpPr txBox="1"/>
          <p:nvPr/>
        </p:nvSpPr>
        <p:spPr>
          <a:xfrm>
            <a:off x="170172" y="5999118"/>
            <a:ext cx="6261107" cy="646331"/>
          </a:xfrm>
          <a:prstGeom prst="rect">
            <a:avLst/>
          </a:prstGeom>
          <a:solidFill>
            <a:schemeClr val="bg2">
              <a:lumMod val="5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Cozy Wittman – Education/Partnership 612-850-5729</a:t>
            </a:r>
          </a:p>
          <a:p>
            <a:r>
              <a:rPr lang="en-US" dirty="0" err="1">
                <a:solidFill>
                  <a:schemeClr val="bg1"/>
                </a:solidFill>
              </a:rPr>
              <a:t>cwittman@collegeinsidetrack.com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 a percentage, how much has tuition increased nationally at public institutions since 1990?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omic Sans MS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73%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106%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180%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213%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Comic Sans MS"/>
              </a:rPr>
              <a:t> I need my T1 calculator to figure that out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96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288757" y="790878"/>
            <a:ext cx="7038474" cy="1581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Public increase since ‘90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28D661D-E649-46E6-98D5-12D682D7BDDC}"/>
              </a:ext>
            </a:extLst>
          </p:cNvPr>
          <p:cNvSpPr/>
          <p:nvPr/>
        </p:nvSpPr>
        <p:spPr>
          <a:xfrm>
            <a:off x="6870032" y="273520"/>
            <a:ext cx="4600074" cy="2529838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213%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F833C0-FD9A-6E47-80CE-1AFB2F417B11}"/>
              </a:ext>
            </a:extLst>
          </p:cNvPr>
          <p:cNvGrpSpPr/>
          <p:nvPr/>
        </p:nvGrpSpPr>
        <p:grpSpPr>
          <a:xfrm>
            <a:off x="0" y="3092116"/>
            <a:ext cx="11470106" cy="3765884"/>
            <a:chOff x="0" y="3092116"/>
            <a:chExt cx="11470106" cy="3765884"/>
          </a:xfrm>
        </p:grpSpPr>
        <p:sp>
          <p:nvSpPr>
            <p:cNvPr id="4" name="Shape 380"/>
            <p:cNvSpPr txBox="1">
              <a:spLocks/>
            </p:cNvSpPr>
            <p:nvPr/>
          </p:nvSpPr>
          <p:spPr>
            <a:xfrm>
              <a:off x="0" y="4054642"/>
              <a:ext cx="6460958" cy="28033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3pPr>
              <a:lvl4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4pPr>
              <a:lvl5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5pPr>
              <a:lvl6pPr marL="457200" marR="0" indent="0" algn="ctr" rtl="0">
                <a:spcBef>
                  <a:spcPts val="0"/>
                </a:spcBef>
                <a:spcAft>
                  <a:spcPts val="0"/>
                </a:spcAft>
                <a:defRPr/>
              </a:lvl6pPr>
              <a:lvl7pPr marL="914400" marR="0" indent="0" algn="ctr" rtl="0">
                <a:spcBef>
                  <a:spcPts val="0"/>
                </a:spcBef>
                <a:spcAft>
                  <a:spcPts val="0"/>
                </a:spcAft>
                <a:defRPr/>
              </a:lvl7pPr>
              <a:lvl8pPr marL="1371600" marR="0" indent="0" algn="ctr" rtl="0">
                <a:spcBef>
                  <a:spcPts val="0"/>
                </a:spcBef>
                <a:spcAft>
                  <a:spcPts val="0"/>
                </a:spcAft>
                <a:defRPr/>
              </a:lvl8pPr>
              <a:lvl9pPr marL="1828800" marR="0" indent="0" algn="ctr" rtl="0">
                <a:spcBef>
                  <a:spcPts val="0"/>
                </a:spcBef>
                <a:spcAft>
                  <a:spcPts val="0"/>
                </a:spcAft>
                <a:defRPr/>
              </a:lvl9pPr>
            </a:lstStyle>
            <a:p>
              <a:pPr>
                <a:buClr>
                  <a:schemeClr val="tx1"/>
                </a:buClr>
                <a:buSzPct val="50000"/>
                <a:defRPr/>
              </a:pPr>
              <a:r>
                <a:rPr lang="en-US" sz="5400" dirty="0">
                  <a:solidFill>
                    <a:srgbClr val="002060"/>
                  </a:solidFill>
                  <a:sym typeface="Tahoma"/>
                </a:rPr>
                <a:t>Private Schools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6639D4A-D741-4B64-B30C-27BEE00753E9}"/>
                </a:ext>
              </a:extLst>
            </p:cNvPr>
            <p:cNvSpPr/>
            <p:nvPr/>
          </p:nvSpPr>
          <p:spPr>
            <a:xfrm>
              <a:off x="6870032" y="3092116"/>
              <a:ext cx="4600074" cy="3492364"/>
            </a:xfrm>
            <a:prstGeom prst="triangle">
              <a:avLst>
                <a:gd name="adj" fmla="val 10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415%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2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04F0-2439-6943-A75E-FBFB8D38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Notable Increases!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1EDA0F-D4ED-7E4F-B2E5-FBB387110952}"/>
              </a:ext>
            </a:extLst>
          </p:cNvPr>
          <p:cNvSpPr/>
          <p:nvPr/>
        </p:nvSpPr>
        <p:spPr>
          <a:xfrm>
            <a:off x="1275273" y="3959480"/>
            <a:ext cx="2165230" cy="2145102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IA</a:t>
            </a:r>
          </a:p>
          <a:p>
            <a:pPr algn="ctr"/>
            <a:r>
              <a:rPr lang="en-US" dirty="0"/>
              <a:t>460%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21568A-A2BB-E044-86DA-8CDA73B810E6}"/>
              </a:ext>
            </a:extLst>
          </p:cNvPr>
          <p:cNvSpPr/>
          <p:nvPr/>
        </p:nvSpPr>
        <p:spPr>
          <a:xfrm>
            <a:off x="3048001" y="1690688"/>
            <a:ext cx="2445588" cy="24469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University of MN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570%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966E13-D01A-1D48-BDA8-042D53AF107E}"/>
              </a:ext>
            </a:extLst>
          </p:cNvPr>
          <p:cNvSpPr/>
          <p:nvPr/>
        </p:nvSpPr>
        <p:spPr>
          <a:xfrm>
            <a:off x="222849" y="740117"/>
            <a:ext cx="2491597" cy="2487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KS</a:t>
            </a:r>
          </a:p>
          <a:p>
            <a:pPr algn="ctr"/>
            <a:r>
              <a:rPr lang="en-US" dirty="0"/>
              <a:t>641%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A6BB73-EC18-D148-B0BB-4AF87BC9DD66}"/>
              </a:ext>
            </a:extLst>
          </p:cNvPr>
          <p:cNvSpPr/>
          <p:nvPr/>
        </p:nvSpPr>
        <p:spPr>
          <a:xfrm>
            <a:off x="8591909" y="1017917"/>
            <a:ext cx="3078193" cy="29415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WI</a:t>
            </a:r>
          </a:p>
          <a:p>
            <a:pPr algn="ctr"/>
            <a:r>
              <a:rPr lang="en-US" dirty="0"/>
              <a:t>1047%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C1B64-3848-4C44-B4CB-1B246C237FED}"/>
              </a:ext>
            </a:extLst>
          </p:cNvPr>
          <p:cNvSpPr/>
          <p:nvPr/>
        </p:nvSpPr>
        <p:spPr>
          <a:xfrm>
            <a:off x="5589917" y="2948796"/>
            <a:ext cx="3335547" cy="33858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University of MI</a:t>
            </a:r>
          </a:p>
          <a:p>
            <a:pPr algn="ctr"/>
            <a:r>
              <a:rPr lang="en-US" dirty="0"/>
              <a:t>1053%</a:t>
            </a:r>
          </a:p>
        </p:txBody>
      </p:sp>
    </p:spTree>
    <p:extLst>
      <p:ext uri="{BB962C8B-B14F-4D97-AF65-F5344CB8AC3E}">
        <p14:creationId xmlns:p14="http://schemas.microsoft.com/office/powerpoint/2010/main" val="236272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36F7E31-1C3D-42AD-9606-9C89239E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41045"/>
              </p:ext>
            </p:extLst>
          </p:nvPr>
        </p:nvGraphicFramePr>
        <p:xfrm>
          <a:off x="2311121" y="228600"/>
          <a:ext cx="7666891" cy="622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259">
                  <a:extLst>
                    <a:ext uri="{9D8B030D-6E8A-4147-A177-3AD203B41FA5}">
                      <a16:colId xmlns:a16="http://schemas.microsoft.com/office/drawing/2014/main" val="1879043699"/>
                    </a:ext>
                  </a:extLst>
                </a:gridCol>
                <a:gridCol w="2452632">
                  <a:extLst>
                    <a:ext uri="{9D8B030D-6E8A-4147-A177-3AD203B41FA5}">
                      <a16:colId xmlns:a16="http://schemas.microsoft.com/office/drawing/2014/main" val="2754688555"/>
                    </a:ext>
                  </a:extLst>
                </a:gridCol>
              </a:tblGrid>
              <a:tr h="62299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17403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r>
                        <a:rPr lang="en-US" sz="3200" dirty="0"/>
                        <a:t>Northwestern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$81,256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68211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University of Chicago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$80,277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50960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NYU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$78,774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573305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Washington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$74,788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9425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Denver University</a:t>
                      </a:r>
                      <a:endParaRPr lang="en-US" sz="3200" dirty="0"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  <a:sym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$67,656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31175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Lawrence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Calibri" charset="0"/>
                          <a:cs typeface="Calibri" panose="020F0502020204030204" pitchFamily="34" charset="0"/>
                          <a:sym typeface="Comic Sans MS"/>
                        </a:rPr>
                        <a:t>$63,360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57367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University of CA-Berkley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$40,015*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662019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Calibri" charset="0"/>
                          <a:ea typeface="Calibri" charset="0"/>
                          <a:cs typeface="Calibri" charset="0"/>
                          <a:sym typeface="Comic Sans MS"/>
                        </a:rPr>
                        <a:t>Penn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$36,652*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64601"/>
                  </a:ext>
                </a:extLst>
              </a:tr>
              <a:tr h="62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Tahoma" charset="0"/>
                          <a:cs typeface="Calibri" panose="020F0502020204030204" pitchFamily="34" charset="0"/>
                          <a:sym typeface="Comic Sans MS"/>
                        </a:rPr>
                        <a:t>University of 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Tahoma" charset="0"/>
                          <a:cs typeface="Calibri" panose="020F0502020204030204" pitchFamily="34" charset="0"/>
                          <a:sym typeface="Comic Sans MS"/>
                        </a:rPr>
                        <a:t>$29,432</a:t>
                      </a:r>
                      <a:r>
                        <a:rPr lang="en-US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Tahoma" charset="0"/>
                          <a:cs typeface="Calibri" panose="020F0502020204030204" pitchFamily="34" charset="0"/>
                          <a:sym typeface="Comic Sans MS"/>
                        </a:rPr>
                        <a:t>*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122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CCE3652-7390-4DAE-80A4-617EC31772F5}"/>
              </a:ext>
            </a:extLst>
          </p:cNvPr>
          <p:cNvSpPr txBox="1"/>
          <p:nvPr/>
        </p:nvSpPr>
        <p:spPr>
          <a:xfrm>
            <a:off x="9978012" y="5966210"/>
            <a:ext cx="168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  <a:sym typeface="Comic Sans MS"/>
              </a:rPr>
              <a:t>*In-state 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4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pic>
        <p:nvPicPr>
          <p:cNvPr id="350" name="Graphic 88" descr="Education">
            <a:extLst>
              <a:ext uri="{FF2B5EF4-FFF2-40B4-BE49-F238E27FC236}">
                <a16:creationId xmlns:a16="http://schemas.microsoft.com/office/drawing/2014/main" id="{E88718C8-B5C9-48D2-B9A4-03195B28E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948516" cy="4351338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25" tIns="45700" rIns="91425" bIns="4570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6%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14%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25%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38%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50%</a:t>
            </a:r>
          </a:p>
          <a:p>
            <a:pPr lvl="1">
              <a:spcBef>
                <a:spcPts val="720"/>
              </a:spcBef>
              <a:buSzPct val="64999"/>
              <a:buFont typeface="Wingdings" panose="05000000000000000000" pitchFamily="2" charset="2"/>
              <a:buChar char="q"/>
            </a:pPr>
            <a:r>
              <a:rPr lang="en-US" sz="3600" dirty="0">
                <a:latin typeface="Calibri" charset="0"/>
                <a:ea typeface="Calibri" charset="0"/>
                <a:cs typeface="Calibri" charset="0"/>
                <a:sym typeface="Comic Sans MS"/>
              </a:rPr>
              <a:t> Doesn’t everyone transfer?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7F4631-68E2-314A-9ED3-AF286C30D5EF}"/>
              </a:ext>
            </a:extLst>
          </p:cNvPr>
          <p:cNvSpPr/>
          <p:nvPr/>
        </p:nvSpPr>
        <p:spPr>
          <a:xfrm flipH="1">
            <a:off x="-2" y="0"/>
            <a:ext cx="10757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-1308100" y="1040512"/>
            <a:ext cx="12192000" cy="949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rgbClr val="4472C4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9CB8F20-C0D4-44F4-B258-5C5684BBB682}"/>
              </a:ext>
            </a:extLst>
          </p:cNvPr>
          <p:cNvSpPr/>
          <p:nvPr/>
        </p:nvSpPr>
        <p:spPr>
          <a:xfrm>
            <a:off x="9187680" y="492679"/>
            <a:ext cx="2057400" cy="2044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40DA25-0208-44E4-8226-568742DE3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98891"/>
              </p:ext>
            </p:extLst>
          </p:nvPr>
        </p:nvGraphicFramePr>
        <p:xfrm>
          <a:off x="1397000" y="3272366"/>
          <a:ext cx="90297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1616390986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75960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/>
                        <a:t>Average Cost of 1 Transfer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/>
                        <a:t>$14,000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3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Cost for 2 transfers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$24,000*</a:t>
                      </a:r>
                    </a:p>
                  </a:txBody>
                  <a:tcPr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391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DDA5F5-B6F1-461D-A7AB-E66C135FBA47}"/>
              </a:ext>
            </a:extLst>
          </p:cNvPr>
          <p:cNvSpPr txBox="1"/>
          <p:nvPr/>
        </p:nvSpPr>
        <p:spPr>
          <a:xfrm>
            <a:off x="1613814" y="4996771"/>
            <a:ext cx="859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472C4"/>
                </a:solidFill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18929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43689</TotalTime>
  <Words>1015</Words>
  <Application>Microsoft Macintosh PowerPoint</Application>
  <PresentationFormat>Widescreen</PresentationFormat>
  <Paragraphs>200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Noto Symbol</vt:lpstr>
      <vt:lpstr>Open Sans</vt:lpstr>
      <vt:lpstr>Tahoma</vt:lpstr>
      <vt:lpstr>Wingdings</vt:lpstr>
      <vt:lpstr>Office Theme</vt:lpstr>
      <vt:lpstr>bb</vt:lpstr>
      <vt:lpstr>PowerPoint Presentation</vt:lpstr>
      <vt:lpstr>College search is like working on your own car</vt:lpstr>
      <vt:lpstr>Quiz</vt:lpstr>
      <vt:lpstr>Public increase since ‘90</vt:lpstr>
      <vt:lpstr>Notable Increases!</vt:lpstr>
      <vt:lpstr>PowerPoint Presentation</vt:lpstr>
      <vt:lpstr>Quiz</vt:lpstr>
      <vt:lpstr>The national transfer rate:</vt:lpstr>
      <vt:lpstr>PowerPoint Presentation</vt:lpstr>
      <vt:lpstr>PowerPoint Presentation</vt:lpstr>
      <vt:lpstr>PowerPoint Presentation</vt:lpstr>
      <vt:lpstr>Tip #1</vt:lpstr>
      <vt:lpstr>FAFSA Changes</vt:lpstr>
      <vt:lpstr>PowerPoint Presentation</vt:lpstr>
      <vt:lpstr>Quiz</vt:lpstr>
      <vt:lpstr>Tip #2</vt:lpstr>
      <vt:lpstr>PowerPoint Presentation</vt:lpstr>
      <vt:lpstr>PowerPoint Presentation</vt:lpstr>
      <vt:lpstr>PowerPoint Presentation</vt:lpstr>
      <vt:lpstr>Tip #3</vt:lpstr>
      <vt:lpstr>Tip #4</vt:lpstr>
      <vt:lpstr>Tip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</dc:title>
  <dc:creator>Scharf, Graham</dc:creator>
  <cp:lastModifiedBy>Cozette Wittman</cp:lastModifiedBy>
  <cp:revision>23</cp:revision>
  <dcterms:created xsi:type="dcterms:W3CDTF">2020-09-17T13:40:07Z</dcterms:created>
  <dcterms:modified xsi:type="dcterms:W3CDTF">2021-05-05T12:35:17Z</dcterms:modified>
</cp:coreProperties>
</file>